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4"/>
  </p:notesMasterIdLst>
  <p:sldIdLst>
    <p:sldId id="439" r:id="rId2"/>
    <p:sldId id="440" r:id="rId3"/>
    <p:sldId id="441" r:id="rId4"/>
    <p:sldId id="442" r:id="rId5"/>
    <p:sldId id="443" r:id="rId6"/>
    <p:sldId id="444" r:id="rId7"/>
    <p:sldId id="445" r:id="rId8"/>
    <p:sldId id="446" r:id="rId9"/>
    <p:sldId id="387" r:id="rId10"/>
    <p:sldId id="438" r:id="rId11"/>
    <p:sldId id="261" r:id="rId12"/>
    <p:sldId id="262" r:id="rId13"/>
    <p:sldId id="263" r:id="rId14"/>
    <p:sldId id="310" r:id="rId15"/>
    <p:sldId id="383" r:id="rId16"/>
    <p:sldId id="314" r:id="rId17"/>
    <p:sldId id="336" r:id="rId18"/>
    <p:sldId id="401" r:id="rId19"/>
    <p:sldId id="427" r:id="rId20"/>
    <p:sldId id="385" r:id="rId21"/>
    <p:sldId id="397" r:id="rId22"/>
    <p:sldId id="447" r:id="rId23"/>
    <p:sldId id="392" r:id="rId24"/>
    <p:sldId id="398" r:id="rId25"/>
    <p:sldId id="331" r:id="rId26"/>
    <p:sldId id="330" r:id="rId27"/>
    <p:sldId id="322" r:id="rId28"/>
    <p:sldId id="388" r:id="rId29"/>
    <p:sldId id="337" r:id="rId30"/>
    <p:sldId id="348" r:id="rId31"/>
    <p:sldId id="434" r:id="rId32"/>
    <p:sldId id="393" r:id="rId33"/>
    <p:sldId id="435" r:id="rId34"/>
    <p:sldId id="433" r:id="rId35"/>
    <p:sldId id="320" r:id="rId36"/>
    <p:sldId id="326" r:id="rId37"/>
    <p:sldId id="432" r:id="rId38"/>
    <p:sldId id="403" r:id="rId39"/>
    <p:sldId id="405" r:id="rId40"/>
    <p:sldId id="408" r:id="rId41"/>
    <p:sldId id="407" r:id="rId42"/>
    <p:sldId id="437" r:id="rId43"/>
    <p:sldId id="365" r:id="rId44"/>
    <p:sldId id="430" r:id="rId45"/>
    <p:sldId id="349" r:id="rId46"/>
    <p:sldId id="350" r:id="rId47"/>
    <p:sldId id="416" r:id="rId48"/>
    <p:sldId id="355" r:id="rId49"/>
    <p:sldId id="353" r:id="rId50"/>
    <p:sldId id="412" r:id="rId51"/>
    <p:sldId id="418" r:id="rId52"/>
    <p:sldId id="424" r:id="rId53"/>
    <p:sldId id="420" r:id="rId54"/>
    <p:sldId id="352" r:id="rId55"/>
    <p:sldId id="425" r:id="rId56"/>
    <p:sldId id="417" r:id="rId57"/>
    <p:sldId id="372" r:id="rId58"/>
    <p:sldId id="421" r:id="rId59"/>
    <p:sldId id="422" r:id="rId60"/>
    <p:sldId id="419" r:id="rId61"/>
    <p:sldId id="358" r:id="rId62"/>
    <p:sldId id="409" r:id="rId63"/>
    <p:sldId id="374" r:id="rId64"/>
    <p:sldId id="431" r:id="rId65"/>
    <p:sldId id="415" r:id="rId66"/>
    <p:sldId id="361" r:id="rId67"/>
    <p:sldId id="436" r:id="rId68"/>
    <p:sldId id="363" r:id="rId69"/>
    <p:sldId id="292" r:id="rId70"/>
    <p:sldId id="293" r:id="rId71"/>
    <p:sldId id="294" r:id="rId72"/>
    <p:sldId id="366" r:id="rId73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040"/>
    <a:srgbClr val="FFD309"/>
    <a:srgbClr val="5188DC"/>
    <a:srgbClr val="8B40D6"/>
    <a:srgbClr val="186DFF"/>
    <a:srgbClr val="950ED6"/>
    <a:srgbClr val="ACB818"/>
    <a:srgbClr val="FF94B9"/>
    <a:srgbClr val="923D02"/>
    <a:srgbClr val="C4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snapVertSplitter="1" vertBarState="minimized">
    <p:restoredLeft sz="25487" autoAdjust="0"/>
    <p:restoredTop sz="98686" autoAdjust="0"/>
  </p:normalViewPr>
  <p:slideViewPr>
    <p:cSldViewPr snapToGrid="0">
      <p:cViewPr>
        <p:scale>
          <a:sx n="100" d="100"/>
          <a:sy n="100" d="100"/>
        </p:scale>
        <p:origin x="-2576" y="-4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452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516368c409127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0516368c409127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be95d1f3d70fa6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be95d1f3d70fa6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be95d1f3d70fa6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be95d1f3d70fa6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be95d1f3d70fa6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be95d1f3d70fa6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9ea03c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9ea03c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223bbf200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223bbf200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4021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377" lvl="1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8566" lvl="2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4755" lvl="3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0944" lvl="4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7132" lvl="5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3321" lvl="6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89510" lvl="7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5700" lvl="8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377" lvl="1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8566" lvl="2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4755" lvl="3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0944" lvl="4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7132" lvl="5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3321" lvl="6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89510" lvl="7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5700" lvl="8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377" lvl="1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8566" lvl="2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4755" lvl="3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0944" lvl="4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7132" lvl="5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3321" lvl="6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89510" lvl="7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5700" lvl="8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1072377" lvl="1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8566" lvl="2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4755" lvl="3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0944" lvl="4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7132" lvl="5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3321" lvl="6" indent="-35746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89510" lvl="7" indent="-35746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5700" lvl="8" indent="-35746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219" tIns="107219" rIns="107219" bIns="10721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marL="536189" lvl="0" indent="-4021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377" lvl="1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8566" lvl="2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4755" lvl="3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0944" lvl="4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7132" lvl="5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3321" lvl="6" indent="-37235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89510" lvl="7" indent="-37235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5700" lvl="8" indent="-37235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marL="536189" lvl="0" indent="-2680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</p:spPr>
        <p:txBody>
          <a:bodyPr spcFirstLastPara="1" wrap="square" lIns="107219" tIns="107219" rIns="107219" bIns="10721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</p:spPr>
        <p:txBody>
          <a:bodyPr spcFirstLastPara="1" wrap="square" lIns="107219" tIns="107219" rIns="107219" bIns="107219" anchor="t" anchorCtr="0">
            <a:normAutofit/>
          </a:bodyPr>
          <a:lstStyle>
            <a:lvl1pPr marL="536189" lvl="0" indent="-40214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377" lvl="1" indent="-37235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8566" lvl="2" indent="-37235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4755" lvl="3" indent="-37235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0944" lvl="4" indent="-37235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7132" lvl="5" indent="-37235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3321" lvl="6" indent="-37235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89510" lvl="7" indent="-37235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5700" lvl="8" indent="-37235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19" tIns="107219" rIns="107219" bIns="10721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19" tIns="107219" rIns="107219" bIns="107219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19" tIns="107219" rIns="107219" bIns="107219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school.eu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://www.katemacdowell.com/portfolio.html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9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xmlns="" id="{B0A4FFCB-2E88-1047-8C2B-BD7ED3BC6A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7" y="5162550"/>
            <a:ext cx="3518694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213254" y="228600"/>
            <a:ext cx="9589558" cy="554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 smtClean="0"/>
              <a:t>Open Educational Resources (OER)</a:t>
            </a:r>
            <a:endParaRPr lang="en-GB" dirty="0" smtClean="0"/>
          </a:p>
          <a:p>
            <a:pPr>
              <a:lnSpc>
                <a:spcPct val="90000"/>
              </a:lnSpc>
            </a:pPr>
            <a:endParaRPr lang="en-GB" sz="1400" dirty="0" smtClean="0"/>
          </a:p>
          <a:p>
            <a:pPr algn="just"/>
            <a:r>
              <a:rPr lang="en-GB" sz="1400" dirty="0" smtClean="0"/>
              <a:t>Nowadays, everywhere in the world, children and young people need to be trained to face</a:t>
            </a:r>
          </a:p>
          <a:p>
            <a:pPr algn="just"/>
            <a:r>
              <a:rPr lang="en-GB" sz="1400" dirty="0" smtClean="0"/>
              <a:t>challenging social, emotional and economical problems they will confront with - as adults -</a:t>
            </a:r>
          </a:p>
          <a:p>
            <a:pPr algn="just"/>
            <a:r>
              <a:rPr lang="en-GB" sz="1400" dirty="0" smtClean="0"/>
              <a:t>both in their personal lives and in the context of the wider world.</a:t>
            </a:r>
          </a:p>
          <a:p>
            <a:pPr algn="just"/>
            <a:endParaRPr lang="en-GB" sz="1000" dirty="0" smtClean="0"/>
          </a:p>
          <a:p>
            <a:pPr algn="just"/>
            <a:r>
              <a:rPr lang="en-GB" sz="1400" dirty="0" smtClean="0"/>
              <a:t>In order to do so, they must </a:t>
            </a:r>
            <a:r>
              <a:rPr lang="en-GB" sz="1400" b="1" dirty="0" smtClean="0"/>
              <a:t>DEVELOP HIGHER LEVEL THINKING SKILLS</a:t>
            </a:r>
            <a:r>
              <a:rPr lang="en-GB" sz="1400" dirty="0" smtClean="0"/>
              <a:t> which, we believe, </a:t>
            </a:r>
          </a:p>
          <a:p>
            <a:pPr algn="just"/>
            <a:r>
              <a:rPr lang="en-GB" sz="1400" b="1" dirty="0" smtClean="0"/>
              <a:t>WILL FLOURISH IF ENCOURAGED TO BE CREATIVE, INNOVATIVE, INGENIOUS AND ADAPTABLE</a:t>
            </a:r>
            <a:r>
              <a:rPr lang="en-GB" sz="1400" dirty="0" smtClean="0"/>
              <a:t>.</a:t>
            </a:r>
          </a:p>
          <a:p>
            <a:pPr algn="just">
              <a:lnSpc>
                <a:spcPct val="70000"/>
              </a:lnSpc>
            </a:pPr>
            <a:endParaRPr lang="en-GB" sz="1000" dirty="0" smtClean="0"/>
          </a:p>
          <a:p>
            <a:pPr algn="just"/>
            <a:r>
              <a:rPr lang="en-GB" sz="1400" dirty="0" smtClean="0"/>
              <a:t>The present Open Educational Resources (OER) have been designed within the </a:t>
            </a:r>
            <a:r>
              <a:rPr lang="en-GB" sz="1400" b="1" i="1" dirty="0" smtClean="0"/>
              <a:t>Creative School Project</a:t>
            </a:r>
            <a:r>
              <a:rPr lang="en-GB" sz="1400" dirty="0" smtClean="0"/>
              <a:t>, whose objective</a:t>
            </a:r>
          </a:p>
          <a:p>
            <a:pPr algn="just"/>
            <a:r>
              <a:rPr lang="en-GB" sz="1400" dirty="0" smtClean="0"/>
              <a:t>is to develop teaching/learning modules for school teachers and students, </a:t>
            </a:r>
            <a:r>
              <a:rPr lang="en-GB" sz="1400" b="1" dirty="0" smtClean="0"/>
              <a:t>PROMOTING SELF-DIRECTED LEARNING AND CRITICAL AND VISUAL THINKING SKILLS</a:t>
            </a:r>
            <a:r>
              <a:rPr lang="en-GB" sz="1400" dirty="0" smtClean="0"/>
              <a:t>, using </a:t>
            </a:r>
            <a:r>
              <a:rPr lang="en-GB" sz="1400" b="1" dirty="0" smtClean="0"/>
              <a:t>CULTURAL HERITAGE CONTENTS </a:t>
            </a:r>
            <a:r>
              <a:rPr lang="en-GB" sz="1400" dirty="0" smtClean="0"/>
              <a:t>made available by the Institutions and Organizations the Creative School Project Partners belong to.</a:t>
            </a:r>
          </a:p>
          <a:p>
            <a:pPr algn="just">
              <a:lnSpc>
                <a:spcPct val="70000"/>
              </a:lnSpc>
            </a:pPr>
            <a:endParaRPr lang="en-GB" sz="1000" dirty="0" smtClean="0"/>
          </a:p>
          <a:p>
            <a:pPr algn="just"/>
            <a:r>
              <a:rPr lang="en-GB" sz="1400" dirty="0" smtClean="0"/>
              <a:t>The </a:t>
            </a:r>
            <a:r>
              <a:rPr lang="en-GB" sz="1400" b="1" dirty="0" smtClean="0"/>
              <a:t>BENEFICIARIES</a:t>
            </a:r>
            <a:r>
              <a:rPr lang="en-GB" sz="1400" dirty="0" smtClean="0"/>
              <a:t> of the present Open Educational Resources are: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 smtClean="0"/>
              <a:t>PRIMARY AND SECONDARY SCHOOL TEACHERS </a:t>
            </a:r>
            <a:r>
              <a:rPr lang="en-GB" sz="1400" dirty="0" smtClean="0"/>
              <a:t>who, through engaging with the Project, will become equipped with the skills necessary to facilitate pedagogical strategies for creativity and critical thinking;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 smtClean="0"/>
              <a:t>CHILDREN AND YOUNG PEOPLE </a:t>
            </a:r>
            <a:r>
              <a:rPr lang="en-GB" sz="1400" dirty="0" smtClean="0"/>
              <a:t>which will use the OER developed by the Project. </a:t>
            </a:r>
          </a:p>
          <a:p>
            <a:pPr algn="just">
              <a:lnSpc>
                <a:spcPct val="70000"/>
              </a:lnSpc>
            </a:pPr>
            <a:endParaRPr lang="en-GB" sz="1000" dirty="0" smtClean="0"/>
          </a:p>
          <a:p>
            <a:pPr algn="just"/>
            <a:r>
              <a:rPr lang="en-GB" sz="1400" dirty="0" smtClean="0"/>
              <a:t>Please, note that </a:t>
            </a:r>
            <a:r>
              <a:rPr lang="en-GB" sz="1400" b="1" dirty="0" smtClean="0"/>
              <a:t>OER TOPICS HAVE BEEN SELECTED BY AN INTERNATIONAL GROUP OF TEACHERS AND EDUCATORS </a:t>
            </a:r>
            <a:r>
              <a:rPr lang="en-GB" sz="1400" dirty="0" smtClean="0"/>
              <a:t>from </a:t>
            </a:r>
            <a:r>
              <a:rPr lang="en-GB" sz="1400" b="1" dirty="0" smtClean="0"/>
              <a:t>Austria</a:t>
            </a:r>
            <a:r>
              <a:rPr lang="en-GB" sz="1400" dirty="0" smtClean="0"/>
              <a:t>, </a:t>
            </a:r>
            <a:r>
              <a:rPr lang="en-GB" sz="1400" b="1" dirty="0" smtClean="0"/>
              <a:t>Croatia</a:t>
            </a:r>
            <a:r>
              <a:rPr lang="en-GB" sz="1400" dirty="0" smtClean="0"/>
              <a:t>, </a:t>
            </a:r>
            <a:r>
              <a:rPr lang="en-GB" sz="1400" b="1" dirty="0" smtClean="0"/>
              <a:t>Finland</a:t>
            </a:r>
            <a:r>
              <a:rPr lang="en-GB" sz="1400" dirty="0" smtClean="0"/>
              <a:t>, </a:t>
            </a:r>
            <a:r>
              <a:rPr lang="en-GB" sz="1400" b="1" dirty="0" smtClean="0"/>
              <a:t>France</a:t>
            </a:r>
            <a:r>
              <a:rPr lang="en-GB" sz="1400" dirty="0" smtClean="0"/>
              <a:t>, </a:t>
            </a:r>
            <a:r>
              <a:rPr lang="en-GB" sz="1400" b="1" dirty="0" smtClean="0"/>
              <a:t>Ireland</a:t>
            </a:r>
            <a:r>
              <a:rPr lang="en-GB" sz="1400" dirty="0" smtClean="0"/>
              <a:t>, </a:t>
            </a:r>
            <a:r>
              <a:rPr lang="en-GB" sz="1400" b="1" dirty="0" smtClean="0"/>
              <a:t>Italy</a:t>
            </a:r>
            <a:r>
              <a:rPr lang="en-GB" sz="1400" dirty="0" smtClean="0"/>
              <a:t> and the </a:t>
            </a:r>
            <a:r>
              <a:rPr lang="en-GB" sz="1400" b="1" dirty="0" smtClean="0"/>
              <a:t>United Kingdom</a:t>
            </a:r>
            <a:r>
              <a:rPr lang="en-GB" sz="1400" dirty="0" smtClean="0"/>
              <a:t>, through focus groups and surveys. </a:t>
            </a:r>
          </a:p>
          <a:p>
            <a:pPr algn="just">
              <a:lnSpc>
                <a:spcPct val="70000"/>
              </a:lnSpc>
            </a:pPr>
            <a:endParaRPr lang="en-GB" sz="1000" dirty="0" smtClean="0"/>
          </a:p>
          <a:p>
            <a:pPr algn="just"/>
            <a:r>
              <a:rPr lang="en-GB" sz="1400" dirty="0" smtClean="0"/>
              <a:t>We hope the present materials enrich your teaching resources and foster creative and critical thinking among students.</a:t>
            </a:r>
          </a:p>
          <a:p>
            <a:pPr algn="r"/>
            <a:endParaRPr lang="en-GB" sz="1600" b="1" dirty="0" smtClean="0">
              <a:hlinkClick r:id=""/>
            </a:endParaRPr>
          </a:p>
          <a:p>
            <a:pPr algn="ctr"/>
            <a:r>
              <a:rPr lang="en-GB" sz="1600" b="1" dirty="0" smtClean="0">
                <a:hlinkClick r:id=""/>
              </a:rPr>
              <a:t>https</a:t>
            </a:r>
            <a:r>
              <a:rPr lang="en-GB" sz="1600" b="1" dirty="0" smtClean="0">
                <a:hlinkClick r:id="rId3"/>
              </a:rPr>
              <a:t>://www.creative-school.eu</a:t>
            </a:r>
            <a:endParaRPr lang="en-GB" sz="1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369" y="5486400"/>
            <a:ext cx="22804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6858529" y="6211670"/>
            <a:ext cx="29649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200" dirty="0">
                <a:latin typeface="Calibri" pitchFamily="34" charset="0"/>
              </a:rPr>
              <a:t>Materials can be used according </a:t>
            </a:r>
            <a:br>
              <a:rPr lang="en-GB" sz="1200" dirty="0">
                <a:latin typeface="Calibri" pitchFamily="34" charset="0"/>
              </a:rPr>
            </a:br>
            <a:r>
              <a:rPr lang="en-GB" sz="1200" dirty="0">
                <a:latin typeface="Calibri" pitchFamily="34" charset="0"/>
              </a:rPr>
              <a:t>to the: Creative Commons Non Commercial Share Alike license</a:t>
            </a:r>
            <a:endParaRPr lang="it-IT" sz="1200" dirty="0">
              <a:latin typeface="Calibri" pitchFamily="34" charset="0"/>
            </a:endParaRP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 rot="10800000" flipV="1">
            <a:off x="58474" y="5842337"/>
            <a:ext cx="67931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i="1" dirty="0">
                <a:latin typeface="Calibri" pitchFamily="34" charset="0"/>
              </a:rPr>
              <a:t>The Creative School </a:t>
            </a:r>
            <a:r>
              <a:rPr lang="en-GB" sz="1200" dirty="0">
                <a:latin typeface="Calibri" pitchFamily="34" charset="0"/>
              </a:rPr>
              <a:t>project has been funded with the support of the European Union and the French National Agency for the Erasmus+ Programme (Grant Agreement 2019-1-FR01-KA201-062212). This publication reflects the views only of the author, and the European Union and the French National Agency for the Erasmus+ Programme cannot be held responsible for any use which may be made of the information contained therein.</a:t>
            </a:r>
            <a:r>
              <a:rPr lang="it-IT" sz="1200" dirty="0">
                <a:latin typeface="Calibri" pitchFamily="34" charset="0"/>
              </a:rPr>
              <a:t>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9AF73C66-EB12-A14A-80D0-80AE2EC8F9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089900" y="10886"/>
            <a:ext cx="1816100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2" name="Zaobljeni pravokutni oblačić 6"/>
          <p:cNvSpPr/>
          <p:nvPr/>
        </p:nvSpPr>
        <p:spPr>
          <a:xfrm>
            <a:off x="182033" y="1727199"/>
            <a:ext cx="2627841" cy="1219201"/>
          </a:xfrm>
          <a:prstGeom prst="wedgeRoundRectCallout">
            <a:avLst>
              <a:gd name="adj1" fmla="val 70918"/>
              <a:gd name="adj2" fmla="val -81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… </a:t>
            </a:r>
            <a:r>
              <a:rPr lang="en-GB" sz="1400" dirty="0" smtClean="0">
                <a:latin typeface="Comic Sans MS"/>
                <a:cs typeface="Comic Sans MS"/>
              </a:rPr>
              <a:t>infections with various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PATHOGENS</a:t>
            </a:r>
            <a:r>
              <a:rPr lang="en-GB" sz="1400" dirty="0" smtClean="0">
                <a:latin typeface="Comic Sans MS"/>
                <a:cs typeface="Comic Sans MS"/>
              </a:rPr>
              <a:t>, e.g. the “</a:t>
            </a:r>
            <a:r>
              <a:rPr lang="en-GB" sz="1400" dirty="0" err="1" smtClean="0">
                <a:latin typeface="Comic Sans MS"/>
                <a:cs typeface="Comic Sans MS"/>
              </a:rPr>
              <a:t>Israelian</a:t>
            </a:r>
            <a:r>
              <a:rPr lang="en-GB" sz="1400" dirty="0" smtClean="0">
                <a:latin typeface="Comic Sans MS"/>
                <a:cs typeface="Comic Sans MS"/>
              </a:rPr>
              <a:t> Acute Paralysis Virus” (IAPV)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…</a:t>
            </a:r>
            <a:endParaRPr lang="en-GB" sz="1400" dirty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  <p:sp>
        <p:nvSpPr>
          <p:cNvPr id="10" name="Zaobljeni pravokutni oblačić 6"/>
          <p:cNvSpPr/>
          <p:nvPr/>
        </p:nvSpPr>
        <p:spPr>
          <a:xfrm>
            <a:off x="6117167" y="287867"/>
            <a:ext cx="3788833" cy="1828800"/>
          </a:xfrm>
          <a:prstGeom prst="wedgeRoundRectCallout">
            <a:avLst>
              <a:gd name="adj1" fmla="val 18059"/>
              <a:gd name="adj2" fmla="val 6742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 smtClean="0">
                <a:latin typeface="Comic Sans MS"/>
                <a:cs typeface="Comic Sans MS"/>
              </a:rPr>
              <a:t>…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MALNUTRITION OF BEES</a:t>
            </a:r>
            <a:r>
              <a:rPr lang="en-GB" sz="1400" dirty="0" smtClean="0">
                <a:latin typeface="Comic Sans MS"/>
                <a:cs typeface="Comic Sans MS"/>
              </a:rPr>
              <a:t>: the decrease in the amount and quality of pollen available in nature means that bees have less protein at their disposal and consequently their immune system is weakened. </a:t>
            </a:r>
            <a:r>
              <a:rPr lang="en-GB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…</a:t>
            </a:r>
          </a:p>
          <a:p>
            <a:pPr algn="ctr">
              <a:lnSpc>
                <a:spcPts val="2080"/>
              </a:lnSpc>
            </a:pPr>
            <a:r>
              <a:rPr lang="en-GB" sz="1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.</a:t>
            </a:r>
            <a:endParaRPr lang="en-GB" sz="1400" b="1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11" name="Zaobljeni pravokutni oblačić 6"/>
          <p:cNvSpPr/>
          <p:nvPr/>
        </p:nvSpPr>
        <p:spPr>
          <a:xfrm>
            <a:off x="195233" y="248866"/>
            <a:ext cx="3276099" cy="1224334"/>
          </a:xfrm>
          <a:prstGeom prst="wedgeRoundRectCallout">
            <a:avLst>
              <a:gd name="adj1" fmla="val 46881"/>
              <a:gd name="adj2" fmla="val 9019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CCD CAUSES ARE STILL UNCERTAIN</a:t>
            </a:r>
            <a:r>
              <a:rPr lang="en-GB" sz="1400" dirty="0" smtClean="0">
                <a:latin typeface="Comic Sans MS"/>
                <a:cs typeface="Comic Sans MS"/>
              </a:rPr>
              <a:t>. Several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possible</a:t>
            </a:r>
            <a:r>
              <a:rPr lang="en-GB" sz="1400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dirty="0" smtClean="0">
                <a:latin typeface="Comic Sans MS"/>
                <a:cs typeface="Comic Sans MS"/>
              </a:rPr>
              <a:t>causes have been proposed, such as: …..</a:t>
            </a:r>
            <a:endParaRPr lang="en-GB" sz="1400" dirty="0">
              <a:latin typeface="Comic Sans MS"/>
              <a:cs typeface="Comic Sans MS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3556000" y="253999"/>
            <a:ext cx="2523067" cy="1354668"/>
          </a:xfrm>
          <a:prstGeom prst="wedgeRoundRectCallout">
            <a:avLst>
              <a:gd name="adj1" fmla="val 21526"/>
              <a:gd name="adj2" fmla="val 8502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080"/>
              </a:lnSpc>
            </a:pPr>
            <a:r>
              <a:rPr lang="en-GB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...</a:t>
            </a:r>
            <a:r>
              <a:rPr lang="en-GB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en-GB" sz="1400" dirty="0" smtClean="0">
                <a:latin typeface="Comic Sans MS"/>
                <a:cs typeface="Comic Sans MS"/>
              </a:rPr>
              <a:t>stress suffered by bees due to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ENVIRONMENTAL AND CLIMATE CHANGES</a:t>
            </a: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s-IS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…</a:t>
            </a:r>
            <a:endParaRPr lang="en-GB" sz="1400" dirty="0" smtClean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389467" y="4216400"/>
            <a:ext cx="2081741" cy="731804"/>
          </a:xfrm>
          <a:prstGeom prst="wedgeRoundRectCallout">
            <a:avLst>
              <a:gd name="adj1" fmla="val 84746"/>
              <a:gd name="adj2" fmla="val -32476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…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ACARIOSIS</a:t>
            </a:r>
            <a:r>
              <a:rPr lang="en-GB" sz="1400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b="1" dirty="0" smtClean="0">
                <a:solidFill>
                  <a:schemeClr val="tx1"/>
                </a:solidFill>
                <a:latin typeface="Comic Sans MS"/>
                <a:cs typeface="Comic Sans MS"/>
              </a:rPr>
              <a:t>…</a:t>
            </a:r>
            <a:endParaRPr lang="en-GB" sz="1400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7636932" y="3759199"/>
            <a:ext cx="2133601" cy="711201"/>
          </a:xfrm>
          <a:prstGeom prst="wedgeRoundRectCallout">
            <a:avLst>
              <a:gd name="adj1" fmla="val -45603"/>
              <a:gd name="adj2" fmla="val -8160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080"/>
              </a:lnSpc>
            </a:pPr>
            <a:r>
              <a:rPr lang="en-GB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…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PESTICIDES</a:t>
            </a:r>
            <a:r>
              <a:rPr lang="en-GB" sz="1400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…</a:t>
            </a:r>
            <a:endParaRPr lang="en-GB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7" name="Zaobljeni pravokutni oblačić 6"/>
          <p:cNvSpPr/>
          <p:nvPr/>
        </p:nvSpPr>
        <p:spPr>
          <a:xfrm>
            <a:off x="643466" y="5333999"/>
            <a:ext cx="2810933" cy="1151468"/>
          </a:xfrm>
          <a:prstGeom prst="wedgeRoundRectCallout">
            <a:avLst>
              <a:gd name="adj1" fmla="val 58079"/>
              <a:gd name="adj2" fmla="val -85417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80"/>
              </a:lnSpc>
            </a:pPr>
            <a:r>
              <a:rPr lang="en-GB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… </a:t>
            </a:r>
            <a:r>
              <a:rPr lang="en-GB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RADIATION FROM MOBILE PHONES</a:t>
            </a:r>
            <a:r>
              <a:rPr lang="en-GB" sz="1400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dirty="0" smtClean="0">
                <a:latin typeface="Comic Sans MS"/>
                <a:cs typeface="Comic Sans MS"/>
              </a:rPr>
              <a:t>and other man-made devices </a:t>
            </a:r>
            <a:r>
              <a:rPr lang="en-GB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…</a:t>
            </a:r>
            <a:endParaRPr lang="en-GB" sz="1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5669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175760" y="216000"/>
            <a:ext cx="9612000" cy="6480000"/>
            <a:chOff x="721875" y="0"/>
            <a:chExt cx="7623427" cy="5143500"/>
          </a:xfrm>
        </p:grpSpPr>
        <p:pic>
          <p:nvPicPr>
            <p:cNvPr id="14" name="Google Shape;94;p18"/>
            <p:cNvPicPr preferRelativeResize="0"/>
            <p:nvPr/>
          </p:nvPicPr>
          <p:blipFill rotWithShape="1">
            <a:blip r:embed="rId3">
              <a:alphaModFix/>
            </a:blip>
            <a:srcRect l="3204" r="4177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394" y="6684"/>
              <a:ext cx="2516606" cy="741946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7869" y="855578"/>
              <a:ext cx="411079" cy="583532"/>
            </a:xfrm>
            <a:prstGeom prst="rect">
              <a:avLst/>
            </a:prstGeom>
          </p:spPr>
        </p:pic>
      </p:grpSp>
      <p:sp>
        <p:nvSpPr>
          <p:cNvPr id="18" name="Zaobljeni pravokutni oblačić 6"/>
          <p:cNvSpPr/>
          <p:nvPr/>
        </p:nvSpPr>
        <p:spPr>
          <a:xfrm>
            <a:off x="127000" y="2755901"/>
            <a:ext cx="3114373" cy="1371600"/>
          </a:xfrm>
          <a:prstGeom prst="wedgeRoundRectCallout">
            <a:avLst>
              <a:gd name="adj1" fmla="val 21136"/>
              <a:gd name="adj2" fmla="val -7445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Wow, </a:t>
            </a:r>
            <a:r>
              <a:rPr lang="en-GB" dirty="0" smtClean="0">
                <a:latin typeface="Comic Sans MS"/>
                <a:cs typeface="Comic Sans MS"/>
              </a:rPr>
              <a:t>you humans are a real threat for the bees!</a:t>
            </a:r>
            <a:endParaRPr lang="en-GB" dirty="0"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WHY DO YOU KEEP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ON POLLUTING THE EARTH?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1257293" y="5689600"/>
            <a:ext cx="3114373" cy="863600"/>
          </a:xfrm>
          <a:prstGeom prst="wedgeRoundRectCallout">
            <a:avLst>
              <a:gd name="adj1" fmla="val 8902"/>
              <a:gd name="adj2" fmla="val -9209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WHY NOBODY CARES ABOUT BEES ?</a:t>
            </a:r>
          </a:p>
        </p:txBody>
      </p:sp>
      <p:sp>
        <p:nvSpPr>
          <p:cNvPr id="20" name="Zaobljeni pravokutni oblačić 6"/>
          <p:cNvSpPr/>
          <p:nvPr/>
        </p:nvSpPr>
        <p:spPr>
          <a:xfrm>
            <a:off x="224364" y="4546598"/>
            <a:ext cx="3114373" cy="838200"/>
          </a:xfrm>
          <a:prstGeom prst="wedgeRoundRectCallout">
            <a:avLst>
              <a:gd name="adj1" fmla="val 43565"/>
              <a:gd name="adj2" fmla="val -11487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WHY DON’T YOU TAKE ACTION?</a:t>
            </a:r>
          </a:p>
        </p:txBody>
      </p:sp>
      <p:sp>
        <p:nvSpPr>
          <p:cNvPr id="21" name="Zaobljeni pravokutni oblačić 6"/>
          <p:cNvSpPr/>
          <p:nvPr/>
        </p:nvSpPr>
        <p:spPr>
          <a:xfrm>
            <a:off x="4864100" y="5242679"/>
            <a:ext cx="3632200" cy="1399421"/>
          </a:xfrm>
          <a:prstGeom prst="wedgeRoundRectCallout">
            <a:avLst>
              <a:gd name="adj1" fmla="val -7448"/>
              <a:gd name="adj2" fmla="val -7312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Sure, </a:t>
            </a:r>
            <a:r>
              <a:rPr lang="hr-HR" b="1" dirty="0">
                <a:latin typeface="Comic Sans MS"/>
                <a:cs typeface="Comic Sans MS"/>
              </a:rPr>
              <a:t>Max</a:t>
            </a:r>
            <a:r>
              <a:rPr lang="hr-HR" dirty="0">
                <a:latin typeface="Comic Sans MS"/>
                <a:cs typeface="Comic Sans MS"/>
              </a:rPr>
              <a:t>! For example, people from </a:t>
            </a:r>
            <a:r>
              <a:rPr lang="hr-HR" b="1" dirty="0">
                <a:latin typeface="Comic Sans MS"/>
                <a:cs typeface="Comic Sans MS"/>
              </a:rPr>
              <a:t>GREENPEACE </a:t>
            </a:r>
            <a:r>
              <a:rPr lang="hr-HR" dirty="0">
                <a:latin typeface="Comic Sans MS"/>
                <a:cs typeface="Comic Sans MS"/>
              </a:rPr>
              <a:t>like me, have done a lot to reduce the use of pesticides in agricolture.</a:t>
            </a:r>
          </a:p>
        </p:txBody>
      </p:sp>
      <p:sp>
        <p:nvSpPr>
          <p:cNvPr id="22" name="Zaobljeni pravokutni oblačić 6"/>
          <p:cNvSpPr/>
          <p:nvPr/>
        </p:nvSpPr>
        <p:spPr>
          <a:xfrm>
            <a:off x="2958065" y="67726"/>
            <a:ext cx="3468135" cy="1189574"/>
          </a:xfrm>
          <a:prstGeom prst="wedgeRoundRectCallout">
            <a:avLst>
              <a:gd name="adj1" fmla="val 5622"/>
              <a:gd name="adj2" fmla="val 10190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Don’t feel </a:t>
            </a:r>
            <a:r>
              <a:rPr lang="en-GB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lonely,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There are thousands of 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PEOPLE FIGHTING FOR BEES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aren’t they, Samir?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165601" y="216000"/>
            <a:ext cx="9612000" cy="6480000"/>
            <a:chOff x="788300" y="0"/>
            <a:chExt cx="7526774" cy="5143500"/>
          </a:xfrm>
        </p:grpSpPr>
        <p:pic>
          <p:nvPicPr>
            <p:cNvPr id="15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24" name="Zaobljeni pravokutni oblačić 6"/>
          <p:cNvSpPr/>
          <p:nvPr/>
        </p:nvSpPr>
        <p:spPr>
          <a:xfrm>
            <a:off x="4423832" y="175450"/>
            <a:ext cx="2103968" cy="929450"/>
          </a:xfrm>
          <a:prstGeom prst="wedgeRoundRectCallout">
            <a:avLst>
              <a:gd name="adj1" fmla="val 51032"/>
              <a:gd name="adj2" fmla="val 10701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Let’s go together to look at some artworks, then!!</a:t>
            </a:r>
          </a:p>
        </p:txBody>
      </p:sp>
      <p:sp>
        <p:nvSpPr>
          <p:cNvPr id="25" name="Zaobljeni pravokutni oblačić 6"/>
          <p:cNvSpPr/>
          <p:nvPr/>
        </p:nvSpPr>
        <p:spPr>
          <a:xfrm>
            <a:off x="152400" y="131922"/>
            <a:ext cx="3048000" cy="1839613"/>
          </a:xfrm>
          <a:prstGeom prst="wedgeRoundRectCallout">
            <a:avLst>
              <a:gd name="adj1" fmla="val 43186"/>
              <a:gd name="adj2" fmla="val 7049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Also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ARTISTS</a:t>
            </a:r>
            <a:endParaRPr lang="en-GB" dirty="0">
              <a:ln w="0"/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play a great role: </a:t>
            </a:r>
            <a:r>
              <a:rPr lang="en-GB" dirty="0">
                <a:ln w="0"/>
                <a:solidFill>
                  <a:srgbClr val="000000"/>
                </a:solidFill>
                <a:latin typeface="Comic Sans MS"/>
                <a:cs typeface="Comic Sans MS"/>
              </a:rPr>
              <a:t>they</a:t>
            </a:r>
            <a:r>
              <a:rPr lang="en-GB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FIGHT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to protect bees and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STAND UP </a:t>
            </a:r>
            <a:r>
              <a:rPr lang="en-GB" dirty="0">
                <a:ln w="0"/>
                <a:solidFill>
                  <a:srgbClr val="000000"/>
                </a:solidFill>
                <a:latin typeface="Comic Sans MS"/>
                <a:cs typeface="Comic Sans MS"/>
              </a:rPr>
              <a:t>against injustices with </a:t>
            </a:r>
            <a:r>
              <a:rPr lang="en-GB" dirty="0" smtClean="0">
                <a:ln w="0"/>
                <a:solidFill>
                  <a:srgbClr val="000000"/>
                </a:solidFill>
                <a:latin typeface="Comic Sans MS"/>
                <a:cs typeface="Comic Sans MS"/>
              </a:rPr>
              <a:t>their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ARTWORKS</a:t>
            </a:r>
            <a:r>
              <a:rPr lang="en-GB" dirty="0">
                <a:ln w="0"/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26" name="Zaobljeni pravokutni oblačić 6"/>
          <p:cNvSpPr/>
          <p:nvPr/>
        </p:nvSpPr>
        <p:spPr>
          <a:xfrm>
            <a:off x="4076700" y="3494032"/>
            <a:ext cx="2114553" cy="1372901"/>
          </a:xfrm>
          <a:prstGeom prst="wedgeRoundRectCallout">
            <a:avLst>
              <a:gd name="adj1" fmla="val -7620"/>
              <a:gd name="adj2" fmla="val -10789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latin typeface="Comic Sans MS"/>
                <a:cs typeface="Comic Sans MS"/>
              </a:rPr>
              <a:t>WOW</a:t>
            </a:r>
            <a:r>
              <a:rPr lang="en-GB" dirty="0"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atin typeface="Comic Sans MS"/>
                <a:cs typeface="Comic Sans MS"/>
              </a:rPr>
              <a:t>I’m eager to see what artists do for us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165601" y="216000"/>
            <a:ext cx="9612000" cy="6480000"/>
            <a:chOff x="816750" y="0"/>
            <a:chExt cx="7510502" cy="5143500"/>
          </a:xfrm>
        </p:grpSpPr>
        <p:pic>
          <p:nvPicPr>
            <p:cNvPr id="16" name="Google Shape;108;p20"/>
            <p:cNvPicPr preferRelativeResize="0"/>
            <p:nvPr/>
          </p:nvPicPr>
          <p:blipFill rotWithShape="1">
            <a:blip r:embed="rId3">
              <a:alphaModFix/>
            </a:blip>
            <a:srcRect l="8742"/>
            <a:stretch/>
          </p:blipFill>
          <p:spPr>
            <a:xfrm>
              <a:off x="816750" y="0"/>
              <a:ext cx="75105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209" y="1791368"/>
              <a:ext cx="2733843" cy="895685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105" y="1537368"/>
              <a:ext cx="1858211" cy="307473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526" y="1143001"/>
              <a:ext cx="427790" cy="641686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683" y="2138947"/>
              <a:ext cx="240631" cy="360947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2715" y="2511926"/>
              <a:ext cx="2614864" cy="255338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6894" y="2792663"/>
              <a:ext cx="1497264" cy="520700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2867526"/>
              <a:ext cx="1049421" cy="546100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4316" y="2684720"/>
              <a:ext cx="1256632" cy="227121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177" y="2760579"/>
              <a:ext cx="254763" cy="929105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894" y="2364216"/>
              <a:ext cx="1056105" cy="516678"/>
            </a:xfrm>
            <a:prstGeom prst="rect">
              <a:avLst/>
            </a:prstGeom>
          </p:spPr>
        </p:pic>
      </p:grpSp>
      <p:sp>
        <p:nvSpPr>
          <p:cNvPr id="28" name="Zaobljeni pravokutni oblačić 6"/>
          <p:cNvSpPr/>
          <p:nvPr/>
        </p:nvSpPr>
        <p:spPr>
          <a:xfrm>
            <a:off x="2781300" y="1892217"/>
            <a:ext cx="3149600" cy="2997283"/>
          </a:xfrm>
          <a:prstGeom prst="irregularSeal1">
            <a:avLst/>
          </a:prstGeom>
          <a:ln w="57150" cmpd="sng">
            <a:solidFill>
              <a:srgbClr val="740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YAY!</a:t>
            </a:r>
          </a:p>
          <a:p>
            <a:pPr algn="ctr"/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Let’s go 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1" y="216000"/>
            <a:ext cx="9612000" cy="6480000"/>
            <a:chOff x="791325" y="0"/>
            <a:chExt cx="7563048" cy="5143500"/>
          </a:xfrm>
        </p:grpSpPr>
        <p:pic>
          <p:nvPicPr>
            <p:cNvPr id="8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2795411" y="393893"/>
            <a:ext cx="3907367" cy="1271127"/>
          </a:xfrm>
          <a:prstGeom prst="wedgeRoundRectCallout">
            <a:avLst>
              <a:gd name="adj1" fmla="val -32037"/>
              <a:gd name="adj2" fmla="val 956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Our tour begins with an artist named ……</a:t>
            </a:r>
          </a:p>
        </p:txBody>
      </p:sp>
    </p:spTree>
    <p:extLst>
      <p:ext uri="{BB962C8B-B14F-4D97-AF65-F5344CB8AC3E}">
        <p14:creationId xmlns:p14="http://schemas.microsoft.com/office/powerpoint/2010/main" val="382788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4;p21"/>
          <p:cNvSpPr txBox="1"/>
          <p:nvPr/>
        </p:nvSpPr>
        <p:spPr>
          <a:xfrm>
            <a:off x="292100" y="215235"/>
            <a:ext cx="5143500" cy="709051"/>
          </a:xfrm>
          <a:prstGeom prst="rect">
            <a:avLst/>
          </a:prstGeom>
          <a:noFill/>
          <a:ln w="63500" cap="rnd" cmpd="thickThin">
            <a:solidFill>
              <a:srgbClr val="7400D0"/>
            </a:solidFill>
          </a:ln>
        </p:spPr>
        <p:txBody>
          <a:bodyPr spcFirstLastPara="1" wrap="square" lIns="107257" tIns="107257" rIns="107257" bIns="107257" anchor="t" anchorCtr="0">
            <a:spAutoFit/>
          </a:bodyPr>
          <a:lstStyle/>
          <a:p>
            <a:pPr algn="ctr"/>
            <a:r>
              <a:rPr lang="it-IT" sz="32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 MASAI</a:t>
            </a:r>
            <a:endParaRPr sz="32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12" name="Google Shape;186;p31"/>
          <p:cNvSpPr txBox="1">
            <a:spLocks/>
          </p:cNvSpPr>
          <p:nvPr/>
        </p:nvSpPr>
        <p:spPr>
          <a:xfrm>
            <a:off x="5664200" y="1137333"/>
            <a:ext cx="3835400" cy="1453467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Louis is a British artist. His parents  had a </a:t>
            </a:r>
            <a:r>
              <a:rPr lang="en-GB" sz="19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restaurant</a:t>
            </a:r>
            <a:r>
              <a:rPr lang="it-IT" sz="1900" dirty="0" smtClean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it-IT" sz="1900" dirty="0">
              <a:solidFill>
                <a:srgbClr val="00000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L="0" indent="0" algn="just">
              <a:lnSpc>
                <a:spcPct val="95000"/>
              </a:lnSpc>
              <a:buNone/>
            </a:pP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Besides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cooking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Louis'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father's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other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passion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was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painting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 </a:t>
            </a:r>
            <a:endParaRPr lang="it-IT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6" name="Google Shape;186;p31"/>
          <p:cNvSpPr txBox="1">
            <a:spLocks/>
          </p:cNvSpPr>
          <p:nvPr/>
        </p:nvSpPr>
        <p:spPr>
          <a:xfrm>
            <a:off x="5665046" y="2857500"/>
            <a:ext cx="3821854" cy="120650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In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father's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spare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moments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would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go with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him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to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studio to do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art </a:t>
            </a:r>
            <a:r>
              <a:rPr lang="it-IT" sz="1900" b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homeworks</a:t>
            </a:r>
            <a:r>
              <a:rPr lang="it-IT" sz="1900" dirty="0" smtClean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it-IT" sz="1900" dirty="0">
              <a:solidFill>
                <a:srgbClr val="00000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L="0" indent="0" algn="just">
              <a:lnSpc>
                <a:spcPct val="95000"/>
              </a:lnSpc>
              <a:buNone/>
            </a:pPr>
            <a:endParaRPr lang="it-IT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7" name="Google Shape;186;p31"/>
          <p:cNvSpPr txBox="1">
            <a:spLocks/>
          </p:cNvSpPr>
          <p:nvPr/>
        </p:nvSpPr>
        <p:spPr>
          <a:xfrm>
            <a:off x="5664200" y="5626100"/>
            <a:ext cx="3822700" cy="87630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After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high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school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Louis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studied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art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at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university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L="0" indent="0" algn="just">
              <a:lnSpc>
                <a:spcPct val="95000"/>
              </a:lnSpc>
              <a:buNone/>
            </a:pPr>
            <a:endParaRPr lang="it-IT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8" name="Google Shape;186;p31"/>
          <p:cNvSpPr txBox="1">
            <a:spLocks/>
          </p:cNvSpPr>
          <p:nvPr/>
        </p:nvSpPr>
        <p:spPr>
          <a:xfrm>
            <a:off x="5665046" y="4279900"/>
            <a:ext cx="3821854" cy="111760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95000"/>
              </a:lnSpc>
              <a:buNone/>
            </a:pP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Since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childhood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Louis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has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always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been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interested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in </a:t>
            </a:r>
            <a:r>
              <a:rPr lang="it-IT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animals</a:t>
            </a:r>
            <a:r>
              <a:rPr lang="it-IT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and nature</a:t>
            </a:r>
            <a:r>
              <a:rPr lang="it-IT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117600"/>
            <a:ext cx="5130800" cy="56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5;p32"/>
          <p:cNvSpPr txBox="1"/>
          <p:nvPr/>
        </p:nvSpPr>
        <p:spPr>
          <a:xfrm>
            <a:off x="177800" y="3323158"/>
            <a:ext cx="3302000" cy="2628731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Through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work, Louis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denounces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the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SIXTH MASS EXTINCTION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talks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about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CLIMATE CHANGE 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and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raises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awareness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about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EQUAL RIGHTS BETWEEN SPECIES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9" name="Google Shape;195;p32"/>
          <p:cNvSpPr txBox="1"/>
          <p:nvPr/>
        </p:nvSpPr>
        <p:spPr>
          <a:xfrm>
            <a:off x="3605672" y="4860921"/>
            <a:ext cx="6020928" cy="803445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is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a special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kind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of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artist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: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works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are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almost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all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painted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on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WALLS</a:t>
            </a:r>
            <a:r>
              <a:rPr lang="it-IT" sz="18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11" name="Google Shape;195;p32"/>
          <p:cNvSpPr txBox="1"/>
          <p:nvPr/>
        </p:nvSpPr>
        <p:spPr>
          <a:xfrm>
            <a:off x="2387600" y="250534"/>
            <a:ext cx="5058127" cy="585864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LOUIS' COMMITMENT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94100" y="5875302"/>
            <a:ext cx="6032499" cy="695194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2300"/>
              </a:lnSpc>
            </a:pPr>
            <a:r>
              <a:rPr lang="it-IT" sz="1800" dirty="0">
                <a:latin typeface="Avenir Next Regular"/>
                <a:cs typeface="Avenir Next Regular"/>
              </a:rPr>
              <a:t>Louis </a:t>
            </a:r>
            <a:r>
              <a:rPr lang="it-IT" sz="1800" dirty="0" err="1">
                <a:latin typeface="Avenir Next Regular"/>
                <a:cs typeface="Avenir Next Regular"/>
              </a:rPr>
              <a:t>also</a:t>
            </a:r>
            <a:r>
              <a:rPr lang="it-IT" sz="1800" dirty="0">
                <a:latin typeface="Avenir Next Regular"/>
                <a:cs typeface="Avenir Next Regular"/>
              </a:rPr>
              <a:t> </a:t>
            </a:r>
            <a:r>
              <a:rPr lang="it-IT" sz="1800" dirty="0" err="1">
                <a:latin typeface="Avenir Next Regular"/>
                <a:cs typeface="Avenir Next Regular"/>
              </a:rPr>
              <a:t>makes</a:t>
            </a:r>
            <a:r>
              <a:rPr lang="it-IT" sz="1800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 smtClean="0">
                <a:latin typeface="Avenir Next Regular"/>
                <a:cs typeface="Avenir Next Regular"/>
              </a:rPr>
              <a:t>sculptures</a:t>
            </a:r>
            <a:r>
              <a:rPr lang="it-IT" sz="1800" dirty="0" smtClean="0">
                <a:latin typeface="Avenir Next Regular"/>
                <a:cs typeface="Avenir Next Regular"/>
              </a:rPr>
              <a:t>, </a:t>
            </a:r>
            <a:r>
              <a:rPr lang="it-IT" sz="1800" dirty="0" err="1" smtClean="0">
                <a:latin typeface="Avenir Next Regular"/>
                <a:cs typeface="Avenir Next Regular"/>
              </a:rPr>
              <a:t>paintings</a:t>
            </a:r>
            <a:r>
              <a:rPr lang="it-IT" sz="1800" dirty="0" smtClean="0">
                <a:latin typeface="Avenir Next Regular"/>
                <a:cs typeface="Avenir Next Regular"/>
              </a:rPr>
              <a:t> </a:t>
            </a:r>
            <a:r>
              <a:rPr lang="it-IT" sz="1800" dirty="0">
                <a:latin typeface="Avenir Next Regular"/>
                <a:cs typeface="Avenir Next Regular"/>
              </a:rPr>
              <a:t>on </a:t>
            </a:r>
            <a:r>
              <a:rPr lang="it-IT" sz="1800" b="1" dirty="0" err="1">
                <a:latin typeface="Avenir Next Regular"/>
                <a:cs typeface="Avenir Next Regular"/>
              </a:rPr>
              <a:t>paper</a:t>
            </a:r>
            <a:r>
              <a:rPr lang="it-IT" sz="1800" dirty="0">
                <a:latin typeface="Avenir Next Regular"/>
                <a:cs typeface="Avenir Next Regular"/>
              </a:rPr>
              <a:t>, </a:t>
            </a:r>
            <a:r>
              <a:rPr lang="it-IT" sz="1800" b="1" dirty="0" err="1">
                <a:latin typeface="Avenir Next Regular"/>
                <a:cs typeface="Avenir Next Regular"/>
              </a:rPr>
              <a:t>recycled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b="1" dirty="0" err="1">
                <a:latin typeface="Avenir Next Regular"/>
                <a:cs typeface="Avenir Next Regular"/>
              </a:rPr>
              <a:t>wood</a:t>
            </a:r>
            <a:r>
              <a:rPr lang="it-IT" sz="1800" b="1" dirty="0">
                <a:latin typeface="Avenir Next Regular"/>
                <a:cs typeface="Avenir Next Regular"/>
              </a:rPr>
              <a:t> </a:t>
            </a:r>
            <a:r>
              <a:rPr lang="it-IT" sz="1800" dirty="0">
                <a:latin typeface="Avenir Next Regular"/>
                <a:cs typeface="Avenir Next Regular"/>
              </a:rPr>
              <a:t>and </a:t>
            </a:r>
            <a:r>
              <a:rPr lang="it-IT" sz="1800" dirty="0" err="1">
                <a:latin typeface="Avenir Next Regular"/>
                <a:cs typeface="Avenir Next Regular"/>
              </a:rPr>
              <a:t>other</a:t>
            </a:r>
            <a:r>
              <a:rPr lang="it-IT" sz="1800" dirty="0">
                <a:latin typeface="Avenir Next Regular"/>
                <a:cs typeface="Avenir Next Regular"/>
              </a:rPr>
              <a:t> media.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41" y="1247140"/>
            <a:ext cx="3299459" cy="1812025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ts val="2700"/>
              </a:lnSpc>
            </a:pP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For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many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years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, Louis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has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been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committed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to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defending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BIODIVERSITY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and 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ENDANGERED SPECIES </a:t>
            </a:r>
            <a:r>
              <a:rPr lang="it-IT" sz="1800" dirty="0" err="1" smtClean="0">
                <a:latin typeface="Avenir Next Regular"/>
                <a:ea typeface="Lora"/>
                <a:cs typeface="Avenir Next Regular"/>
                <a:sym typeface="Lora"/>
              </a:rPr>
              <a:t>through</a:t>
            </a:r>
            <a:r>
              <a:rPr lang="it-IT" sz="1800" dirty="0" smtClean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dirty="0" err="1"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1800" dirty="0">
                <a:latin typeface="Avenir Next Regular"/>
                <a:ea typeface="Lora"/>
                <a:cs typeface="Avenir Next Regular"/>
                <a:sym typeface="Lora"/>
              </a:rPr>
              <a:t> art.</a:t>
            </a:r>
            <a:endParaRPr lang="it-IT" sz="1800" b="1" dirty="0">
              <a:latin typeface="Avenir Next Regular"/>
              <a:ea typeface="Lora"/>
              <a:cs typeface="Avenir Next Regular"/>
              <a:sym typeface="Lora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945446"/>
            <a:ext cx="6032500" cy="38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4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7" name="Zaobljeni pravokutni oblačić 6"/>
          <p:cNvSpPr/>
          <p:nvPr/>
        </p:nvSpPr>
        <p:spPr>
          <a:xfrm>
            <a:off x="4182830" y="3033730"/>
            <a:ext cx="2187491" cy="1507791"/>
          </a:xfrm>
          <a:prstGeom prst="wedgeRoundRectCallout">
            <a:avLst>
              <a:gd name="adj1" fmla="val -1937"/>
              <a:gd name="adj2" fmla="val -7668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latin typeface="Comic Sans MS"/>
                <a:cs typeface="Comic Sans MS"/>
              </a:rPr>
              <a:t>You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said</a:t>
            </a:r>
            <a:r>
              <a:rPr lang="it-IT" dirty="0">
                <a:latin typeface="Comic Sans MS"/>
                <a:cs typeface="Comic Sans MS"/>
              </a:rPr>
              <a:t> Louis </a:t>
            </a:r>
            <a:r>
              <a:rPr lang="it-IT" b="1" dirty="0" err="1">
                <a:latin typeface="Comic Sans MS"/>
                <a:cs typeface="Comic Sans MS"/>
              </a:rPr>
              <a:t>cares</a:t>
            </a:r>
            <a:r>
              <a:rPr lang="it-IT" b="1" dirty="0">
                <a:latin typeface="Comic Sans MS"/>
                <a:cs typeface="Comic Sans MS"/>
              </a:rPr>
              <a:t> a </a:t>
            </a:r>
            <a:r>
              <a:rPr lang="it-IT" b="1" dirty="0" err="1">
                <a:latin typeface="Comic Sans MS"/>
                <a:cs typeface="Comic Sans MS"/>
              </a:rPr>
              <a:t>lot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about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us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bees</a:t>
            </a:r>
            <a:r>
              <a:rPr lang="it-IT" dirty="0">
                <a:latin typeface="Comic Sans MS"/>
                <a:cs typeface="Comic Sans MS"/>
              </a:rPr>
              <a:t>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4196080" y="132081"/>
            <a:ext cx="2611120" cy="1379220"/>
          </a:xfrm>
          <a:prstGeom prst="wedgeRoundRectCallout">
            <a:avLst>
              <a:gd name="adj1" fmla="val 54594"/>
              <a:gd name="adj2" fmla="val 673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Of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course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!!! Louis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has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created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a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whole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project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about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bees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called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“SAVE THE BEES”</a:t>
            </a:r>
            <a:endParaRPr lang="it-IT" b="1" dirty="0"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2" name="Zaobljeni pravokutni oblačić 6"/>
          <p:cNvSpPr/>
          <p:nvPr/>
        </p:nvSpPr>
        <p:spPr>
          <a:xfrm>
            <a:off x="482600" y="1612901"/>
            <a:ext cx="2184400" cy="1069340"/>
          </a:xfrm>
          <a:prstGeom prst="wedgeRoundRectCallout">
            <a:avLst>
              <a:gd name="adj1" fmla="val 50943"/>
              <a:gd name="adj2" fmla="val -6507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Let's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see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some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paintings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together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  <a:endParaRPr lang="it-IT" b="1" dirty="0"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8939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2425700" y="4483100"/>
            <a:ext cx="2057400" cy="1600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Zaobljeni pravokutni oblačić 6"/>
          <p:cNvSpPr/>
          <p:nvPr/>
        </p:nvSpPr>
        <p:spPr>
          <a:xfrm>
            <a:off x="5397500" y="119920"/>
            <a:ext cx="3057879" cy="1302480"/>
          </a:xfrm>
          <a:prstGeom prst="wedgeRoundRectCallout">
            <a:avLst>
              <a:gd name="adj1" fmla="val 75161"/>
              <a:gd name="adj2" fmla="val -2321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The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RED PANDA</a:t>
            </a:r>
            <a:r>
              <a:rPr lang="it-IT" sz="1400" b="1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endangered</a:t>
            </a:r>
            <a:r>
              <a:rPr lang="it-IT" sz="1400" dirty="0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  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and Louis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painted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a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giant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one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on the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wall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of a building in Shanghai 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194937" y="5905500"/>
            <a:ext cx="2158796" cy="596900"/>
          </a:xfrm>
          <a:prstGeom prst="wedgeRoundRectCallout">
            <a:avLst>
              <a:gd name="adj1" fmla="val -37568"/>
              <a:gd name="adj2" fmla="val -84499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Here's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Louis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work!</a:t>
            </a:r>
          </a:p>
        </p:txBody>
      </p:sp>
    </p:spTree>
    <p:extLst>
      <p:ext uri="{BB962C8B-B14F-4D97-AF65-F5344CB8AC3E}">
        <p14:creationId xmlns:p14="http://schemas.microsoft.com/office/powerpoint/2010/main" val="224642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52400"/>
            <a:ext cx="9347200" cy="65405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591300" y="348520"/>
            <a:ext cx="3060700" cy="984980"/>
          </a:xfrm>
          <a:prstGeom prst="wedgeRoundRectCallout">
            <a:avLst>
              <a:gd name="adj1" fmla="val -55912"/>
              <a:gd name="adj2" fmla="val -66232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What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effect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does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Louis </a:t>
            </a:r>
            <a:r>
              <a:rPr lang="it-IT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whish</a:t>
            </a:r>
            <a:r>
              <a:rPr lang="it-IT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to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achieve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by painting on </a:t>
            </a:r>
            <a:r>
              <a:rPr lang="it-IT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walls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93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723900" y="495300"/>
            <a:ext cx="8432800" cy="5740645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endParaRPr lang="en-GB" dirty="0" smtClean="0"/>
          </a:p>
          <a:p>
            <a:pPr algn="ctr"/>
            <a:endParaRPr lang="en-GB" sz="2800" b="1" dirty="0" smtClean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r>
              <a:rPr lang="en-GB" sz="2800" dirty="0" smtClean="0">
                <a:latin typeface="Chalkboard"/>
                <a:cs typeface="Chalkboard"/>
              </a:rPr>
              <a:t>Subject:</a:t>
            </a:r>
          </a:p>
          <a:p>
            <a:pPr algn="ctr"/>
            <a:endParaRPr lang="en-GB" sz="900" dirty="0" smtClean="0">
              <a:latin typeface="Chalkboard"/>
              <a:cs typeface="Chalkboard"/>
            </a:endParaRPr>
          </a:p>
          <a:p>
            <a:pPr algn="ctr"/>
            <a:r>
              <a:rPr lang="en-GB" sz="2800" b="1" dirty="0" smtClean="0">
                <a:solidFill>
                  <a:srgbClr val="FF6600"/>
                </a:solidFill>
                <a:latin typeface="Chalkboard"/>
              </a:rPr>
              <a:t>Environment, Natural Sciences</a:t>
            </a:r>
          </a:p>
          <a:p>
            <a:pPr algn="ctr"/>
            <a:endParaRPr lang="en-GB" sz="2800" b="1" dirty="0" smtClean="0">
              <a:solidFill>
                <a:srgbClr val="FF6600"/>
              </a:solidFill>
              <a:latin typeface="Chalkboard"/>
            </a:endParaRPr>
          </a:p>
          <a:p>
            <a:pPr algn="ctr"/>
            <a:r>
              <a:rPr lang="en-GB" sz="2800" dirty="0" smtClean="0">
                <a:latin typeface="Chalkboard"/>
                <a:cs typeface="Chalkboard"/>
              </a:rPr>
              <a:t>Topic:</a:t>
            </a:r>
          </a:p>
          <a:p>
            <a:pPr algn="ctr"/>
            <a:r>
              <a:rPr lang="en-GB" sz="2800" b="1" dirty="0">
                <a:solidFill>
                  <a:srgbClr val="FF6600"/>
                </a:solidFill>
                <a:latin typeface="Chalkboard"/>
              </a:rPr>
              <a:t>Biodiversity; Conservationism; Visual Arts </a:t>
            </a: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r>
              <a:rPr lang="en-GB" sz="2800" dirty="0" smtClean="0">
                <a:latin typeface="Chalkboard"/>
                <a:cs typeface="Chalkboard"/>
              </a:rPr>
              <a:t>Age range:</a:t>
            </a:r>
          </a:p>
          <a:p>
            <a:pPr algn="ctr"/>
            <a:endParaRPr lang="en-GB" sz="900" dirty="0" smtClean="0">
              <a:latin typeface="Chalkboard"/>
              <a:cs typeface="Chalkboard"/>
            </a:endParaRPr>
          </a:p>
          <a:p>
            <a:pPr algn="ctr"/>
            <a:r>
              <a:rPr lang="en-GB" sz="2800" b="1" dirty="0" smtClean="0">
                <a:solidFill>
                  <a:srgbClr val="FF6600"/>
                </a:solidFill>
                <a:latin typeface="Chalkboard"/>
                <a:cs typeface="Chalkboard"/>
              </a:rPr>
              <a:t>11-14 years</a:t>
            </a:r>
          </a:p>
          <a:p>
            <a:pPr algn="ctr"/>
            <a:endParaRPr lang="en-GB" sz="2800" b="1" dirty="0" smtClean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9AF73C66-EB12-A14A-80D0-80AE2EC8F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88300" y="5065485"/>
            <a:ext cx="1816100" cy="15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15900"/>
            <a:ext cx="9167875" cy="6480000"/>
          </a:xfrm>
          <a:prstGeom prst="rect">
            <a:avLst/>
          </a:prstGeom>
        </p:spPr>
      </p:pic>
      <p:sp>
        <p:nvSpPr>
          <p:cNvPr id="7" name="Zaobljeni pravokutni oblačić 6"/>
          <p:cNvSpPr/>
          <p:nvPr/>
        </p:nvSpPr>
        <p:spPr>
          <a:xfrm>
            <a:off x="848373" y="476956"/>
            <a:ext cx="2796527" cy="1351844"/>
          </a:xfrm>
          <a:prstGeom prst="wedgeRoundRectCallout">
            <a:avLst>
              <a:gd name="adj1" fmla="val -58710"/>
              <a:gd name="adj2" fmla="val 1874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Louis on this wall has written :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“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WHEN WE GO, </a:t>
            </a:r>
            <a:endParaRPr lang="en-GB" b="1" dirty="0" smtClean="0">
              <a:solidFill>
                <a:srgbClr val="EF8600"/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WE’RE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TAKING YOU ALL WITH US</a:t>
            </a:r>
            <a:r>
              <a:rPr lang="en-GB" dirty="0">
                <a:latin typeface="Comic Sans MS"/>
                <a:cs typeface="Comic Sans MS"/>
              </a:rPr>
              <a:t>”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530492" y="5118100"/>
            <a:ext cx="2060308" cy="1093610"/>
          </a:xfrm>
          <a:prstGeom prst="wedgeRoundRectCallout">
            <a:avLst>
              <a:gd name="adj1" fmla="val -38727"/>
              <a:gd name="adj2" fmla="val -11220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What does it mean, </a:t>
            </a: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191250" y="211723"/>
            <a:ext cx="3511550" cy="156966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NOTE FOR TRANSLATORS: the words “WHEN WE GO, WE’RE TAKING YOU ALL WITH US” must be translated into your national language. Please  delete these instructions afterwards. </a:t>
            </a:r>
          </a:p>
        </p:txBody>
      </p:sp>
    </p:spTree>
    <p:extLst>
      <p:ext uri="{BB962C8B-B14F-4D97-AF65-F5344CB8AC3E}">
        <p14:creationId xmlns:p14="http://schemas.microsoft.com/office/powerpoint/2010/main" val="54051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164118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584200" y="279400"/>
            <a:ext cx="2476500" cy="2095500"/>
          </a:xfrm>
          <a:prstGeom prst="wedgeRoundRectCallout">
            <a:avLst>
              <a:gd name="adj1" fmla="val -68090"/>
              <a:gd name="adj2" fmla="val -4274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Here Louis </a:t>
            </a:r>
            <a:r>
              <a:rPr lang="it-IT" sz="1400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wrote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:</a:t>
            </a:r>
            <a:endParaRPr lang="it-IT" sz="1400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NO MORE BEES,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NO MORE POLLEN,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NO MORE PLANTS,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NO MORE ANIMALS,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NO MORE HUMANS.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7277100" y="165100"/>
            <a:ext cx="2501901" cy="1056640"/>
          </a:xfrm>
          <a:prstGeom prst="wedgeRoundRectCallout">
            <a:avLst>
              <a:gd name="adj1" fmla="val 33916"/>
              <a:gd name="adj2" fmla="val 865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bee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holding 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sign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that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says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: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SAVE ME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endParaRPr lang="it-IT" sz="1400" b="1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39321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0" y="216000"/>
            <a:ext cx="8922558" cy="64800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6663974" y="126997"/>
            <a:ext cx="2458157" cy="14097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Hey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but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here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Louis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painted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us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like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we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were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PUPPETTS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Why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  <a:endParaRPr lang="it-IT" b="1" dirty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  <p:sp>
        <p:nvSpPr>
          <p:cNvPr id="7" name="Zaobljeni pravokutni oblačić 6"/>
          <p:cNvSpPr/>
          <p:nvPr/>
        </p:nvSpPr>
        <p:spPr>
          <a:xfrm>
            <a:off x="177800" y="228600"/>
            <a:ext cx="2209800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ln w="57150" cmpd="sng">
            <a:solidFill>
              <a:srgbClr val="3480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This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sign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says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  <a:endParaRPr lang="it-IT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“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NO BEES,</a:t>
            </a:r>
          </a:p>
          <a:p>
            <a:pPr algn="ctr">
              <a:lnSpc>
                <a:spcPts val="2112"/>
              </a:lnSpc>
            </a:pP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NO FOOD 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” !</a:t>
            </a:r>
          </a:p>
        </p:txBody>
      </p:sp>
    </p:spTree>
    <p:extLst>
      <p:ext uri="{BB962C8B-B14F-4D97-AF65-F5344CB8AC3E}">
        <p14:creationId xmlns:p14="http://schemas.microsoft.com/office/powerpoint/2010/main" val="4215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1" y="228600"/>
            <a:ext cx="8627657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901701" y="965200"/>
            <a:ext cx="1945640" cy="838200"/>
          </a:xfrm>
          <a:prstGeom prst="wedgeRoundRectCallout">
            <a:avLst>
              <a:gd name="adj1" fmla="val -68495"/>
              <a:gd name="adj2" fmla="val -10857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Here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well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!!</a:t>
            </a:r>
            <a:endParaRPr lang="it-IT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3331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139700"/>
            <a:ext cx="6184900" cy="6616700"/>
          </a:xfrm>
          <a:prstGeom prst="rect">
            <a:avLst/>
          </a:prstGeom>
        </p:spPr>
      </p:pic>
      <p:sp>
        <p:nvSpPr>
          <p:cNvPr id="7" name="Zaobljeni pravokutni oblačić 6"/>
          <p:cNvSpPr/>
          <p:nvPr/>
        </p:nvSpPr>
        <p:spPr>
          <a:xfrm>
            <a:off x="368300" y="4305301"/>
            <a:ext cx="2717800" cy="2127674"/>
          </a:xfrm>
          <a:prstGeom prst="wedgeRoundRectCallout">
            <a:avLst>
              <a:gd name="adj1" fmla="val 64967"/>
              <a:gd name="adj2" fmla="val 4101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Here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Louis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wrote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WE SHARE THE SAME ENVIRONMENT. </a:t>
            </a: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LOOK AFTER 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To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whom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or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what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he </a:t>
            </a:r>
            <a:r>
              <a:rPr lang="it-IT" sz="1400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referring</a:t>
            </a:r>
            <a:r>
              <a:rPr lang="it-IT" sz="1400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  <a:endParaRPr lang="it-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210668" y="2222500"/>
            <a:ext cx="2692400" cy="1318931"/>
          </a:xfrm>
          <a:prstGeom prst="wedgeRoundRectCallout">
            <a:avLst>
              <a:gd name="adj1" fmla="val 96927"/>
              <a:gd name="adj2" fmla="val 316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Hey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b="1" dirty="0" err="1">
                <a:solidFill>
                  <a:schemeClr val="tx1"/>
                </a:solidFill>
                <a:latin typeface="Comic Sans MS"/>
                <a:cs typeface="Comic Sans MS"/>
              </a:rPr>
              <a:t>Max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this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bee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has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sign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that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says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NO BEES,</a:t>
            </a:r>
          </a:p>
          <a:p>
            <a:pPr algn="ctr">
              <a:lnSpc>
                <a:spcPts val="2112"/>
              </a:lnSpc>
            </a:pP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NO HUMANS.</a:t>
            </a:r>
          </a:p>
        </p:txBody>
      </p:sp>
    </p:spTree>
    <p:extLst>
      <p:ext uri="{BB962C8B-B14F-4D97-AF65-F5344CB8AC3E}">
        <p14:creationId xmlns:p14="http://schemas.microsoft.com/office/powerpoint/2010/main" val="232510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260000"/>
            <a:ext cx="9612000" cy="5402031"/>
          </a:xfrm>
          <a:prstGeom prst="rect">
            <a:avLst/>
          </a:prstGeom>
        </p:spPr>
      </p:pic>
      <p:sp>
        <p:nvSpPr>
          <p:cNvPr id="7" name="Zaobljeni pravokutni oblačić 6"/>
          <p:cNvSpPr/>
          <p:nvPr/>
        </p:nvSpPr>
        <p:spPr>
          <a:xfrm>
            <a:off x="203200" y="134620"/>
            <a:ext cx="3429000" cy="1414780"/>
          </a:xfrm>
          <a:prstGeom prst="wedgeRoundRectCallout">
            <a:avLst>
              <a:gd name="adj1" fmla="val 73235"/>
              <a:gd name="adj2" fmla="val -2891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 the SAVE THE BEES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project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bees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are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either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represented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alone</a:t>
            </a: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or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together</a:t>
            </a:r>
            <a:r>
              <a:rPr lang="it-IT" sz="1400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with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other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animals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it-IT" sz="1400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Why</a:t>
            </a:r>
            <a:r>
              <a:rPr lang="it-IT" sz="1400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  <a:endParaRPr lang="it-IT" sz="1400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3153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03200"/>
            <a:ext cx="8190918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197549" y="180904"/>
            <a:ext cx="3269551" cy="2333695"/>
          </a:xfrm>
          <a:prstGeom prst="wedgeRoundRectCallout">
            <a:avLst>
              <a:gd name="adj1" fmla="val -45800"/>
              <a:gd name="adj2" fmla="val 7010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The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animals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are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painted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if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they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were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made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OF MANY PIECES OF COLOURED FABRIC </a:t>
            </a:r>
            <a:r>
              <a:rPr lang="it-IT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with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various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designs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Try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to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explain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why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  <a:endParaRPr lang="it-IT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2667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16000"/>
            <a:ext cx="5509645" cy="64800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451600" y="457200"/>
            <a:ext cx="3332717" cy="2052266"/>
          </a:xfrm>
          <a:prstGeom prst="wedgeRoundRectCallout">
            <a:avLst>
              <a:gd name="adj1" fmla="val 11685"/>
              <a:gd name="adj2" fmla="val -6494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Another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thing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you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may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have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noticed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that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the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bees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are holding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SEWING </a:t>
            </a:r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NEEDLES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AND </a:t>
            </a:r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THREADS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  <a:endParaRPr lang="it-IT" sz="1400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These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are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important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elements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in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understanding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Louis' </a:t>
            </a:r>
            <a:r>
              <a:rPr lang="it-IT" sz="1400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message</a:t>
            </a:r>
            <a:r>
              <a:rPr lang="is-IS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…</a:t>
            </a:r>
            <a:endParaRPr lang="it-IT" sz="1400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64686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457200"/>
            <a:ext cx="6057900" cy="60452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164529" y="812800"/>
            <a:ext cx="3620071" cy="2552700"/>
          </a:xfrm>
          <a:prstGeom prst="wedgeRoundRectCallout">
            <a:avLst>
              <a:gd name="adj1" fmla="val -46129"/>
              <a:gd name="adj2" fmla="val 7993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 some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cases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Louis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paints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an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animal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with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its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REAL CHARACTERISTICS 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and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places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a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companion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of the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same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species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next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to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but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MADE OF CLOTH OR PLASTIC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endParaRPr lang="it-IT" sz="1400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Here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again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Louis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trying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to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tell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us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something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specific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....</a:t>
            </a:r>
            <a:endParaRPr lang="it-IT" sz="1400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408372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1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7" name="Zaobljeni pravokutni oblačić 6"/>
          <p:cNvSpPr/>
          <p:nvPr/>
        </p:nvSpPr>
        <p:spPr>
          <a:xfrm>
            <a:off x="4277650" y="4420977"/>
            <a:ext cx="2504150" cy="1840123"/>
          </a:xfrm>
          <a:prstGeom prst="wedgeRoundRectCallout">
            <a:avLst>
              <a:gd name="adj1" fmla="val -23296"/>
              <a:gd name="adj2" fmla="val -7614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mr-IN" sz="1400" dirty="0">
                <a:latin typeface="Comic Sans MS"/>
                <a:cs typeface="Comic Sans MS"/>
              </a:rPr>
              <a:t>…</a:t>
            </a:r>
            <a:r>
              <a:rPr lang="it-IT" sz="1400" dirty="0">
                <a:latin typeface="Comic Sans MS"/>
                <a:cs typeface="Comic Sans MS"/>
              </a:rPr>
              <a:t>.. ..... </a:t>
            </a:r>
            <a:r>
              <a:rPr lang="it-IT" sz="1400" dirty="0" err="1">
                <a:latin typeface="Comic Sans MS"/>
                <a:cs typeface="Comic Sans MS"/>
              </a:rPr>
              <a:t>Did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you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say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that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this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artist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talks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about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MANY OTHER TOPICS </a:t>
            </a:r>
            <a:r>
              <a:rPr lang="it-IT" sz="1400" dirty="0" err="1">
                <a:latin typeface="Comic Sans MS"/>
                <a:cs typeface="Comic Sans MS"/>
              </a:rPr>
              <a:t>concerning</a:t>
            </a:r>
            <a:r>
              <a:rPr lang="it-IT" sz="1400" dirty="0">
                <a:latin typeface="Comic Sans MS"/>
                <a:cs typeface="Comic Sans MS"/>
              </a:rPr>
              <a:t> the 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cs typeface="Comic Sans MS"/>
              </a:rPr>
              <a:t>ENVIRONMENT</a:t>
            </a:r>
            <a:r>
              <a:rPr lang="it-IT" sz="1400" dirty="0"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1877"/>
              </a:lnSpc>
            </a:pP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Such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as</a:t>
            </a:r>
            <a:r>
              <a:rPr lang="it-IT" sz="1400" dirty="0">
                <a:latin typeface="Comic Sans MS"/>
                <a:cs typeface="Comic Sans MS"/>
              </a:rPr>
              <a:t>?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3898900" y="2478841"/>
            <a:ext cx="2552700" cy="1242259"/>
          </a:xfrm>
          <a:prstGeom prst="wedgeRoundRectCallout">
            <a:avLst>
              <a:gd name="adj1" fmla="val -7089"/>
              <a:gd name="adj2" fmla="val -6814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THANK YOU LOUIS MASAI!!!</a:t>
            </a:r>
          </a:p>
          <a:p>
            <a:pPr algn="ctr">
              <a:lnSpc>
                <a:spcPts val="1877"/>
              </a:lnSpc>
            </a:pP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How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nice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that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you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remember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us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bees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!!!! </a:t>
            </a:r>
            <a:endParaRPr lang="hr-HR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Zaobljeni pravokutni oblačić 6"/>
          <p:cNvSpPr/>
          <p:nvPr/>
        </p:nvSpPr>
        <p:spPr>
          <a:xfrm>
            <a:off x="4212869" y="114300"/>
            <a:ext cx="2594331" cy="1079500"/>
          </a:xfrm>
          <a:prstGeom prst="wedgeRoundRectCallout">
            <a:avLst>
              <a:gd name="adj1" fmla="val 35784"/>
              <a:gd name="adj2" fmla="val 7098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dirty="0">
                <a:latin typeface="Comic Sans MS"/>
                <a:cs typeface="Comic Sans MS"/>
              </a:rPr>
              <a:t>Yes, </a:t>
            </a:r>
            <a:r>
              <a:rPr lang="it-IT" dirty="0" err="1">
                <a:latin typeface="Comic Sans MS"/>
                <a:cs typeface="Comic Sans MS"/>
              </a:rPr>
              <a:t>it's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true</a:t>
            </a:r>
            <a:r>
              <a:rPr lang="it-IT" dirty="0">
                <a:latin typeface="Comic Sans MS"/>
                <a:cs typeface="Comic Sans MS"/>
              </a:rPr>
              <a:t>, Louis </a:t>
            </a:r>
            <a:r>
              <a:rPr lang="it-IT" dirty="0" err="1">
                <a:latin typeface="Comic Sans MS"/>
                <a:cs typeface="Comic Sans MS"/>
              </a:rPr>
              <a:t>talks</a:t>
            </a:r>
            <a:r>
              <a:rPr lang="it-IT" dirty="0">
                <a:latin typeface="Comic Sans MS"/>
                <a:cs typeface="Comic Sans MS"/>
              </a:rPr>
              <a:t> to </a:t>
            </a:r>
            <a:r>
              <a:rPr lang="it-IT" dirty="0" err="1">
                <a:latin typeface="Comic Sans MS"/>
                <a:cs typeface="Comic Sans MS"/>
              </a:rPr>
              <a:t>us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about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many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topics</a:t>
            </a:r>
            <a:r>
              <a:rPr lang="it-IT" dirty="0">
                <a:latin typeface="Comic Sans MS"/>
                <a:cs typeface="Comic Sans MS"/>
              </a:rPr>
              <a:t>. </a:t>
            </a:r>
            <a:endParaRPr lang="it-IT" dirty="0" smtClean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203200" y="203201"/>
            <a:ext cx="2748136" cy="1104900"/>
          </a:xfrm>
          <a:prstGeom prst="wedgeRoundRectCallout">
            <a:avLst>
              <a:gd name="adj1" fmla="val 36777"/>
              <a:gd name="adj2" fmla="val 7890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Take a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good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look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at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the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murals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below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464"/>
              </a:lnSpc>
            </a:pP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are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they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about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  <a:endParaRPr lang="it-IT" dirty="0" smtClean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8024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6000" y="576000"/>
            <a:ext cx="9180000" cy="5760000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5632"/>
              </a:lnSpc>
            </a:pPr>
            <a:endParaRPr lang="en-GB" sz="3300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Idea and  graphic design project by:</a:t>
            </a:r>
          </a:p>
          <a:p>
            <a:pPr algn="ctr">
              <a:lnSpc>
                <a:spcPts val="5632"/>
              </a:lnSpc>
            </a:pP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Matilde Biondi 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and 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Sara </a:t>
            </a:r>
            <a:r>
              <a:rPr lang="en-GB" sz="3300" b="1">
                <a:solidFill>
                  <a:srgbClr val="407C3F"/>
                </a:solidFill>
                <a:latin typeface="Avenir Next Regular"/>
                <a:cs typeface="Avenir Next Regular"/>
              </a:rPr>
              <a:t>Borella</a:t>
            </a:r>
            <a:endParaRPr lang="en-GB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3 D, academic year 2020-2021 ~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High School for Arts F.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Arcangeli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~ 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 Bologna, Italy ~ </a:t>
            </a:r>
          </a:p>
          <a:p>
            <a:pPr algn="ctr">
              <a:lnSpc>
                <a:spcPts val="5632"/>
              </a:lnSpc>
              <a:spcBef>
                <a:spcPts val="4000"/>
              </a:spcBef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With the supervision of </a:t>
            </a:r>
            <a:r>
              <a:rPr lang="en-GB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STEPs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 </a:t>
            </a:r>
            <a:r>
              <a:rPr lang="en-GB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srl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 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- Italy</a:t>
            </a:r>
          </a:p>
        </p:txBody>
      </p:sp>
    </p:spTree>
    <p:extLst>
      <p:ext uri="{BB962C8B-B14F-4D97-AF65-F5344CB8AC3E}">
        <p14:creationId xmlns:p14="http://schemas.microsoft.com/office/powerpoint/2010/main" val="139846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90500"/>
            <a:ext cx="9575800" cy="64643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111942" y="93113"/>
            <a:ext cx="2821758" cy="1291187"/>
          </a:xfrm>
          <a:prstGeom prst="wedgeRoundRectCallout">
            <a:avLst>
              <a:gd name="adj1" fmla="val -33468"/>
              <a:gd name="adj2" fmla="val 7457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The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survival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of </a:t>
            </a:r>
            <a:r>
              <a:rPr lang="it-IT" sz="13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TURTLES</a:t>
            </a:r>
            <a:r>
              <a:rPr lang="it-IT" sz="1300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err="1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depends</a:t>
            </a:r>
            <a:r>
              <a:rPr lang="it-IT" sz="1300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on the </a:t>
            </a:r>
            <a:r>
              <a:rPr lang="it-IT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health</a:t>
            </a:r>
            <a:r>
              <a:rPr lang="it-IT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of the </a:t>
            </a:r>
            <a:r>
              <a:rPr lang="it-IT" sz="13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SEABED</a:t>
            </a:r>
            <a:r>
              <a:rPr lang="it-IT" sz="1300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and of the </a:t>
            </a:r>
            <a:r>
              <a:rPr lang="it-IT" sz="1300" dirty="0" err="1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other</a:t>
            </a:r>
            <a:r>
              <a:rPr lang="it-IT" sz="1300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3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LIVING CREATURES THAT LIVE THERE</a:t>
            </a:r>
            <a:r>
              <a:rPr lang="it-IT" sz="1300" dirty="0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endParaRPr lang="it-IT" sz="1300" dirty="0">
              <a:solidFill>
                <a:schemeClr val="bg2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5" name="Zaobljeni pravokutni oblačić 6"/>
          <p:cNvSpPr/>
          <p:nvPr/>
        </p:nvSpPr>
        <p:spPr>
          <a:xfrm>
            <a:off x="6817542" y="5393268"/>
            <a:ext cx="2986858" cy="1396999"/>
          </a:xfrm>
          <a:prstGeom prst="wedgeRoundRectCallout">
            <a:avLst>
              <a:gd name="adj1" fmla="val 20107"/>
              <a:gd name="adj2" fmla="val -94171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The artist wanted to pay homage to the cartoon series </a:t>
            </a:r>
            <a:r>
              <a:rPr lang="it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</a:rPr>
              <a:t>THE </a:t>
            </a:r>
            <a:r>
              <a:rPr lang="it" sz="13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</a:rPr>
              <a:t>SIMPSONS</a:t>
            </a:r>
            <a:r>
              <a:rPr lang="it" sz="13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 by </a:t>
            </a:r>
            <a:r>
              <a:rPr lang="it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including a </a:t>
            </a:r>
            <a:r>
              <a:rPr lang="it" sz="13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</a:rPr>
              <a:t>fish with three eyes</a:t>
            </a:r>
            <a:r>
              <a:rPr lang="it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 in the mural. </a:t>
            </a:r>
            <a:r>
              <a:rPr lang="it" sz="13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</a:rPr>
              <a:t>Where is it</a:t>
            </a:r>
            <a:r>
              <a:rPr lang="it" sz="1300" dirty="0">
                <a:solidFill>
                  <a:schemeClr val="tx1"/>
                </a:solidFill>
                <a:latin typeface="Comic Sans MS"/>
                <a:ea typeface="Lora"/>
                <a:cs typeface="Comic Sans MS"/>
              </a:rPr>
              <a:t>? </a:t>
            </a:r>
            <a:endParaRPr lang="it" sz="1300" b="1" dirty="0">
              <a:solidFill>
                <a:srgbClr val="C415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68008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5599"/>
            <a:ext cx="9612000" cy="61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2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41300"/>
            <a:ext cx="9626600" cy="63754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139702" y="165103"/>
            <a:ext cx="3784598" cy="1714500"/>
          </a:xfrm>
          <a:prstGeom prst="wedgeRoundRectCallout">
            <a:avLst>
              <a:gd name="adj1" fmla="val 62862"/>
              <a:gd name="adj2" fmla="val -4296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latin typeface="Comic Sans MS"/>
                <a:cs typeface="Comic Sans MS"/>
              </a:rPr>
              <a:t>Hey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says</a:t>
            </a:r>
            <a:r>
              <a:rPr lang="it-IT" dirty="0">
                <a:latin typeface="Comic Sans MS"/>
                <a:cs typeface="Comic Sans MS"/>
              </a:rPr>
              <a:t> right </a:t>
            </a:r>
            <a:r>
              <a:rPr lang="it-IT" dirty="0" err="1">
                <a:latin typeface="Comic Sans MS"/>
                <a:cs typeface="Comic Sans MS"/>
              </a:rPr>
              <a:t>here</a:t>
            </a:r>
            <a:r>
              <a:rPr lang="it-IT" dirty="0">
                <a:latin typeface="Comic Sans MS"/>
                <a:cs typeface="Comic Sans MS"/>
              </a:rPr>
              <a:t>:</a:t>
            </a:r>
          </a:p>
          <a:p>
            <a:pPr algn="ctr">
              <a:lnSpc>
                <a:spcPts val="2112"/>
              </a:lnSpc>
            </a:pPr>
            <a:r>
              <a:rPr lang="it-IT" dirty="0" smtClean="0">
                <a:latin typeface="Comic Sans MS"/>
                <a:cs typeface="Comic Sans MS"/>
              </a:rPr>
              <a:t>”</a:t>
            </a:r>
            <a:r>
              <a:rPr lang="it-IT" dirty="0" err="1" smtClean="0">
                <a:latin typeface="Comic Sans MS"/>
                <a:cs typeface="Comic Sans MS"/>
              </a:rPr>
              <a:t>As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SEA LEVELS RISE </a:t>
            </a:r>
            <a:r>
              <a:rPr lang="it-IT" dirty="0" smtClean="0">
                <a:latin typeface="Comic Sans MS"/>
                <a:cs typeface="Comic Sans MS"/>
              </a:rPr>
              <a:t>due to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CLIMATE CHANGE</a:t>
            </a:r>
            <a:r>
              <a:rPr lang="it-IT" dirty="0" smtClean="0">
                <a:latin typeface="Comic Sans MS"/>
                <a:cs typeface="Comic Sans MS"/>
              </a:rPr>
              <a:t>, </a:t>
            </a:r>
            <a:r>
              <a:rPr lang="it-IT" dirty="0">
                <a:latin typeface="Comic Sans MS"/>
                <a:cs typeface="Comic Sans MS"/>
              </a:rPr>
              <a:t>the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AMERICAN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CROCODILES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coastal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wetlands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will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be </a:t>
            </a:r>
            <a:r>
              <a:rPr lang="it-IT" dirty="0" err="1" smtClean="0">
                <a:latin typeface="Comic Sans MS"/>
                <a:cs typeface="Comic Sans MS"/>
              </a:rPr>
              <a:t>lost</a:t>
            </a:r>
            <a:r>
              <a:rPr lang="it-IT" dirty="0" smtClean="0">
                <a:latin typeface="Comic Sans MS"/>
                <a:cs typeface="Comic Sans MS"/>
              </a:rPr>
              <a:t>”.</a:t>
            </a:r>
            <a:endParaRPr lang="it-IT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1082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393700"/>
            <a:ext cx="7975600" cy="63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90500"/>
            <a:ext cx="4699000" cy="65024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438905" y="177801"/>
            <a:ext cx="3467095" cy="2285999"/>
          </a:xfrm>
          <a:prstGeom prst="wedgeRoundRectCallout">
            <a:avLst>
              <a:gd name="adj1" fmla="val -56088"/>
              <a:gd name="adj2" fmla="val -403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dirty="0" smtClean="0">
                <a:latin typeface="Comic Sans MS"/>
                <a:cs typeface="Comic Sans MS"/>
              </a:rPr>
              <a:t>He is the</a:t>
            </a:r>
          </a:p>
          <a:p>
            <a:pPr algn="ctr">
              <a:lnSpc>
                <a:spcPts val="2112"/>
              </a:lnSpc>
            </a:pP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SANTA MARTA SABREWING</a:t>
            </a:r>
          </a:p>
          <a:p>
            <a:pPr algn="ctr">
              <a:lnSpc>
                <a:spcPts val="2112"/>
              </a:lnSpc>
            </a:pPr>
            <a:r>
              <a:rPr lang="en-GB" dirty="0" smtClean="0">
                <a:latin typeface="Comic Sans MS"/>
                <a:cs typeface="Comic Sans MS"/>
              </a:rPr>
              <a:t>(</a:t>
            </a:r>
            <a:r>
              <a:rPr lang="en-GB" i="1" dirty="0" err="1" smtClean="0">
                <a:latin typeface="Comic Sans MS"/>
                <a:cs typeface="Comic Sans MS"/>
              </a:rPr>
              <a:t>Campylopterus</a:t>
            </a:r>
            <a:r>
              <a:rPr lang="en-GB" i="1" dirty="0" smtClean="0">
                <a:latin typeface="Comic Sans MS"/>
                <a:cs typeface="Comic Sans MS"/>
              </a:rPr>
              <a:t> </a:t>
            </a:r>
            <a:r>
              <a:rPr lang="en-GB" i="1" dirty="0" err="1" smtClean="0">
                <a:latin typeface="Comic Sans MS"/>
                <a:cs typeface="Comic Sans MS"/>
              </a:rPr>
              <a:t>phainopeplus</a:t>
            </a:r>
            <a:r>
              <a:rPr lang="en-GB" dirty="0" smtClean="0">
                <a:latin typeface="Comic Sans MS"/>
                <a:cs typeface="Comic Sans MS"/>
              </a:rPr>
              <a:t>)</a:t>
            </a:r>
            <a:r>
              <a:rPr lang="en-GB" b="1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  <a:r>
              <a:rPr lang="en-GB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He is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endangered</a:t>
            </a:r>
            <a:r>
              <a:rPr lang="en-GB" dirty="0" smtClean="0">
                <a:latin typeface="Comic Sans MS"/>
                <a:cs typeface="Comic Sans MS"/>
              </a:rPr>
              <a:t>: he has 20% chance of extinction within 20 years</a:t>
            </a:r>
            <a:r>
              <a:rPr lang="en-GB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It is estimated that there are only 1500-1700 individuals left.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5" name="Zaobljeni pravokutni oblačić 6"/>
          <p:cNvSpPr/>
          <p:nvPr/>
        </p:nvSpPr>
        <p:spPr>
          <a:xfrm>
            <a:off x="7124702" y="4178300"/>
            <a:ext cx="2475980" cy="1663700"/>
          </a:xfrm>
          <a:prstGeom prst="wedgeRoundRectCallout">
            <a:avLst>
              <a:gd name="adj1" fmla="val 49104"/>
              <a:gd name="adj2" fmla="val -8513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smtClean="0">
                <a:latin typeface="Comic Sans MS"/>
                <a:ea typeface="Lora"/>
                <a:cs typeface="Comic Sans MS"/>
                <a:sym typeface="Lora"/>
              </a:rPr>
              <a:t>Hummingbirds are </a:t>
            </a:r>
            <a:r>
              <a:rPr lang="en-GB" b="1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VERY IMPORTANT TO THE PLANET</a:t>
            </a:r>
            <a:r>
              <a:rPr lang="en-GB" smtClean="0">
                <a:latin typeface="Comic Sans MS"/>
                <a:ea typeface="Lora"/>
                <a:cs typeface="Comic Sans MS"/>
                <a:sym typeface="Lora"/>
              </a:rPr>
              <a:t>, just like you bees!</a:t>
            </a:r>
          </a:p>
          <a:p>
            <a:pPr algn="ctr">
              <a:lnSpc>
                <a:spcPts val="2112"/>
              </a:lnSpc>
            </a:pPr>
            <a:r>
              <a:rPr lang="en-GB" b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Do you know why</a:t>
            </a:r>
            <a:r>
              <a:rPr lang="en-GB" smtClean="0">
                <a:latin typeface="Comic Sans MS"/>
                <a:ea typeface="Lora"/>
                <a:cs typeface="Comic Sans MS"/>
                <a:sym typeface="Lora"/>
              </a:rPr>
              <a:t>?</a:t>
            </a:r>
            <a:endParaRPr lang="en-GB"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672262" y="310435"/>
            <a:ext cx="2236042" cy="1505668"/>
          </a:xfrm>
          <a:prstGeom prst="wedgeRoundRectCallout">
            <a:avLst>
              <a:gd name="adj1" fmla="val -74843"/>
              <a:gd name="adj2" fmla="val -3969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smtClean="0">
                <a:latin typeface="Comic Sans MS"/>
                <a:cs typeface="Comic Sans MS"/>
              </a:rPr>
              <a:t>..... Hey </a:t>
            </a:r>
            <a:r>
              <a:rPr lang="en-GB" b="1" smtClean="0">
                <a:latin typeface="Comic Sans MS"/>
                <a:cs typeface="Comic Sans MS"/>
              </a:rPr>
              <a:t>Samir</a:t>
            </a:r>
            <a:r>
              <a:rPr lang="en-GB" smtClean="0">
                <a:latin typeface="Comic Sans MS"/>
                <a:cs typeface="Comic Sans MS"/>
              </a:rPr>
              <a:t>, what's the name of this little blue bird?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114300" y="5105400"/>
            <a:ext cx="3225797" cy="1625603"/>
          </a:xfrm>
          <a:prstGeom prst="wedgeRoundRectCallout">
            <a:avLst>
              <a:gd name="adj1" fmla="val -21590"/>
              <a:gd name="adj2" fmla="val -9605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en-GB" smtClean="0">
                <a:latin typeface="Comic Sans MS"/>
                <a:cs typeface="Comic Sans MS"/>
              </a:rPr>
              <a:t>I see that between his paws, Louis has drawn a pencil. The pencil has written:</a:t>
            </a:r>
          </a:p>
          <a:p>
            <a:pPr algn="ctr">
              <a:lnSpc>
                <a:spcPts val="2112"/>
              </a:lnSpc>
            </a:pPr>
            <a:r>
              <a:rPr lang="en-GB" b="1" smtClean="0">
                <a:solidFill>
                  <a:srgbClr val="EF8600"/>
                </a:solidFill>
                <a:latin typeface="Comic Sans MS"/>
                <a:cs typeface="Comic Sans MS"/>
              </a:rPr>
              <a:t>LAST OF MY KIND</a:t>
            </a:r>
            <a:r>
              <a:rPr lang="en-GB" smtClean="0"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12"/>
              </a:lnSpc>
            </a:pPr>
            <a:r>
              <a:rPr lang="en-GB" b="1" smtClean="0">
                <a:solidFill>
                  <a:srgbClr val="C41500"/>
                </a:solidFill>
                <a:latin typeface="Comic Sans MS"/>
                <a:cs typeface="Comic Sans MS"/>
              </a:rPr>
              <a:t>What does that mean</a:t>
            </a:r>
            <a:r>
              <a:rPr lang="en-GB" smtClean="0">
                <a:latin typeface="Comic Sans MS"/>
                <a:cs typeface="Comic Sans MS"/>
              </a:rPr>
              <a:t>, </a:t>
            </a:r>
            <a:r>
              <a:rPr lang="en-GB" b="1" smtClean="0">
                <a:latin typeface="Comic Sans MS"/>
                <a:cs typeface="Comic Sans MS"/>
              </a:rPr>
              <a:t>Max</a:t>
            </a:r>
            <a:r>
              <a:rPr lang="en-GB" smtClean="0"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318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i pravokutni oblačić 6"/>
          <p:cNvSpPr/>
          <p:nvPr/>
        </p:nvSpPr>
        <p:spPr>
          <a:xfrm>
            <a:off x="101600" y="1021642"/>
            <a:ext cx="2247900" cy="1213559"/>
          </a:xfrm>
          <a:prstGeom prst="wedgeRoundRectCallout">
            <a:avLst>
              <a:gd name="adj1" fmla="val 52965"/>
              <a:gd name="adj2" fmla="val -9258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The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inscription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reads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:</a:t>
            </a:r>
          </a:p>
          <a:p>
            <a:pPr algn="ctr">
              <a:lnSpc>
                <a:spcPts val="2112"/>
              </a:lnSpc>
            </a:pP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"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PALM OIL EQUALS DEFORESTATION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".</a:t>
            </a:r>
          </a:p>
        </p:txBody>
      </p:sp>
      <p:sp>
        <p:nvSpPr>
          <p:cNvPr id="4" name="Zaobljeni pravokutni oblačić 6"/>
          <p:cNvSpPr/>
          <p:nvPr/>
        </p:nvSpPr>
        <p:spPr>
          <a:xfrm>
            <a:off x="158753" y="4993921"/>
            <a:ext cx="3079747" cy="1140179"/>
          </a:xfrm>
          <a:prstGeom prst="wedgeRoundRectCallout">
            <a:avLst>
              <a:gd name="adj1" fmla="val -37927"/>
              <a:gd name="adj2" fmla="val -930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What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does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it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refer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to?</a:t>
            </a:r>
          </a:p>
          <a:p>
            <a:pPr algn="ctr">
              <a:lnSpc>
                <a:spcPts val="2112"/>
              </a:lnSpc>
            </a:pP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Why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the orangutan holding a </a:t>
            </a:r>
            <a:r>
              <a:rPr lang="it-IT" sz="1400" b="1" dirty="0" smtClean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CHAINSAW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1" y="114300"/>
            <a:ext cx="6019582" cy="66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36" y="1790700"/>
            <a:ext cx="5167964" cy="49403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3200"/>
            <a:ext cx="3479800" cy="65405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4584700" y="254001"/>
            <a:ext cx="2692400" cy="1003300"/>
          </a:xfrm>
          <a:prstGeom prst="wedgeRoundRectCallout">
            <a:avLst>
              <a:gd name="adj1" fmla="val -65015"/>
              <a:gd name="adj2" fmla="val -971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... H</a:t>
            </a:r>
            <a:r>
              <a:rPr lang="it-IT" sz="1400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ere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it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says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:</a:t>
            </a:r>
          </a:p>
          <a:p>
            <a:pPr algn="ctr">
              <a:lnSpc>
                <a:spcPts val="2816"/>
              </a:lnSpc>
            </a:pPr>
            <a:r>
              <a:rPr lang="it-IT" sz="1400" dirty="0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"</a:t>
            </a: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SAY NO TO PALM OIL</a:t>
            </a:r>
            <a:r>
              <a:rPr lang="it-IT" sz="1400" dirty="0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"</a:t>
            </a:r>
            <a:endParaRPr lang="it" sz="1400" dirty="0">
              <a:solidFill>
                <a:schemeClr val="bg2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6921500" y="1270000"/>
            <a:ext cx="2527300" cy="1028700"/>
          </a:xfrm>
          <a:prstGeom prst="wedgeRoundRectCallout">
            <a:avLst>
              <a:gd name="adj1" fmla="val 31815"/>
              <a:gd name="adj2" fmla="val -10740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...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W</a:t>
            </a:r>
            <a:r>
              <a:rPr lang="it-IT" sz="1400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hat</a:t>
            </a:r>
            <a:r>
              <a:rPr lang="it-IT" sz="1400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the baby </a:t>
            </a:r>
            <a:r>
              <a:rPr lang="it-IT" sz="1400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Orangutan </a:t>
            </a:r>
            <a:r>
              <a:rPr lang="it-IT" sz="1400" b="1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playing</a:t>
            </a:r>
            <a:r>
              <a:rPr lang="it-IT" sz="1400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with?</a:t>
            </a:r>
            <a:endParaRPr lang="it" sz="1400" b="1" dirty="0">
              <a:solidFill>
                <a:srgbClr val="C415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1957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1498599"/>
            <a:ext cx="9612000" cy="4882692"/>
          </a:xfrm>
          <a:prstGeom prst="rect">
            <a:avLst/>
          </a:prstGeom>
        </p:spPr>
      </p:pic>
      <p:sp>
        <p:nvSpPr>
          <p:cNvPr id="8" name="Zaobljeni pravokutni oblačić 6"/>
          <p:cNvSpPr/>
          <p:nvPr/>
        </p:nvSpPr>
        <p:spPr>
          <a:xfrm>
            <a:off x="5600700" y="99729"/>
            <a:ext cx="3657600" cy="1944971"/>
          </a:xfrm>
          <a:prstGeom prst="wedgeRoundRectCallout">
            <a:avLst>
              <a:gd name="adj1" fmla="val -72331"/>
              <a:gd name="adj2" fmla="val -4377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Hey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b="1" dirty="0" err="1"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it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says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here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  <a:endParaRPr lang="it-IT" sz="14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“ALMOST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EXTINCT FOR THE SECOND TIME... </a:t>
            </a:r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THAT’S BANANAS”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  <a:endParaRPr lang="it-IT" sz="14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What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does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it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mean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cs typeface="Comic Sans MS"/>
              </a:rPr>
              <a:t>Bananas</a:t>
            </a:r>
            <a:r>
              <a:rPr lang="it-IT" sz="1400" dirty="0"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sz="1400" b="1" dirty="0" err="1" smtClean="0">
                <a:solidFill>
                  <a:srgbClr val="EF8600"/>
                </a:solidFill>
                <a:latin typeface="Comic Sans MS"/>
                <a:cs typeface="Comic Sans MS"/>
              </a:rPr>
              <a:t>already</a:t>
            </a:r>
            <a:r>
              <a:rPr lang="it-IT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EF8600"/>
                </a:solidFill>
                <a:latin typeface="Comic Sans MS"/>
                <a:cs typeface="Comic Sans MS"/>
              </a:rPr>
              <a:t>extinct</a:t>
            </a:r>
            <a:r>
              <a:rPr lang="it-IT" sz="1400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 once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  <a:endParaRPr lang="it-IT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084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0" y="215999"/>
            <a:ext cx="9795705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6807199" y="88899"/>
            <a:ext cx="2489199" cy="1202267"/>
          </a:xfrm>
          <a:prstGeom prst="wedgeRoundRectCallout">
            <a:avLst>
              <a:gd name="adj1" fmla="val 68173"/>
              <a:gd name="adj2" fmla="val -5408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Hey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200" b="1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Buzzyette</a:t>
            </a:r>
            <a:r>
              <a:rPr lang="it-IT" sz="12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this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mural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was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painted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on a building in </a:t>
            </a:r>
            <a:r>
              <a:rPr lang="it-IT" sz="12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TURIN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it-IT" sz="12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Italy</a:t>
            </a:r>
            <a:r>
              <a:rPr lang="it-IT" sz="12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!!!</a:t>
            </a:r>
            <a:endParaRPr lang="it" sz="1200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" name="Zaobljeni pravokutni oblačić 6"/>
          <p:cNvSpPr/>
          <p:nvPr/>
        </p:nvSpPr>
        <p:spPr>
          <a:xfrm>
            <a:off x="681568" y="126999"/>
            <a:ext cx="2044700" cy="698500"/>
          </a:xfrm>
          <a:prstGeom prst="wedgeRoundRectCallout">
            <a:avLst>
              <a:gd name="adj1" fmla="val -65780"/>
              <a:gd name="adj2" fmla="val -3338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mr-IN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…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 wow</a:t>
            </a:r>
            <a:r>
              <a:rPr lang="it-IT" sz="1400" dirty="0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, an </a:t>
            </a:r>
            <a:r>
              <a:rPr lang="it-IT" sz="1400" dirty="0" err="1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elephant</a:t>
            </a:r>
            <a:r>
              <a:rPr lang="it-IT" sz="1400" dirty="0" smtClean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!</a:t>
            </a:r>
            <a:endParaRPr lang="it" sz="1400" dirty="0">
              <a:solidFill>
                <a:schemeClr val="bg2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5" name="Zaobljeni pravokutni oblačić 6"/>
          <p:cNvSpPr/>
          <p:nvPr/>
        </p:nvSpPr>
        <p:spPr>
          <a:xfrm>
            <a:off x="7247468" y="2806700"/>
            <a:ext cx="2658532" cy="1422400"/>
          </a:xfrm>
          <a:prstGeom prst="wedgeRoundRectCallout">
            <a:avLst>
              <a:gd name="adj1" fmla="val 24397"/>
              <a:gd name="adj2" fmla="val -8004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This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painting’s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title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:</a:t>
            </a:r>
            <a:endParaRPr lang="it-IT" sz="1400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algn="ctr">
              <a:lnSpc>
                <a:spcPts val="2816"/>
              </a:lnSpc>
            </a:pP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“SWIMMING </a:t>
            </a:r>
            <a:r>
              <a:rPr lang="it-IT" sz="14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TOWARDS A NEW </a:t>
            </a:r>
            <a:r>
              <a:rPr lang="it-IT" sz="1400" b="1" dirty="0" smtClean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EXISTENCE”</a:t>
            </a:r>
            <a:endParaRPr lang="it" sz="1400" b="1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194732" y="5092700"/>
            <a:ext cx="3462868" cy="787400"/>
          </a:xfrm>
          <a:prstGeom prst="wedgeRoundRectCallout">
            <a:avLst>
              <a:gd name="adj1" fmla="val -31960"/>
              <a:gd name="adj2" fmla="val -8791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What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is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the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elephant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doing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</a:p>
          <a:p>
            <a:pPr algn="ctr">
              <a:lnSpc>
                <a:spcPts val="2816"/>
              </a:lnSpc>
            </a:pP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And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what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does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it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hold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in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its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trunk</a:t>
            </a:r>
            <a:r>
              <a:rPr lang="it-IT" sz="1400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  <a:endParaRPr lang="it" sz="1400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19262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 oblačić 6"/>
          <p:cNvSpPr/>
          <p:nvPr/>
        </p:nvSpPr>
        <p:spPr>
          <a:xfrm>
            <a:off x="224366" y="2184401"/>
            <a:ext cx="3598334" cy="1485900"/>
          </a:xfrm>
          <a:prstGeom prst="wedgeRoundRectCallout">
            <a:avLst>
              <a:gd name="adj1" fmla="val -44712"/>
              <a:gd name="adj2" fmla="val -710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With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this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painting Louis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speaks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to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us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about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many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topics</a:t>
            </a:r>
            <a:r>
              <a:rPr lang="it-IT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endParaRPr lang="it-IT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  <a:p>
            <a:pPr algn="ctr">
              <a:lnSpc>
                <a:spcPts val="2816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Here’s</a:t>
            </a:r>
            <a:r>
              <a:rPr lang="it-IT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a list of some </a:t>
            </a:r>
            <a:r>
              <a:rPr lang="it-IT" b="1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of </a:t>
            </a:r>
            <a:r>
              <a:rPr lang="it-IT" b="1" dirty="0" err="1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them</a:t>
            </a:r>
            <a:r>
              <a:rPr lang="it-IT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endParaRPr lang="it" b="1" dirty="0">
              <a:solidFill>
                <a:srgbClr val="C415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28" name="Zaobljeni pravokutni oblačić 6"/>
          <p:cNvSpPr/>
          <p:nvPr/>
        </p:nvSpPr>
        <p:spPr>
          <a:xfrm>
            <a:off x="4533900" y="1612900"/>
            <a:ext cx="2235201" cy="2082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Extinction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of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elephants</a:t>
            </a:r>
            <a:endParaRPr lang="it-IT" dirty="0" smtClean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29" name="Zaobljeni pravokutni oblačić 6"/>
          <p:cNvSpPr/>
          <p:nvPr/>
        </p:nvSpPr>
        <p:spPr>
          <a:xfrm>
            <a:off x="4673600" y="3784601"/>
            <a:ext cx="2171700" cy="1841500"/>
          </a:xfrm>
          <a:prstGeom prst="ellipse">
            <a:avLst/>
          </a:prstGeom>
          <a:solidFill>
            <a:srgbClr val="186DFF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Ivory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trafficking</a:t>
            </a:r>
            <a:endParaRPr lang="it-IT" dirty="0" smtClean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0" name="Zaobljeni pravokutni oblačić 6"/>
          <p:cNvSpPr/>
          <p:nvPr/>
        </p:nvSpPr>
        <p:spPr>
          <a:xfrm>
            <a:off x="6819900" y="2489201"/>
            <a:ext cx="2311400" cy="20447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Arms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trafficking</a:t>
            </a:r>
            <a:endParaRPr lang="it-IT" dirty="0" smtClean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1" name="Zaobljeni pravokutni oblačić 6"/>
          <p:cNvSpPr/>
          <p:nvPr/>
        </p:nvSpPr>
        <p:spPr>
          <a:xfrm>
            <a:off x="6654800" y="508000"/>
            <a:ext cx="2349500" cy="2057400"/>
          </a:xfrm>
          <a:prstGeom prst="ellipse">
            <a:avLst/>
          </a:prstGeom>
          <a:solidFill>
            <a:srgbClr val="ACB818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Financing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wars</a:t>
            </a:r>
            <a:endParaRPr lang="it-IT" dirty="0" smtClean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2" name="Zaobljeni pravokutni oblačić 6"/>
          <p:cNvSpPr/>
          <p:nvPr/>
        </p:nvSpPr>
        <p:spPr>
          <a:xfrm>
            <a:off x="6477000" y="4292600"/>
            <a:ext cx="2108200" cy="1930400"/>
          </a:xfrm>
          <a:prstGeom prst="ellipse">
            <a:avLst/>
          </a:prstGeom>
          <a:solidFill>
            <a:srgbClr val="FF94B9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Peace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between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peoples</a:t>
            </a:r>
            <a:endParaRPr lang="it-IT" dirty="0" smtClean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3" name="Zaobljeni pravokutni oblačić 6"/>
          <p:cNvSpPr/>
          <p:nvPr/>
        </p:nvSpPr>
        <p:spPr>
          <a:xfrm>
            <a:off x="579967" y="4914900"/>
            <a:ext cx="3217334" cy="1447800"/>
          </a:xfrm>
          <a:prstGeom prst="wedgeRoundRectCallout">
            <a:avLst>
              <a:gd name="adj1" fmla="val -11230"/>
              <a:gd name="adj2" fmla="val -7351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Can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you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say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how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all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these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topics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are </a:t>
            </a:r>
            <a:r>
              <a:rPr lang="it-IT" b="1" dirty="0" smtClean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RELATED to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each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other</a:t>
            </a:r>
            <a:r>
              <a:rPr lang="it-IT" b="1" dirty="0">
                <a:solidFill>
                  <a:srgbClr val="BB100E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  <a:endParaRPr lang="it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34" name="Zaobljeni pravokutni oblačić 6"/>
          <p:cNvSpPr/>
          <p:nvPr/>
        </p:nvSpPr>
        <p:spPr>
          <a:xfrm>
            <a:off x="3276601" y="139701"/>
            <a:ext cx="2489200" cy="2070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Fighting</a:t>
            </a:r>
            <a:r>
              <a:rPr lang="it-IT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inequalities</a:t>
            </a:r>
            <a:endParaRPr lang="it-IT" dirty="0" smtClean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07037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6000" y="364320"/>
            <a:ext cx="9180000" cy="6117672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THE ADVENTURES OF</a:t>
            </a:r>
          </a:p>
          <a:p>
            <a:pPr algn="ctr">
              <a:lnSpc>
                <a:spcPct val="200000"/>
              </a:lnSpc>
            </a:pPr>
            <a:r>
              <a:rPr lang="it-IT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MAX</a:t>
            </a: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, </a:t>
            </a:r>
            <a:r>
              <a:rPr lang="it-IT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SAMIR</a:t>
            </a: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 AND </a:t>
            </a:r>
            <a:r>
              <a:rPr lang="it-IT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BUZZYETTE</a:t>
            </a: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8418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 oblačić 6"/>
          <p:cNvSpPr/>
          <p:nvPr/>
        </p:nvSpPr>
        <p:spPr>
          <a:xfrm>
            <a:off x="224367" y="5029200"/>
            <a:ext cx="2823634" cy="1600200"/>
          </a:xfrm>
          <a:prstGeom prst="wedgeRoundRectCallout">
            <a:avLst>
              <a:gd name="adj1" fmla="val -44712"/>
              <a:gd name="adj2" fmla="val -710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Louis in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his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painting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gives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us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many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b="1" dirty="0" err="1" smtClean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clues</a:t>
            </a:r>
            <a:r>
              <a:rPr lang="it-IT" sz="1400" dirty="0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 </a:t>
            </a:r>
          </a:p>
          <a:p>
            <a:pPr algn="ctr">
              <a:lnSpc>
                <a:spcPts val="2816"/>
              </a:lnSpc>
            </a:pP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</a:t>
            </a:r>
            <a:r>
              <a:rPr lang="it-IT" sz="1400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try</a:t>
            </a:r>
            <a:r>
              <a:rPr lang="it-IT" sz="1400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to </a:t>
            </a:r>
            <a:r>
              <a:rPr lang="it-IT" sz="1400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understand</a:t>
            </a:r>
            <a:r>
              <a:rPr lang="it-IT" sz="1400" dirty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how</a:t>
            </a:r>
            <a:r>
              <a:rPr lang="it-IT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...</a:t>
            </a:r>
            <a:endParaRPr lang="it" sz="1400" b="1" dirty="0">
              <a:solidFill>
                <a:srgbClr val="BB100E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7000"/>
            <a:ext cx="4711700" cy="2463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00" y="76200"/>
            <a:ext cx="2667000" cy="4495800"/>
          </a:xfrm>
          <a:prstGeom prst="rect">
            <a:avLst/>
          </a:prstGeom>
        </p:spPr>
      </p:pic>
      <p:pic>
        <p:nvPicPr>
          <p:cNvPr id="7" name="Immagine 6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01600"/>
            <a:ext cx="1440000" cy="1440000"/>
          </a:xfrm>
          <a:prstGeom prst="rect">
            <a:avLst/>
          </a:prstGeom>
        </p:spPr>
      </p:pic>
      <p:pic>
        <p:nvPicPr>
          <p:cNvPr id="8" name="Immagine 7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651000"/>
            <a:ext cx="1440000" cy="144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199" y="3213100"/>
            <a:ext cx="1440000" cy="1440000"/>
          </a:xfrm>
          <a:prstGeom prst="rect">
            <a:avLst/>
          </a:prstGeom>
        </p:spPr>
      </p:pic>
      <p:pic>
        <p:nvPicPr>
          <p:cNvPr id="11" name="Immagine 1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18500" y="4699000"/>
            <a:ext cx="1440000" cy="1440000"/>
          </a:xfrm>
          <a:prstGeom prst="rect">
            <a:avLst/>
          </a:prstGeom>
        </p:spPr>
      </p:pic>
      <p:pic>
        <p:nvPicPr>
          <p:cNvPr id="12" name="Immagine 1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041900" y="4768100"/>
            <a:ext cx="1440000" cy="1440000"/>
          </a:xfrm>
          <a:prstGeom prst="rect">
            <a:avLst/>
          </a:prstGeom>
        </p:spPr>
      </p:pic>
      <p:pic>
        <p:nvPicPr>
          <p:cNvPr id="13" name="Immagine 1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2743200"/>
            <a:ext cx="1440000" cy="1440000"/>
          </a:xfrm>
          <a:prstGeom prst="rect">
            <a:avLst/>
          </a:prstGeom>
        </p:spPr>
      </p:pic>
      <p:pic>
        <p:nvPicPr>
          <p:cNvPr id="14" name="Immagine 13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743700" y="4724400"/>
            <a:ext cx="1440000" cy="1440000"/>
          </a:xfrm>
          <a:prstGeom prst="rect">
            <a:avLst/>
          </a:prstGeom>
        </p:spPr>
      </p:pic>
      <p:pic>
        <p:nvPicPr>
          <p:cNvPr id="15" name="Immagine 14"/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803400" y="2743200"/>
            <a:ext cx="1440000" cy="1440000"/>
          </a:xfrm>
          <a:prstGeom prst="rect">
            <a:avLst/>
          </a:prstGeom>
        </p:spPr>
      </p:pic>
      <p:pic>
        <p:nvPicPr>
          <p:cNvPr id="16" name="Immagine 15"/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77800" y="2717800"/>
            <a:ext cx="1440000" cy="1440000"/>
          </a:xfrm>
          <a:prstGeom prst="rect">
            <a:avLst/>
          </a:prstGeom>
        </p:spPr>
      </p:pic>
      <p:pic>
        <p:nvPicPr>
          <p:cNvPr id="17" name="Immagine 16"/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441700" y="43053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5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 oblačić 6"/>
          <p:cNvSpPr/>
          <p:nvPr/>
        </p:nvSpPr>
        <p:spPr>
          <a:xfrm>
            <a:off x="376766" y="673100"/>
            <a:ext cx="3039534" cy="1295400"/>
          </a:xfrm>
          <a:prstGeom prst="wedgeRoundRectCallout">
            <a:avLst>
              <a:gd name="adj1" fmla="val -45089"/>
              <a:gd name="adj2" fmla="val -7991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The Turin elephant also tells us about other things….</a:t>
            </a:r>
            <a:endParaRPr lang="en-GB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1" name="Zaobljeni pravokutni oblačić 6"/>
          <p:cNvSpPr/>
          <p:nvPr/>
        </p:nvSpPr>
        <p:spPr>
          <a:xfrm>
            <a:off x="5740399" y="876301"/>
            <a:ext cx="2235201" cy="1663700"/>
          </a:xfrm>
          <a:prstGeom prst="ellipse">
            <a:avLst/>
          </a:prstGeom>
          <a:solidFill>
            <a:srgbClr val="4BB83F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Sea levels rise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3302000" y="2159000"/>
            <a:ext cx="2336800" cy="1651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Climate change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7594601" y="2476501"/>
            <a:ext cx="2019300" cy="1511300"/>
          </a:xfrm>
          <a:prstGeom prst="ellipse">
            <a:avLst/>
          </a:prstGeom>
          <a:solidFill>
            <a:srgbClr val="923D02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Migrations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4152900" y="5067300"/>
            <a:ext cx="2184400" cy="1346200"/>
          </a:xfrm>
          <a:prstGeom prst="ellipse">
            <a:avLst/>
          </a:prstGeom>
          <a:solidFill>
            <a:srgbClr val="FFD309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Integration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5626101" y="3225801"/>
            <a:ext cx="2019300" cy="1282700"/>
          </a:xfrm>
          <a:prstGeom prst="ellipse">
            <a:avLst/>
          </a:prstGeom>
          <a:solidFill>
            <a:srgbClr val="8B40D6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Solid institutions</a:t>
            </a:r>
            <a:endParaRPr lang="en-GB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18" name="Zaobljeni pravokutni oblačić 6"/>
          <p:cNvSpPr/>
          <p:nvPr/>
        </p:nvSpPr>
        <p:spPr>
          <a:xfrm>
            <a:off x="774701" y="2552701"/>
            <a:ext cx="2387600" cy="12573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Justice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6426200" y="5207001"/>
            <a:ext cx="2209800" cy="1409700"/>
          </a:xfrm>
          <a:prstGeom prst="ellipse">
            <a:avLst/>
          </a:prstGeom>
          <a:solidFill>
            <a:srgbClr val="5188DC"/>
          </a:solidFill>
          <a:ln w="57150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smtClean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Sustainable development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355600" y="4241800"/>
            <a:ext cx="3242734" cy="2032000"/>
          </a:xfrm>
          <a:prstGeom prst="wedgeRoundRectCallout">
            <a:avLst>
              <a:gd name="adj1" fmla="val 52748"/>
              <a:gd name="adj2" fmla="val 62072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en-GB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Look carefully at the picture of the elephant and try to say which </a:t>
            </a:r>
            <a:r>
              <a:rPr lang="en-GB" b="1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DETAILS</a:t>
            </a:r>
            <a:r>
              <a:rPr lang="en-GB" dirty="0" smtClean="0">
                <a:solidFill>
                  <a:srgbClr val="C41500"/>
                </a:solidFill>
                <a:latin typeface="Comic Sans MS"/>
                <a:ea typeface="Lora"/>
                <a:cs typeface="Comic Sans MS"/>
                <a:sym typeface="Lora"/>
              </a:rPr>
              <a:t> refer to the topics on the right side....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4141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84743" y="336811"/>
            <a:ext cx="8431893" cy="599760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If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liked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the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works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of Louis Masai,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can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see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many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more by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by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typing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into</a:t>
            </a:r>
            <a:r>
              <a:rPr lang="it-IT" sz="2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Google</a:t>
            </a:r>
            <a:r>
              <a:rPr lang="it-IT" sz="2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:</a:t>
            </a: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3" name="Google Shape;129;p23"/>
          <p:cNvSpPr txBox="1"/>
          <p:nvPr/>
        </p:nvSpPr>
        <p:spPr>
          <a:xfrm>
            <a:off x="2324100" y="4337311"/>
            <a:ext cx="5295900" cy="826956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b="1" dirty="0" err="1" smtClean="0">
                <a:solidFill>
                  <a:srgbClr val="0D5BDC"/>
                </a:solidFill>
                <a:latin typeface="Avenir Next Regular"/>
                <a:ea typeface="Lora"/>
                <a:cs typeface="Avenir Next Regular"/>
                <a:sym typeface="Lora"/>
              </a:rPr>
              <a:t>Louis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</a:rPr>
              <a:t>+Masai+images</a:t>
            </a: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81368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722843" y="387613"/>
            <a:ext cx="8431893" cy="535127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addition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on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website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can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find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many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VIDEOS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explaining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his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work, made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together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with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scientists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involved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in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biology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and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environmental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protection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:</a:t>
            </a: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16150" y="4463292"/>
            <a:ext cx="5340350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4285F4">
                    <a:lumMod val="75000"/>
                  </a:srgbClr>
                </a:solidFill>
                <a:latin typeface="Avenir Next Regular"/>
                <a:ea typeface="Lora"/>
                <a:cs typeface="Avenir Next Regular"/>
                <a:sym typeface="Lora"/>
              </a:rPr>
              <a:t>https</a:t>
            </a:r>
            <a:r>
              <a:rPr lang="it-IT" sz="2800" b="1" dirty="0">
                <a:solidFill>
                  <a:srgbClr val="4285F4">
                    <a:lumMod val="75000"/>
                  </a:srgbClr>
                </a:solidFill>
                <a:latin typeface="Avenir Next Regular"/>
                <a:ea typeface="Lora"/>
                <a:cs typeface="Avenir Next Regular"/>
                <a:sym typeface="Lora"/>
              </a:rPr>
              <a:t>://</a:t>
            </a:r>
            <a:r>
              <a:rPr lang="it-IT" sz="2800" b="1" dirty="0" err="1" smtClean="0">
                <a:solidFill>
                  <a:srgbClr val="4285F4">
                    <a:lumMod val="75000"/>
                  </a:srgbClr>
                </a:solidFill>
                <a:latin typeface="Avenir Next Regular"/>
                <a:ea typeface="Lora"/>
                <a:cs typeface="Avenir Next Regular"/>
                <a:sym typeface="Lora"/>
              </a:rPr>
              <a:t>louismasai.com</a:t>
            </a:r>
            <a:endParaRPr lang="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9482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28700"/>
            <a:ext cx="9612000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3289301" y="469902"/>
            <a:ext cx="4496515" cy="1693191"/>
          </a:xfrm>
          <a:prstGeom prst="wedgeRoundRectCallout">
            <a:avLst>
              <a:gd name="adj1" fmla="val -495"/>
              <a:gd name="adj2" fmla="val 6735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Very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good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  <a:endParaRPr lang="it-IT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816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Our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exploration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into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the world of art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continues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with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another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artist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who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I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am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sure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will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love! </a:t>
            </a:r>
            <a:r>
              <a:rPr lang="it-IT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She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146063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4851400" y="281133"/>
            <a:ext cx="4572000" cy="1354351"/>
          </a:xfrm>
          <a:prstGeom prst="rect">
            <a:avLst/>
          </a:prstGeom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/>
          <a:p>
            <a:pPr marL="0" indent="0">
              <a:lnSpc>
                <a:spcPts val="2816"/>
              </a:lnSpc>
              <a:buNone/>
            </a:pP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 is an American artist. Her preferred medium is </a:t>
            </a:r>
            <a:r>
              <a:rPr lang="it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</a:t>
            </a: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it-IT" sz="2000" dirty="0">
              <a:solidFill>
                <a:srgbClr val="00000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273557" y="291233"/>
            <a:ext cx="4110336" cy="708975"/>
          </a:xfrm>
          <a:prstGeom prst="rect">
            <a:avLst/>
          </a:prstGeom>
          <a:noFill/>
          <a:ln w="63500" cap="rnd" cmpd="thickThin">
            <a:solidFill>
              <a:srgbClr val="7400D0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it" sz="32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</a:t>
            </a:r>
            <a:endParaRPr sz="32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5" name="Google Shape;113;p21"/>
          <p:cNvSpPr txBox="1">
            <a:spLocks/>
          </p:cNvSpPr>
          <p:nvPr/>
        </p:nvSpPr>
        <p:spPr>
          <a:xfrm>
            <a:off x="4851400" y="2008342"/>
            <a:ext cx="4597400" cy="1851063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816"/>
              </a:lnSpc>
              <a:buNone/>
            </a:pP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This artist likes porcelain for its </a:t>
            </a:r>
            <a:r>
              <a:rPr lang="it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BRIGHTNESS</a:t>
            </a: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and </a:t>
            </a:r>
            <a:r>
              <a:rPr lang="it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FINENESS</a:t>
            </a: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L="0" indent="0">
              <a:lnSpc>
                <a:spcPts val="2816"/>
              </a:lnSpc>
              <a:buNone/>
            </a:pP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The fragility of porcelain reminds her of the </a:t>
            </a:r>
            <a:r>
              <a:rPr lang="it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FRAGILITY</a:t>
            </a: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OF NATURE</a:t>
            </a: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6" name="Google Shape;113;p21"/>
          <p:cNvSpPr txBox="1">
            <a:spLocks/>
          </p:cNvSpPr>
          <p:nvPr/>
        </p:nvSpPr>
        <p:spPr>
          <a:xfrm>
            <a:off x="4864100" y="4241810"/>
            <a:ext cx="4572000" cy="2362190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816"/>
              </a:lnSpc>
              <a:buNone/>
            </a:pP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Kate often leaves her works hollow, i.e. empty on the inside, so that you can </a:t>
            </a:r>
            <a:r>
              <a:rPr lang="it" sz="20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PUT A LIGHT INSIDE </a:t>
            </a:r>
            <a:r>
              <a:rPr lang="it" sz="2000" dirty="0" smtClean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and </a:t>
            </a: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illuminate them from within.</a:t>
            </a:r>
          </a:p>
          <a:p>
            <a:pPr marL="0" indent="0">
              <a:lnSpc>
                <a:spcPts val="2816"/>
              </a:lnSpc>
              <a:buNone/>
            </a:pPr>
            <a:r>
              <a:rPr lang="it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The effect is of </a:t>
            </a:r>
            <a:r>
              <a:rPr lang="it" sz="20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GREAT VISUAL IMPACT</a:t>
            </a:r>
            <a:r>
              <a:rPr lang="it" sz="2000" dirty="0" smtClean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it" sz="2000" dirty="0">
              <a:solidFill>
                <a:srgbClr val="00000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1253067"/>
            <a:ext cx="3759200" cy="54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uiExpand="1" build="p"/>
      <p:bldP spid="11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 txBox="1">
            <a:spLocks/>
          </p:cNvSpPr>
          <p:nvPr/>
        </p:nvSpPr>
        <p:spPr>
          <a:xfrm>
            <a:off x="215901" y="1216807"/>
            <a:ext cx="5206999" cy="1259693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44682" indent="0">
              <a:lnSpc>
                <a:spcPct val="108571"/>
              </a:lnSpc>
              <a:buSzPct val="55810"/>
              <a:buNone/>
            </a:pP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Kate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MacDowell's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works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aim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to </a:t>
            </a:r>
            <a:r>
              <a:rPr lang="it-IT" sz="20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represent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 the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close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link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between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man and the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natural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world</a:t>
            </a:r>
            <a:r>
              <a:rPr lang="it-IT" sz="2000" dirty="0">
                <a:solidFill>
                  <a:schemeClr val="tx1"/>
                </a:solidFill>
                <a:latin typeface="Avenir Next Regular"/>
                <a:cs typeface="Avenir Next Regular"/>
              </a:rPr>
              <a:t>.</a:t>
            </a:r>
            <a:endParaRPr lang="it-IT" sz="2000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5900" y="2761539"/>
            <a:ext cx="5207000" cy="1023061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2000" dirty="0" err="1">
                <a:latin typeface="Avenir Next Regular"/>
                <a:cs typeface="Avenir Next Regular"/>
              </a:rPr>
              <a:t>This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relationship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is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often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very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0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difficult</a:t>
            </a:r>
            <a:r>
              <a:rPr lang="it-IT" sz="2000" dirty="0">
                <a:latin typeface="Avenir Next Regular"/>
                <a:cs typeface="Avenir Next Regular"/>
              </a:rPr>
              <a:t>. Man and nature are </a:t>
            </a:r>
            <a:r>
              <a:rPr lang="it-IT" sz="2000" dirty="0" err="1">
                <a:latin typeface="Avenir Next Regular"/>
                <a:cs typeface="Avenir Next Regular"/>
              </a:rPr>
              <a:t>often</a:t>
            </a:r>
            <a:endParaRPr lang="it-IT" sz="2000" dirty="0">
              <a:latin typeface="Avenir Next Regular"/>
              <a:cs typeface="Avenir Next Regular"/>
            </a:endParaRPr>
          </a:p>
          <a:p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IN CONFLICT</a:t>
            </a:r>
            <a:r>
              <a:rPr lang="it-IT" sz="2000" dirty="0">
                <a:latin typeface="Avenir Next Regular"/>
                <a:cs typeface="Avenir Next Regular"/>
              </a:rPr>
              <a:t>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15900" y="4093621"/>
            <a:ext cx="5207000" cy="1370849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2464"/>
              </a:lnSpc>
            </a:pPr>
            <a:r>
              <a:rPr lang="it-IT" sz="2000" dirty="0">
                <a:latin typeface="Avenir Next Regular"/>
                <a:cs typeface="Avenir Next Regular"/>
              </a:rPr>
              <a:t>With </a:t>
            </a:r>
            <a:r>
              <a:rPr lang="it-IT" sz="2000" dirty="0" err="1">
                <a:latin typeface="Avenir Next Regular"/>
                <a:cs typeface="Avenir Next Regular"/>
              </a:rPr>
              <a:t>her</a:t>
            </a:r>
            <a:r>
              <a:rPr lang="it-IT" sz="2000" dirty="0">
                <a:latin typeface="Avenir Next Regular"/>
                <a:cs typeface="Avenir Next Regular"/>
              </a:rPr>
              <a:t> work Kate </a:t>
            </a:r>
            <a:r>
              <a:rPr lang="it-IT" sz="2000" dirty="0" err="1">
                <a:latin typeface="Avenir Next Regular"/>
                <a:cs typeface="Avenir Next Regular"/>
              </a:rPr>
              <a:t>talks</a:t>
            </a:r>
            <a:r>
              <a:rPr lang="it-IT" sz="2000" dirty="0">
                <a:latin typeface="Avenir Next Regular"/>
                <a:cs typeface="Avenir Next Regular"/>
              </a:rPr>
              <a:t> to </a:t>
            </a:r>
            <a:r>
              <a:rPr lang="it-IT" sz="2000" dirty="0" err="1">
                <a:latin typeface="Avenir Next Regular"/>
                <a:cs typeface="Avenir Next Regular"/>
              </a:rPr>
              <a:t>us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about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topics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such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dirty="0" err="1">
                <a:latin typeface="Avenir Next Regular"/>
                <a:cs typeface="Avenir Next Regular"/>
              </a:rPr>
              <a:t>as</a:t>
            </a:r>
            <a:r>
              <a:rPr lang="it-IT" sz="2000" dirty="0">
                <a:latin typeface="Avenir Next Regular"/>
                <a:cs typeface="Avenir Next Regular"/>
              </a:rPr>
              <a:t> 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CLIMATE CHANGE</a:t>
            </a:r>
            <a:r>
              <a:rPr lang="it-IT" sz="2000" dirty="0">
                <a:latin typeface="Avenir Next Regular"/>
                <a:cs typeface="Avenir Next Regular"/>
              </a:rPr>
              <a:t>, </a:t>
            </a:r>
          </a:p>
          <a:p>
            <a:pPr>
              <a:lnSpc>
                <a:spcPts val="2464"/>
              </a:lnSpc>
            </a:pP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POLLUTION</a:t>
            </a:r>
            <a:r>
              <a:rPr lang="it-IT" sz="2000" dirty="0">
                <a:latin typeface="Avenir Next Regular"/>
                <a:cs typeface="Avenir Next Regular"/>
              </a:rPr>
              <a:t> and </a:t>
            </a:r>
            <a:r>
              <a:rPr lang="it-IT" sz="20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GENETICALLY MODIFIED CROPS.</a:t>
            </a:r>
          </a:p>
        </p:txBody>
      </p:sp>
      <p:sp>
        <p:nvSpPr>
          <p:cNvPr id="8" name="Google Shape;195;p32"/>
          <p:cNvSpPr txBox="1"/>
          <p:nvPr/>
        </p:nvSpPr>
        <p:spPr>
          <a:xfrm>
            <a:off x="242715" y="210978"/>
            <a:ext cx="5356579" cy="647419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WHAT DOES KATE TELL US?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066800"/>
            <a:ext cx="4229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32000" y="504000"/>
            <a:ext cx="9000000" cy="2857192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endParaRPr lang="it-IT" sz="2800" dirty="0" smtClean="0">
              <a:latin typeface="Avenir Next Regular"/>
              <a:cs typeface="Avenir Next Regular"/>
            </a:endParaRPr>
          </a:p>
          <a:p>
            <a:pPr algn="ctr">
              <a:lnSpc>
                <a:spcPts val="3600"/>
              </a:lnSpc>
            </a:pPr>
            <a:r>
              <a:rPr lang="it-IT" sz="2800" dirty="0" smtClean="0">
                <a:latin typeface="Avenir Next Regular"/>
                <a:cs typeface="Avenir Next Regular"/>
              </a:rPr>
              <a:t>Kate </a:t>
            </a:r>
            <a:r>
              <a:rPr lang="it-IT" sz="2800" dirty="0" err="1">
                <a:latin typeface="Avenir Next Regular"/>
                <a:cs typeface="Avenir Next Regular"/>
              </a:rPr>
              <a:t>MacDowell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also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investigates</a:t>
            </a:r>
            <a:endParaRPr lang="it-IT" sz="2800" dirty="0">
              <a:latin typeface="Avenir Next Regular"/>
              <a:cs typeface="Avenir Next Regular"/>
            </a:endParaRP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the </a:t>
            </a:r>
            <a:r>
              <a:rPr lang="it-IT" sz="2800" dirty="0" err="1">
                <a:latin typeface="Avenir Next Regular"/>
                <a:cs typeface="Avenir Next Regular"/>
              </a:rPr>
              <a:t>fundamental</a:t>
            </a:r>
            <a:r>
              <a:rPr lang="it-IT" sz="2800" dirty="0">
                <a:latin typeface="Avenir Next Regular"/>
                <a:cs typeface="Avenir Next Regular"/>
              </a:rPr>
              <a:t> </a:t>
            </a:r>
            <a:r>
              <a:rPr lang="it-IT" sz="2800" dirty="0" err="1">
                <a:latin typeface="Avenir Next Regular"/>
                <a:cs typeface="Avenir Next Regular"/>
              </a:rPr>
              <a:t>role</a:t>
            </a:r>
            <a:r>
              <a:rPr lang="it-IT" sz="2800" dirty="0">
                <a:latin typeface="Avenir Next Regular"/>
                <a:cs typeface="Avenir Next Regular"/>
              </a:rPr>
              <a:t> of 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BEES</a:t>
            </a: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in </a:t>
            </a:r>
            <a:r>
              <a:rPr lang="it-IT" sz="2800" dirty="0" err="1">
                <a:latin typeface="Avenir Next Regular"/>
                <a:cs typeface="Avenir Next Regular"/>
              </a:rPr>
              <a:t>ensuring</a:t>
            </a:r>
            <a:r>
              <a:rPr lang="it-IT" sz="2800" dirty="0">
                <a:latin typeface="Avenir Next Regular"/>
                <a:cs typeface="Avenir Next Regular"/>
              </a:rPr>
              <a:t> the </a:t>
            </a:r>
            <a:r>
              <a:rPr lang="it-IT" sz="2800" dirty="0" err="1">
                <a:latin typeface="Avenir Next Regular"/>
                <a:cs typeface="Avenir Next Regular"/>
              </a:rPr>
              <a:t>maintenance</a:t>
            </a:r>
            <a:r>
              <a:rPr lang="it-IT" sz="2800" dirty="0">
                <a:latin typeface="Avenir Next Regular"/>
                <a:cs typeface="Avenir Next Regular"/>
              </a:rPr>
              <a:t> of 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BIODIVERSITY</a:t>
            </a:r>
          </a:p>
          <a:p>
            <a:pPr algn="ctr">
              <a:lnSpc>
                <a:spcPts val="3600"/>
              </a:lnSpc>
            </a:pPr>
            <a:r>
              <a:rPr lang="it-IT" sz="2800" dirty="0">
                <a:latin typeface="Avenir Next Regular"/>
                <a:cs typeface="Avenir Next Regular"/>
              </a:rPr>
              <a:t>and </a:t>
            </a:r>
            <a:r>
              <a:rPr lang="it-IT" sz="2800" b="1" dirty="0" smtClean="0">
                <a:solidFill>
                  <a:srgbClr val="7400D0"/>
                </a:solidFill>
                <a:latin typeface="Avenir Next Regular"/>
                <a:cs typeface="Avenir Next Regular"/>
              </a:rPr>
              <a:t>HUMAN BEINGS’ 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SURVIVAL</a:t>
            </a:r>
            <a:r>
              <a:rPr lang="it-IT" sz="2800" dirty="0">
                <a:latin typeface="Avenir Next Regular"/>
                <a:cs typeface="Avenir Next Regular"/>
              </a:rPr>
              <a:t>...</a:t>
            </a:r>
            <a:r>
              <a:rPr lang="it-IT" sz="2800" dirty="0" smtClean="0">
                <a:latin typeface="Avenir Next Regular"/>
                <a:cs typeface="Avenir Next Regular"/>
              </a:rPr>
              <a:t>.</a:t>
            </a:r>
          </a:p>
          <a:p>
            <a:pPr algn="ctr">
              <a:lnSpc>
                <a:spcPts val="3600"/>
              </a:lnSpc>
            </a:pPr>
            <a:endParaRPr lang="is-IS" sz="2800" dirty="0">
              <a:solidFill>
                <a:schemeClr val="tx1"/>
              </a:solidFill>
              <a:latin typeface="Avenir Next Regular"/>
              <a:cs typeface="Avenir Next Regular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2743201" y="4025902"/>
            <a:ext cx="4496515" cy="1693191"/>
          </a:xfrm>
          <a:prstGeom prst="wedgeRoundRectCallout">
            <a:avLst>
              <a:gd name="adj1" fmla="val -79014"/>
              <a:gd name="adj2" fmla="val -6015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816"/>
              </a:lnSpc>
            </a:pP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Let's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discover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some of </a:t>
            </a:r>
            <a:r>
              <a:rPr lang="it-IT" sz="2400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her</a:t>
            </a:r>
            <a:r>
              <a:rPr lang="it-IT" sz="2400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sculptures</a:t>
            </a:r>
            <a:r>
              <a:rPr lang="it-IT" sz="2400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30039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242178" y="249493"/>
            <a:ext cx="3390447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/>
            <a:r>
              <a:rPr lang="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Cross-Pollination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6539798" y="4978401"/>
            <a:ext cx="2448198" cy="1497531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ln w="57150" cmpd="sng">
            <a:solidFill>
              <a:srgbClr val="FFD3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why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does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artist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represent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</a:p>
          <a:p>
            <a:pPr algn="ctr">
              <a:lnSpc>
                <a:spcPts val="2112"/>
              </a:lnSpc>
            </a:pP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HUMAN HANDS, BEES and POLLEN</a:t>
            </a:r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  <a:endParaRPr lang="it-IT" dirty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467" y="1143000"/>
            <a:ext cx="4245533" cy="3302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393700"/>
            <a:ext cx="568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304800"/>
            <a:ext cx="6077792" cy="64262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117782" y="105837"/>
            <a:ext cx="3552518" cy="503763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Goblin Market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40701" y="4376062"/>
            <a:ext cx="1163848" cy="354502"/>
          </a:xfrm>
          <a:prstGeom prst="rect">
            <a:avLst/>
          </a:prstGeom>
          <a:noFill/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venir Next Regular"/>
                <a:cs typeface="Avenir Next Regular"/>
              </a:rPr>
              <a:t>insects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venir Next Regular"/>
              <a:cs typeface="Avenir Next Regular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8185909" y="4850191"/>
            <a:ext cx="628952" cy="435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 flipV="1">
            <a:off x="9057675" y="3064334"/>
            <a:ext cx="157238" cy="1294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aobljeni pravokutni oblačić 6"/>
          <p:cNvSpPr/>
          <p:nvPr/>
        </p:nvSpPr>
        <p:spPr>
          <a:xfrm>
            <a:off x="3857252" y="5207000"/>
            <a:ext cx="2568948" cy="1282700"/>
          </a:xfrm>
          <a:prstGeom prst="wedgeRoundRectCallout">
            <a:avLst>
              <a:gd name="adj1" fmla="val 64297"/>
              <a:gd name="adj2" fmla="val 288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b="1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does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this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work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represent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2112"/>
              </a:lnSpc>
            </a:pP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Take a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good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look ...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8902702" y="863600"/>
            <a:ext cx="431798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724901" y="324762"/>
            <a:ext cx="927099" cy="354502"/>
          </a:xfrm>
          <a:prstGeom prst="rect">
            <a:avLst/>
          </a:prstGeom>
          <a:noFill/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 Regular"/>
                <a:cs typeface="Avenir Next Regular"/>
              </a:rPr>
              <a:t>worm</a:t>
            </a:r>
            <a:endParaRPr lang="it-IT" b="1" dirty="0">
              <a:solidFill>
                <a:schemeClr val="accent1">
                  <a:lumMod val="60000"/>
                  <a:lumOff val="40000"/>
                </a:schemeClr>
              </a:solidFill>
              <a:latin typeface="Avenir Next Regular"/>
              <a:cs typeface="Avenir Next Regular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3797300"/>
            <a:ext cx="3530599" cy="2882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7" y="727750"/>
            <a:ext cx="3547533" cy="30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5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27001"/>
          <a:stretch/>
        </p:blipFill>
        <p:spPr>
          <a:xfrm>
            <a:off x="2540146" y="322797"/>
            <a:ext cx="487402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28388" t="44215" r="39208"/>
          <a:stretch/>
        </p:blipFill>
        <p:spPr>
          <a:xfrm>
            <a:off x="7619950" y="322799"/>
            <a:ext cx="194837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" y="3238749"/>
            <a:ext cx="4457695" cy="34290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36023" t="30791" r="39648" b="9266"/>
          <a:stretch/>
        </p:blipFill>
        <p:spPr>
          <a:xfrm>
            <a:off x="5209399" y="3276991"/>
            <a:ext cx="1948373" cy="3396508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7381483" y="4987417"/>
            <a:ext cx="2169253" cy="462854"/>
          </a:xfrm>
          <a:prstGeom prst="rect">
            <a:avLst/>
          </a:prstGeom>
          <a:gradFill flip="none" rotWithShape="1">
            <a:gsLst>
              <a:gs pos="19000">
                <a:srgbClr val="FC532E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“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What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?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?!!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A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bee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..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??”</a:t>
            </a:r>
            <a:endParaRPr dirty="0">
              <a:latin typeface="Comic Sans MS"/>
              <a:ea typeface="Georgia"/>
              <a:cs typeface="Comic Sans MS"/>
              <a:sym typeface="Georgia"/>
            </a:endParaRPr>
          </a:p>
        </p:txBody>
      </p:sp>
      <p:sp>
        <p:nvSpPr>
          <p:cNvPr id="9" name="Google Shape;59;p13"/>
          <p:cNvSpPr txBox="1"/>
          <p:nvPr/>
        </p:nvSpPr>
        <p:spPr>
          <a:xfrm>
            <a:off x="7383360" y="3287637"/>
            <a:ext cx="2152475" cy="1447739"/>
          </a:xfrm>
          <a:prstGeom prst="rect">
            <a:avLst/>
          </a:prstGeom>
          <a:gradFill flip="none" rotWithShape="1">
            <a:gsLst>
              <a:gs pos="53000">
                <a:srgbClr val="407C3F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rgbClr val="407C3F"/>
            </a:solidFill>
          </a:ln>
          <a:effectLst/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“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I’VE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FOUND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A LITTLE BEE IN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DANGER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!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SHE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NEEDS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US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!! COME!!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”</a:t>
            </a:r>
            <a:endParaRPr dirty="0">
              <a:latin typeface="Comic Sans MS"/>
              <a:ea typeface="Georgia"/>
              <a:cs typeface="Comic Sans MS"/>
              <a:sym typeface="Georgia"/>
            </a:endParaRPr>
          </a:p>
        </p:txBody>
      </p:sp>
      <p:sp>
        <p:nvSpPr>
          <p:cNvPr id="10" name="Google Shape;59;p13"/>
          <p:cNvSpPr txBox="1"/>
          <p:nvPr/>
        </p:nvSpPr>
        <p:spPr>
          <a:xfrm>
            <a:off x="136849" y="319847"/>
            <a:ext cx="2213174" cy="2186403"/>
          </a:xfrm>
          <a:prstGeom prst="rect">
            <a:avLst/>
          </a:prstGeom>
          <a:solidFill>
            <a:schemeClr val="tx2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b="1" dirty="0">
                <a:solidFill>
                  <a:srgbClr val="FC532E"/>
                </a:solidFill>
                <a:latin typeface="Comic Sans MS"/>
                <a:ea typeface="Georgia"/>
                <a:cs typeface="Comic Sans MS"/>
                <a:sym typeface="Georgia"/>
              </a:rPr>
              <a:t>MAX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 IS ON HIS WAY BACK FROM SCHOOL, WHEN HE GETS A MESSAGE FROM HIS BEST FRIEND </a:t>
            </a:r>
            <a:r>
              <a:rPr lang="en-GB" b="1" dirty="0">
                <a:solidFill>
                  <a:srgbClr val="407C3F"/>
                </a:solidFill>
                <a:latin typeface="Comic Sans MS"/>
                <a:ea typeface="Georgia"/>
                <a:cs typeface="Comic Sans MS"/>
                <a:sym typeface="Georgia"/>
              </a:rPr>
              <a:t>SAMIR</a:t>
            </a:r>
            <a:r>
              <a:rPr lang="en-GB" b="1" dirty="0">
                <a:solidFill>
                  <a:srgbClr val="74D61A"/>
                </a:solidFill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, ASKING FOR HELP….. </a:t>
            </a:r>
          </a:p>
        </p:txBody>
      </p:sp>
    </p:spTree>
    <p:extLst>
      <p:ext uri="{BB962C8B-B14F-4D97-AF65-F5344CB8AC3E}">
        <p14:creationId xmlns:p14="http://schemas.microsoft.com/office/powerpoint/2010/main" val="62442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228600"/>
            <a:ext cx="9537700" cy="64008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3657600" y="232834"/>
            <a:ext cx="2667000" cy="493632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Buzz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4580929" y="5397500"/>
            <a:ext cx="1908771" cy="1073609"/>
          </a:xfrm>
          <a:prstGeom prst="wedgeRoundRectCallout">
            <a:avLst>
              <a:gd name="adj1" fmla="val -87088"/>
              <a:gd name="adj2" fmla="val 55436"/>
              <a:gd name="adj3" fmla="val 16667"/>
            </a:avLst>
          </a:prstGeom>
          <a:ln w="57150" cmpd="sng">
            <a:solidFill>
              <a:srgbClr val="3480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There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again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my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friend </a:t>
            </a:r>
            <a:r>
              <a:rPr lang="it-IT" b="1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!!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!!</a:t>
            </a:r>
            <a:endParaRPr lang="it-IT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7453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130800" y="275398"/>
            <a:ext cx="4521200" cy="6089406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Her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work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reveals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an intimate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familiarity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with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anatomy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But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she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has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not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received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formal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medical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or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biological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training. 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She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has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taken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a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class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in figure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sculpting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that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focused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on human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anatomy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, and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she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has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studied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scientific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drawings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especially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of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skeletal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systems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.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Sometimes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she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 </a:t>
            </a:r>
            <a:r>
              <a:rPr lang="it-IT" sz="2200" dirty="0" err="1" smtClean="0">
                <a:solidFill>
                  <a:schemeClr val="tx1"/>
                </a:solidFill>
                <a:latin typeface="Avenir Next Regular"/>
                <a:cs typeface="Avenir Next Regular"/>
              </a:rPr>
              <a:t>watches</a:t>
            </a:r>
            <a:r>
              <a:rPr lang="it-IT" sz="2200" dirty="0" smtClean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online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youtube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videos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of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animals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to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see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how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they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move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and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get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a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sense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of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their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posture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at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rest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8927" y="4622827"/>
            <a:ext cx="3235674" cy="766786"/>
          </a:xfrm>
          <a:prstGeom prst="wedgeRoundRectCallout">
            <a:avLst>
              <a:gd name="adj1" fmla="val -31768"/>
              <a:gd name="adj2" fmla="val -149766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BB100E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pPr algn="ctr"/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Look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at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the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pictures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and </a:t>
            </a:r>
          </a:p>
          <a:p>
            <a:pPr algn="ctr"/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then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try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to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explain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BB100E"/>
                </a:solidFill>
                <a:latin typeface="Comic Sans MS"/>
                <a:cs typeface="Comic Sans MS"/>
              </a:rPr>
              <a:t>why</a:t>
            </a:r>
            <a:r>
              <a:rPr lang="it-IT" sz="1900" b="1" dirty="0">
                <a:solidFill>
                  <a:srgbClr val="BB100E"/>
                </a:solidFill>
                <a:latin typeface="Comic Sans MS"/>
                <a:cs typeface="Comic Sans MS"/>
              </a:rPr>
              <a:t>!</a:t>
            </a:r>
            <a:endParaRPr lang="it-IT" sz="1900" b="1" dirty="0" smtClean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2300" y="300798"/>
            <a:ext cx="4495600" cy="3319417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Kate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MacDowell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often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creates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sculptures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that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represent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only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a part of the human body 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and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not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the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whole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body.</a:t>
            </a:r>
          </a:p>
          <a:p>
            <a:pPr>
              <a:lnSpc>
                <a:spcPts val="3600"/>
              </a:lnSpc>
            </a:pP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For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example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, </a:t>
            </a:r>
            <a:r>
              <a:rPr lang="it-IT" sz="2200" dirty="0" err="1">
                <a:solidFill>
                  <a:schemeClr val="tx1"/>
                </a:solidFill>
                <a:latin typeface="Avenir Next Regular"/>
                <a:cs typeface="Avenir Next Regular"/>
              </a:rPr>
              <a:t>only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 the 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face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, the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heart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, the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hands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, the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feet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, with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tragic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or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humorous</a:t>
            </a:r>
            <a:r>
              <a:rPr lang="it-IT" sz="22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 </a:t>
            </a:r>
            <a:r>
              <a:rPr lang="it-IT" sz="2200" b="1" dirty="0" err="1">
                <a:solidFill>
                  <a:srgbClr val="7400D0"/>
                </a:solidFill>
                <a:latin typeface="Avenir Next Regular"/>
                <a:cs typeface="Avenir Next Regular"/>
              </a:rPr>
              <a:t>effect</a:t>
            </a:r>
            <a:r>
              <a:rPr lang="it-IT" sz="2200" dirty="0">
                <a:solidFill>
                  <a:schemeClr val="tx1"/>
                </a:solidFill>
                <a:latin typeface="Avenir Next Regular"/>
                <a:cs typeface="Avenir Next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379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0" y="216000"/>
            <a:ext cx="8723077" cy="6480000"/>
          </a:xfrm>
          <a:prstGeom prst="rect">
            <a:avLst/>
          </a:prstGeom>
        </p:spPr>
      </p:pic>
      <p:sp>
        <p:nvSpPr>
          <p:cNvPr id="9" name="Google Shape;129;p23"/>
          <p:cNvSpPr txBox="1"/>
          <p:nvPr/>
        </p:nvSpPr>
        <p:spPr>
          <a:xfrm>
            <a:off x="5994400" y="234654"/>
            <a:ext cx="3360965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Taking</a:t>
            </a:r>
            <a:r>
              <a:rPr lang="it-IT" sz="1800" b="1" i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1800" b="1" i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root</a:t>
            </a:r>
            <a:r>
              <a:rPr lang="it-IT" sz="1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  <a:endParaRPr lang="it-IT" sz="1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86845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76200"/>
            <a:ext cx="8280000" cy="4997992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5803900" y="5213054"/>
            <a:ext cx="3360965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</a:t>
            </a:r>
            <a:r>
              <a:rPr lang="it-IT" sz="1800" b="1" i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igrant</a:t>
            </a:r>
            <a:r>
              <a:rPr lang="it-IT" sz="1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  <a:endParaRPr lang="it-IT" sz="1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2432050" y="4495800"/>
            <a:ext cx="203200" cy="247650"/>
          </a:xfrm>
          <a:prstGeom prst="straightConnector1">
            <a:avLst/>
          </a:prstGeom>
          <a:ln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Google Shape;129;p23"/>
          <p:cNvSpPr txBox="1"/>
          <p:nvPr/>
        </p:nvSpPr>
        <p:spPr>
          <a:xfrm>
            <a:off x="1746251" y="4063705"/>
            <a:ext cx="1416050" cy="488401"/>
          </a:xfrm>
          <a:prstGeom prst="rect">
            <a:avLst/>
          </a:prstGeom>
          <a:noFill/>
          <a:ln w="25400">
            <a:noFill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dirty="0" smtClean="0">
                <a:solidFill>
                  <a:srgbClr val="8B40D6"/>
                </a:solidFill>
                <a:latin typeface="Avenir Next Regular"/>
                <a:ea typeface="Lora"/>
                <a:cs typeface="Avenir Next Regular"/>
                <a:sym typeface="Lora"/>
              </a:rPr>
              <a:t>formica</a:t>
            </a:r>
            <a:endParaRPr lang="it-IT" sz="1800" b="1" dirty="0">
              <a:solidFill>
                <a:srgbClr val="8B40D6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2552700" y="4705350"/>
            <a:ext cx="654050" cy="654050"/>
          </a:xfrm>
          <a:prstGeom prst="ellipse">
            <a:avLst/>
          </a:prstGeom>
          <a:noFill/>
          <a:ln>
            <a:solidFill>
              <a:srgbClr val="8B40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60" y="3972919"/>
            <a:ext cx="4187940" cy="2808881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>
            <a:off x="2260600" y="4343400"/>
            <a:ext cx="425304" cy="379194"/>
          </a:xfrm>
          <a:prstGeom prst="straightConnector1">
            <a:avLst/>
          </a:prstGeom>
          <a:ln w="38100"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473200" y="4114800"/>
            <a:ext cx="66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8B40D6"/>
                </a:solidFill>
                <a:latin typeface="Avenir Black"/>
                <a:cs typeface="Avenir Black"/>
              </a:rPr>
              <a:t>ant</a:t>
            </a:r>
            <a:endParaRPr lang="it-IT" dirty="0">
              <a:solidFill>
                <a:srgbClr val="8B40D6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0167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79400"/>
            <a:ext cx="9652000" cy="64135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113397" y="127000"/>
            <a:ext cx="3150503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Venus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2006</a:t>
            </a: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857104" y="5522694"/>
            <a:ext cx="692296" cy="751106"/>
          </a:xfrm>
          <a:prstGeom prst="straightConnector1">
            <a:avLst/>
          </a:prstGeom>
          <a:ln w="38100"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648200" y="4495800"/>
            <a:ext cx="800100" cy="635001"/>
          </a:xfrm>
          <a:prstGeom prst="straightConnector1">
            <a:avLst/>
          </a:prstGeom>
          <a:ln w="38100">
            <a:solidFill>
              <a:srgbClr val="8B40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jeni pravokutni oblačić 6"/>
          <p:cNvSpPr/>
          <p:nvPr/>
        </p:nvSpPr>
        <p:spPr>
          <a:xfrm>
            <a:off x="3822700" y="145350"/>
            <a:ext cx="2247900" cy="1188149"/>
          </a:xfrm>
          <a:prstGeom prst="wedgeRoundRectCallout">
            <a:avLst>
              <a:gd name="adj1" fmla="val 63233"/>
              <a:gd name="adj2" fmla="val -39937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The work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entitled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'</a:t>
            </a:r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Venus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'.</a:t>
            </a:r>
          </a:p>
          <a:p>
            <a:pPr algn="ctr">
              <a:lnSpc>
                <a:spcPts val="2112"/>
              </a:lnSpc>
            </a:pP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does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it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represent</a:t>
            </a:r>
            <a:r>
              <a:rPr lang="it-IT" b="1" dirty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  <a:endParaRPr lang="it-IT" b="1" dirty="0" smtClean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  <p:sp>
        <p:nvSpPr>
          <p:cNvPr id="11" name="Zaobljeni pravokutni oblačić 6"/>
          <p:cNvSpPr/>
          <p:nvPr/>
        </p:nvSpPr>
        <p:spPr>
          <a:xfrm>
            <a:off x="3708400" y="5880100"/>
            <a:ext cx="1968500" cy="889000"/>
          </a:xfrm>
          <a:prstGeom prst="wedgeRoundRectCallout">
            <a:avLst>
              <a:gd name="adj1" fmla="val -98608"/>
              <a:gd name="adj2" fmla="val 2810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do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these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shapes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look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like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to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4102100" y="1466150"/>
            <a:ext cx="1587500" cy="1327850"/>
          </a:xfrm>
          <a:prstGeom prst="wedgeRoundRectCallout">
            <a:avLst>
              <a:gd name="adj1" fmla="val 62525"/>
              <a:gd name="adj2" fmla="val -4705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does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this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have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to do with </a:t>
            </a:r>
            <a:r>
              <a:rPr lang="it-IT" b="1" dirty="0" err="1">
                <a:solidFill>
                  <a:srgbClr val="C41500"/>
                </a:solidFill>
                <a:latin typeface="Comic Sans MS"/>
                <a:cs typeface="Comic Sans MS"/>
              </a:rPr>
              <a:t>biodiversity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  <a:endParaRPr lang="it-IT" dirty="0" smtClean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4218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858000" y="310854"/>
            <a:ext cx="2940962" cy="48840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>
              <a:lnSpc>
                <a:spcPts val="2112"/>
              </a:lnSpc>
            </a:pPr>
            <a:r>
              <a:rPr lang="it-IT" sz="1800" b="1" i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Canary</a:t>
            </a:r>
            <a:r>
              <a:rPr lang="it-IT" sz="1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  <a:endParaRPr lang="it-IT" sz="1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4474185" y="5979892"/>
            <a:ext cx="78619" cy="616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3520623" y="5569252"/>
            <a:ext cx="324302" cy="556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1761369" y="2047732"/>
            <a:ext cx="336096" cy="377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aobljeni pravokutni oblačić 6"/>
          <p:cNvSpPr/>
          <p:nvPr/>
        </p:nvSpPr>
        <p:spPr>
          <a:xfrm>
            <a:off x="7035800" y="1371600"/>
            <a:ext cx="2066496" cy="1256232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part of the body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does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this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look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like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to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7124700" y="3302000"/>
            <a:ext cx="2066496" cy="1256232"/>
          </a:xfrm>
          <a:prstGeom prst="wedgeRoundRectCallout">
            <a:avLst>
              <a:gd name="adj1" fmla="val 59950"/>
              <a:gd name="adj2" fmla="val 113024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Do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see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something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 in </a:t>
            </a: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it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2112"/>
              </a:lnSpc>
            </a:pPr>
            <a:r>
              <a:rPr lang="it-IT" dirty="0" err="1">
                <a:solidFill>
                  <a:srgbClr val="BB100E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42900"/>
            <a:ext cx="62992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2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89274" y="393659"/>
            <a:ext cx="4778026" cy="1742917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wrap="square" lIns="107238" tIns="53617" rIns="107238" bIns="53617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it-IT" sz="2400" dirty="0">
                <a:latin typeface="Avenir Next Regular"/>
                <a:cs typeface="Avenir Next Regular"/>
              </a:rPr>
              <a:t>Kate </a:t>
            </a:r>
            <a:r>
              <a:rPr lang="it-IT" sz="2400" dirty="0" err="1" smtClean="0">
                <a:latin typeface="Avenir Next Regular"/>
                <a:cs typeface="Avenir Next Regular"/>
              </a:rPr>
              <a:t>sometimes</a:t>
            </a:r>
            <a:r>
              <a:rPr lang="it-IT" sz="2400" dirty="0" smtClean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represents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200" b="1" dirty="0" err="1" smtClean="0">
                <a:solidFill>
                  <a:srgbClr val="7400D0"/>
                </a:solidFill>
                <a:latin typeface="Avenir Next Regular"/>
                <a:cs typeface="Avenir Next Regular"/>
              </a:rPr>
              <a:t>animals</a:t>
            </a:r>
            <a:r>
              <a:rPr lang="it-IT" sz="2200" b="1" dirty="0" smtClean="0">
                <a:solidFill>
                  <a:srgbClr val="7400D0"/>
                </a:solidFill>
                <a:latin typeface="Avenir Next Regular"/>
                <a:cs typeface="Avenir Next Regular"/>
              </a:rPr>
              <a:t> with human </a:t>
            </a:r>
            <a:r>
              <a:rPr lang="it-IT" sz="2200" b="1" dirty="0" err="1" smtClean="0">
                <a:solidFill>
                  <a:srgbClr val="7400D0"/>
                </a:solidFill>
                <a:latin typeface="Avenir Next Regular"/>
                <a:cs typeface="Avenir Next Regular"/>
              </a:rPr>
              <a:t>qualities</a:t>
            </a:r>
            <a:r>
              <a:rPr lang="it-IT" sz="2400" dirty="0" smtClean="0">
                <a:latin typeface="Avenir Next Regular"/>
                <a:cs typeface="Avenir Next Regular"/>
              </a:rPr>
              <a:t>: </a:t>
            </a:r>
            <a:r>
              <a:rPr lang="it-IT" sz="2400" dirty="0">
                <a:latin typeface="Avenir Next Regular"/>
                <a:cs typeface="Avenir Next Regular"/>
              </a:rPr>
              <a:t>for </a:t>
            </a:r>
            <a:r>
              <a:rPr lang="it-IT" sz="2400" dirty="0" err="1">
                <a:latin typeface="Avenir Next Regular"/>
                <a:cs typeface="Avenir Next Regular"/>
              </a:rPr>
              <a:t>example</a:t>
            </a:r>
            <a:r>
              <a:rPr lang="it-IT" sz="2400" dirty="0">
                <a:latin typeface="Avenir Next Regular"/>
                <a:cs typeface="Avenir Next Regular"/>
              </a:rPr>
              <a:t>, </a:t>
            </a:r>
            <a:r>
              <a:rPr lang="it-IT" sz="2400" dirty="0" err="1">
                <a:latin typeface="Avenir Next Regular"/>
                <a:cs typeface="Avenir Next Regular"/>
              </a:rPr>
              <a:t>her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animals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wear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safety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equipment</a:t>
            </a:r>
            <a:r>
              <a:rPr lang="it-IT" sz="2400" dirty="0">
                <a:latin typeface="Avenir Next Regular"/>
                <a:cs typeface="Avenir Next Regular"/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574800" y="4267229"/>
            <a:ext cx="2184400" cy="1090279"/>
          </a:xfrm>
          <a:prstGeom prst="wedgeRoundRectCallout">
            <a:avLst>
              <a:gd name="adj1" fmla="val -39090"/>
              <a:gd name="adj2" fmla="val -107554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407C3F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pPr algn="ctr"/>
            <a:endParaRPr lang="it-IT" sz="1900" b="1" dirty="0" smtClean="0">
              <a:solidFill>
                <a:srgbClr val="BB100E"/>
              </a:solidFill>
              <a:latin typeface="Comic Sans MS"/>
              <a:cs typeface="Comic Sans MS"/>
            </a:endParaRPr>
          </a:p>
          <a:p>
            <a:pPr algn="ctr"/>
            <a:r>
              <a:rPr lang="it-IT" sz="1900" b="1" dirty="0" err="1" smtClean="0">
                <a:solidFill>
                  <a:srgbClr val="BB100E"/>
                </a:solidFill>
                <a:latin typeface="Comic Sans MS"/>
                <a:cs typeface="Comic Sans MS"/>
              </a:rPr>
              <a:t>Why</a:t>
            </a:r>
            <a:r>
              <a:rPr lang="it-IT" sz="1900" b="1" dirty="0" smtClean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</a:p>
          <a:p>
            <a:pPr algn="ctr"/>
            <a:endParaRPr lang="it-IT" sz="1900" b="1" dirty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1" y="355603"/>
            <a:ext cx="4460400" cy="61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266700"/>
            <a:ext cx="62992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858615" y="255416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First and last </a:t>
            </a:r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breath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2010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839896" y="3529611"/>
            <a:ext cx="3440004" cy="1818484"/>
          </a:xfrm>
          <a:prstGeom prst="wedgeRoundRectCallout">
            <a:avLst>
              <a:gd name="adj1" fmla="val -62836"/>
              <a:gd name="adj2" fmla="val 238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sz="1900" b="1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sz="1900" b="1" dirty="0" smtClean="0">
                <a:solidFill>
                  <a:srgbClr val="C41500"/>
                </a:solidFill>
                <a:latin typeface="Comic Sans MS"/>
                <a:cs typeface="Comic Sans MS"/>
              </a:rPr>
              <a:t>,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why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think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the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artist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called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err="1">
                <a:solidFill>
                  <a:srgbClr val="C41500"/>
                </a:solidFill>
                <a:latin typeface="Comic Sans MS"/>
                <a:cs typeface="Comic Sans MS"/>
              </a:rPr>
              <a:t>this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900" b="1" dirty="0" smtClean="0">
                <a:solidFill>
                  <a:srgbClr val="C41500"/>
                </a:solidFill>
                <a:latin typeface="Comic Sans MS"/>
                <a:cs typeface="Comic Sans MS"/>
              </a:rPr>
              <a:t>work "</a:t>
            </a:r>
            <a:r>
              <a:rPr lang="it-IT" sz="1900" b="1" dirty="0">
                <a:solidFill>
                  <a:srgbClr val="C41500"/>
                </a:solidFill>
                <a:latin typeface="Comic Sans MS"/>
                <a:cs typeface="Comic Sans MS"/>
              </a:rPr>
              <a:t>FIRST AND LAST BREATH"?</a:t>
            </a:r>
            <a:endParaRPr lang="it-IT" sz="1900" dirty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860362" y="1535291"/>
            <a:ext cx="2926364" cy="1275644"/>
          </a:xfrm>
          <a:prstGeom prst="wedgeRoundRectCallout">
            <a:avLst>
              <a:gd name="adj1" fmla="val -63244"/>
              <a:gd name="adj2" fmla="val -7635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What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animals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did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Kate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represent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this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Comic Sans MS"/>
                <a:cs typeface="Comic Sans MS"/>
              </a:rPr>
              <a:t>sculpture</a:t>
            </a:r>
            <a:r>
              <a:rPr lang="it-IT" sz="1900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98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04800"/>
            <a:ext cx="79121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3919315" y="141116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Canary</a:t>
            </a:r>
            <a:r>
              <a:rPr lang="it-IT" sz="1800" b="1" i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2</a:t>
            </a:r>
            <a:r>
              <a:rPr lang="it-IT" sz="1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  <a:endParaRPr lang="it-IT" sz="1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10" name="Zaobljeni pravokutni oblačić 6"/>
          <p:cNvSpPr/>
          <p:nvPr/>
        </p:nvSpPr>
        <p:spPr>
          <a:xfrm>
            <a:off x="3009900" y="5384799"/>
            <a:ext cx="2059526" cy="931335"/>
          </a:xfrm>
          <a:prstGeom prst="wedgeRoundRectCallout">
            <a:avLst>
              <a:gd name="adj1" fmla="val -70188"/>
              <a:gd name="adj2" fmla="val 6004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64"/>
              </a:lnSpc>
            </a:pP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What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is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this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canary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doing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?</a:t>
            </a:r>
            <a:endParaRPr lang="it-IT" b="1" dirty="0" smtClean="0">
              <a:solidFill>
                <a:srgbClr val="BB100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565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5338535" y="228600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Safety</a:t>
            </a:r>
            <a:r>
              <a:rPr lang="it-IT" sz="1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2008</a:t>
            </a:r>
            <a:endParaRPr lang="it-IT" sz="1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65200"/>
            <a:ext cx="9612000" cy="47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1051" y="0"/>
            <a:chExt cx="7581881" cy="5143500"/>
          </a:xfrm>
        </p:grpSpPr>
        <p:pic>
          <p:nvPicPr>
            <p:cNvPr id="65" name="Google Shape;65;p14"/>
            <p:cNvPicPr preferRelativeResize="0"/>
            <p:nvPr/>
          </p:nvPicPr>
          <p:blipFill rotWithShape="1">
            <a:blip r:embed="rId3">
              <a:alphaModFix/>
            </a:blip>
            <a:srcRect t="3477" b="8694"/>
            <a:stretch/>
          </p:blipFill>
          <p:spPr>
            <a:xfrm>
              <a:off x="781051" y="0"/>
              <a:ext cx="758188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5658" y="0"/>
              <a:ext cx="2672182" cy="1169750"/>
            </a:xfrm>
            <a:prstGeom prst="rect">
              <a:avLst/>
            </a:prstGeom>
          </p:spPr>
        </p:pic>
      </p:grpSp>
      <p:sp>
        <p:nvSpPr>
          <p:cNvPr id="7" name="Zaobljeni pravokutni oblačić 6"/>
          <p:cNvSpPr/>
          <p:nvPr/>
        </p:nvSpPr>
        <p:spPr>
          <a:xfrm>
            <a:off x="6769100" y="838200"/>
            <a:ext cx="2921000" cy="1392962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dirty="0" err="1">
                <a:latin typeface="Comic Sans MS"/>
                <a:cs typeface="Comic Sans MS"/>
              </a:rPr>
              <a:t>Ohhh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this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a</a:t>
            </a:r>
          </a:p>
          <a:p>
            <a:pPr algn="ctr">
              <a:lnSpc>
                <a:spcPts val="1877"/>
              </a:lnSpc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VERY BAD PIECE OF NEWS !!</a:t>
            </a:r>
            <a:endParaRPr lang="hr-HR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1877"/>
              </a:lnSpc>
            </a:pP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How do we do with no bees???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1765300" y="5334000"/>
            <a:ext cx="3492349" cy="1413268"/>
          </a:xfrm>
          <a:prstGeom prst="wedgeRoundRectCallout">
            <a:avLst>
              <a:gd name="adj1" fmla="val 58503"/>
              <a:gd name="adj2" fmla="val -6787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My name is </a:t>
            </a:r>
            <a:r>
              <a:rPr lang="hr-HR" b="1" dirty="0">
                <a:latin typeface="Comic Sans MS"/>
                <a:cs typeface="Comic Sans MS"/>
              </a:rPr>
              <a:t>Buzzyette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All the bees of my hive are leaving the city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BECAUSE THE AIR IS TOO POLLUTED HERE IN TOWN.	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3632200" y="508000"/>
            <a:ext cx="3079043" cy="1096433"/>
          </a:xfrm>
          <a:prstGeom prst="wedgeRoundRectCallout">
            <a:avLst>
              <a:gd name="adj1" fmla="val 239"/>
              <a:gd name="adj2" fmla="val 923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happens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crying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alone?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7200900" y="5399316"/>
            <a:ext cx="2438400" cy="1195552"/>
          </a:xfrm>
          <a:prstGeom prst="wedgeRoundRectCallout">
            <a:avLst>
              <a:gd name="adj1" fmla="val -95359"/>
              <a:gd name="adj2" fmla="val -5071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I am so sad!! I don’t want to leave, so I’m hiding from the other bees.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28601" y="673898"/>
            <a:ext cx="3124200" cy="1336935"/>
          </a:xfrm>
          <a:prstGeom prst="wedgeRoundRectCallout">
            <a:avLst>
              <a:gd name="adj1" fmla="val 34349"/>
              <a:gd name="adj2" fmla="val 10568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Hallo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little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bee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I’m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Max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 And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friend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What’s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name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781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2000" y="504000"/>
            <a:ext cx="9000000" cy="2622503"/>
          </a:xfrm>
          <a:prstGeom prst="rect">
            <a:avLst/>
          </a:prstGeom>
          <a:ln cap="rnd">
            <a:solidFill>
              <a:schemeClr val="tx1"/>
            </a:solidFill>
            <a:prstDash val="sysDash"/>
          </a:ln>
        </p:spPr>
        <p:txBody>
          <a:bodyPr wrap="square" lIns="91429" tIns="45715" rIns="91429" bIns="45715">
            <a:spAutoFit/>
          </a:bodyPr>
          <a:lstStyle/>
          <a:p>
            <a:pPr marR="38096" algn="ctr">
              <a:lnSpc>
                <a:spcPts val="3300"/>
              </a:lnSpc>
              <a:buSzPct val="55810"/>
            </a:pPr>
            <a:endParaRPr lang="it-IT" sz="2400" dirty="0" smtClean="0">
              <a:solidFill>
                <a:srgbClr val="202124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R="38096" algn="ctr">
              <a:lnSpc>
                <a:spcPts val="3300"/>
              </a:lnSpc>
              <a:buSzPct val="55810"/>
            </a:pP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Kate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MacDowell's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works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dirty="0" err="1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communicate</a:t>
            </a:r>
            <a:r>
              <a:rPr lang="it-IT" sz="2400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a </a:t>
            </a:r>
            <a:r>
              <a:rPr lang="it-IT" sz="2400" b="1" dirty="0" err="1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sense</a:t>
            </a:r>
            <a:r>
              <a:rPr lang="it-IT" sz="24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of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friction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and</a:t>
            </a:r>
            <a:r>
              <a:rPr lang="it-IT" sz="2400" b="1" dirty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discomfort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between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man and the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natural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environment</a:t>
            </a:r>
            <a:r>
              <a:rPr lang="it" sz="2400" dirty="0" smtClean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,</a:t>
            </a:r>
            <a:endParaRPr lang="it-IT" sz="2400" dirty="0" smtClean="0">
              <a:solidFill>
                <a:srgbClr val="202124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R="38096" algn="ctr">
              <a:lnSpc>
                <a:spcPts val="3300"/>
              </a:lnSpc>
              <a:buSzPct val="55810"/>
            </a:pPr>
            <a:r>
              <a:rPr lang="it-IT" sz="2400" dirty="0" smtClean="0">
                <a:latin typeface="Avenir Next Regular"/>
                <a:cs typeface="Avenir Next Regular"/>
              </a:rPr>
              <a:t>with </a:t>
            </a:r>
            <a:r>
              <a:rPr lang="it-IT" sz="2400" dirty="0">
                <a:latin typeface="Avenir Next Regular"/>
                <a:cs typeface="Avenir Next Regular"/>
              </a:rPr>
              <a:t>the </a:t>
            </a:r>
            <a:r>
              <a:rPr lang="it-IT" sz="2400" dirty="0" err="1">
                <a:latin typeface="Avenir Next Regular"/>
                <a:cs typeface="Avenir Next Regular"/>
              </a:rPr>
              <a:t>disturbing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implication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that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we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too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 are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vulnerable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 to </a:t>
            </a:r>
            <a:r>
              <a:rPr lang="it-IT" sz="2400" dirty="0" err="1">
                <a:latin typeface="Avenir Next Regular"/>
                <a:cs typeface="Avenir Next Regular"/>
              </a:rPr>
              <a:t>being</a:t>
            </a:r>
            <a:r>
              <a:rPr lang="it-IT" sz="2400" dirty="0">
                <a:latin typeface="Avenir Next Regular"/>
                <a:cs typeface="Avenir Next Regular"/>
              </a:rPr>
              <a:t> </a:t>
            </a:r>
            <a:r>
              <a:rPr lang="it-IT" sz="2400" dirty="0" err="1">
                <a:latin typeface="Avenir Next Regular"/>
                <a:cs typeface="Avenir Next Regular"/>
              </a:rPr>
              <a:t>victimized</a:t>
            </a:r>
            <a:r>
              <a:rPr lang="it-IT" sz="2400" dirty="0">
                <a:latin typeface="Avenir Next Regular"/>
                <a:cs typeface="Avenir Next Regular"/>
              </a:rPr>
              <a:t> by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our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destructive</a:t>
            </a:r>
            <a:r>
              <a:rPr lang="it-IT" sz="24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 </a:t>
            </a:r>
            <a:r>
              <a:rPr lang="it-IT" sz="24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practices</a:t>
            </a:r>
            <a:r>
              <a:rPr lang="it" sz="2400" dirty="0" smtClean="0">
                <a:solidFill>
                  <a:srgbClr val="202124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it-IT" sz="2400" dirty="0" smtClean="0">
              <a:solidFill>
                <a:srgbClr val="202124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R="38096" algn="ctr">
              <a:lnSpc>
                <a:spcPts val="3300"/>
              </a:lnSpc>
              <a:buSzPct val="55810"/>
            </a:pPr>
            <a:endParaRPr lang="it" sz="2400" dirty="0">
              <a:latin typeface="Avenir Next Regular"/>
              <a:cs typeface="Avenir Next Regular"/>
            </a:endParaRPr>
          </a:p>
        </p:txBody>
      </p:sp>
      <p:sp>
        <p:nvSpPr>
          <p:cNvPr id="3" name="Zaobljeni pravokutni oblačić 6"/>
          <p:cNvSpPr/>
          <p:nvPr/>
        </p:nvSpPr>
        <p:spPr>
          <a:xfrm>
            <a:off x="5346700" y="4749801"/>
            <a:ext cx="3924300" cy="1612900"/>
          </a:xfrm>
          <a:prstGeom prst="wedgeRoundRectCallout">
            <a:avLst>
              <a:gd name="adj1" fmla="val 38981"/>
              <a:gd name="adj2" fmla="val -9287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00"/>
              </a:lnSpc>
            </a:pP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Are </a:t>
            </a: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there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smtClean="0">
                <a:solidFill>
                  <a:srgbClr val="C41500"/>
                </a:solidFill>
                <a:latin typeface="Comic Sans MS"/>
                <a:cs typeface="Comic Sans MS"/>
              </a:rPr>
              <a:t>CONTRASTS</a:t>
            </a:r>
            <a:r>
              <a:rPr lang="it-IT" sz="1800" dirty="0" smtClean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  <a:endParaRPr lang="it-IT" sz="1800" dirty="0">
              <a:solidFill>
                <a:srgbClr val="C41500"/>
              </a:solidFill>
              <a:latin typeface="Comic Sans MS"/>
              <a:cs typeface="Comic Sans MS"/>
            </a:endParaRPr>
          </a:p>
          <a:p>
            <a:pPr algn="ctr">
              <a:lnSpc>
                <a:spcPts val="2400"/>
              </a:lnSpc>
            </a:pP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they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C41500"/>
                </a:solidFill>
                <a:latin typeface="Comic Sans MS"/>
                <a:cs typeface="Comic Sans MS"/>
              </a:rPr>
              <a:t>have</a:t>
            </a:r>
            <a:r>
              <a:rPr lang="it-IT" sz="1800" dirty="0">
                <a:solidFill>
                  <a:srgbClr val="C41500"/>
                </a:solidFill>
                <a:latin typeface="Comic Sans MS"/>
                <a:cs typeface="Comic Sans MS"/>
              </a:rPr>
              <a:t> to do with </a:t>
            </a:r>
            <a:r>
              <a:rPr lang="it-IT" sz="1800" b="1" dirty="0" smtClean="0">
                <a:solidFill>
                  <a:srgbClr val="C41500"/>
                </a:solidFill>
                <a:latin typeface="Comic Sans MS"/>
                <a:cs typeface="Comic Sans MS"/>
              </a:rPr>
              <a:t>BIODIVERSITY</a:t>
            </a:r>
            <a:r>
              <a:rPr lang="it-IT" sz="1800" dirty="0" smtClean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  <a:endParaRPr lang="it-IT" sz="1800" dirty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  <p:sp>
        <p:nvSpPr>
          <p:cNvPr id="4" name="Zaobljeni pravokutni oblačić 6"/>
          <p:cNvSpPr/>
          <p:nvPr/>
        </p:nvSpPr>
        <p:spPr>
          <a:xfrm>
            <a:off x="1346200" y="4749800"/>
            <a:ext cx="3175000" cy="1612899"/>
          </a:xfrm>
          <a:prstGeom prst="wedgeRoundRectCallout">
            <a:avLst>
              <a:gd name="adj1" fmla="val -62927"/>
              <a:gd name="adj2" fmla="val -8867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00"/>
              </a:lnSpc>
            </a:pP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think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of the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following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images?</a:t>
            </a:r>
          </a:p>
          <a:p>
            <a:pPr algn="ctr">
              <a:lnSpc>
                <a:spcPts val="2400"/>
              </a:lnSpc>
            </a:pP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>
                <a:solidFill>
                  <a:srgbClr val="C41500"/>
                </a:solidFill>
                <a:latin typeface="Comic Sans MS"/>
                <a:cs typeface="Comic Sans MS"/>
              </a:rPr>
              <a:t>see</a:t>
            </a:r>
            <a:r>
              <a:rPr lang="it-IT" sz="1800" b="1" dirty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  <a:endParaRPr lang="it-IT" sz="1800" b="1" dirty="0" smtClean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0009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9058" y="288393"/>
            <a:ext cx="2631142" cy="385280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1800" b="1" i="1" dirty="0" err="1">
                <a:solidFill>
                  <a:srgbClr val="7400D0"/>
                </a:solidFill>
              </a:rPr>
              <a:t>Assisted</a:t>
            </a:r>
            <a:r>
              <a:rPr lang="it-IT" sz="1800" b="1" i="1" dirty="0">
                <a:solidFill>
                  <a:srgbClr val="7400D0"/>
                </a:solidFill>
              </a:rPr>
              <a:t> living</a:t>
            </a:r>
            <a:r>
              <a:rPr lang="it-IT" sz="1800" b="1" dirty="0">
                <a:solidFill>
                  <a:srgbClr val="7400D0"/>
                </a:solidFill>
              </a:rPr>
              <a:t>, 2012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41300"/>
            <a:ext cx="637506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5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75730"/>
            <a:ext cx="9563100" cy="60325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350001" y="110302"/>
            <a:ext cx="3326283" cy="3852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8B40D6"/>
            </a:solidFill>
          </a:ln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1800" b="1" i="1" dirty="0" err="1">
                <a:solidFill>
                  <a:srgbClr val="7400D0"/>
                </a:solidFill>
              </a:rPr>
              <a:t>Nursemaid</a:t>
            </a:r>
            <a:r>
              <a:rPr lang="it-IT" sz="1800" b="1" i="1" dirty="0">
                <a:solidFill>
                  <a:srgbClr val="7400D0"/>
                </a:solidFill>
              </a:rPr>
              <a:t> 1, 2 e 3</a:t>
            </a:r>
            <a:r>
              <a:rPr lang="it-IT" sz="1800" b="1" dirty="0">
                <a:solidFill>
                  <a:srgbClr val="7400D0"/>
                </a:solidFill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324748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03400"/>
            <a:ext cx="9601200" cy="3479800"/>
          </a:xfrm>
          <a:prstGeom prst="rect">
            <a:avLst/>
          </a:prstGeom>
        </p:spPr>
      </p:pic>
      <p:sp>
        <p:nvSpPr>
          <p:cNvPr id="8" name="Zaobljeni pravokutni oblačić 6"/>
          <p:cNvSpPr/>
          <p:nvPr/>
        </p:nvSpPr>
        <p:spPr>
          <a:xfrm>
            <a:off x="5372100" y="5517448"/>
            <a:ext cx="2929369" cy="1083733"/>
          </a:xfrm>
          <a:prstGeom prst="wedgeRoundRectCallout">
            <a:avLst>
              <a:gd name="adj1" fmla="val 94246"/>
              <a:gd name="adj2" fmla="val -5916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animals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see</a:t>
            </a:r>
            <a:r>
              <a:rPr lang="it-IT" dirty="0" smtClean="0"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2100"/>
              </a:lnSpc>
            </a:pPr>
            <a:r>
              <a:rPr lang="it-IT" dirty="0" err="1" smtClean="0"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dirty="0" smtClean="0"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41500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solidFill>
                  <a:srgbClr val="C41500"/>
                </a:solidFill>
                <a:latin typeface="Comic Sans MS"/>
                <a:cs typeface="Comic Sans MS"/>
              </a:rPr>
              <a:t> happening?</a:t>
            </a:r>
            <a:endParaRPr lang="it-IT" dirty="0" smtClean="0"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1468966" y="5585980"/>
            <a:ext cx="2475290" cy="1009554"/>
          </a:xfrm>
          <a:prstGeom prst="wedgeRoundRectCallout">
            <a:avLst>
              <a:gd name="adj1" fmla="val -78983"/>
              <a:gd name="adj2" fmla="val -4613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Do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notice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anything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b="1" dirty="0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STRANGE</a:t>
            </a:r>
            <a:r>
              <a:rPr lang="it-IT" dirty="0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  <a:endParaRPr lang="it-IT" dirty="0">
              <a:ln w="0"/>
              <a:solidFill>
                <a:srgbClr val="C41500"/>
              </a:solidFill>
              <a:latin typeface="Comic Sans MS"/>
              <a:cs typeface="Comic Sans MS"/>
            </a:endParaRPr>
          </a:p>
        </p:txBody>
      </p:sp>
      <p:sp>
        <p:nvSpPr>
          <p:cNvPr id="7" name="Google Shape;129;p23"/>
          <p:cNvSpPr txBox="1"/>
          <p:nvPr/>
        </p:nvSpPr>
        <p:spPr>
          <a:xfrm>
            <a:off x="3233947" y="600524"/>
            <a:ext cx="3360965" cy="493531"/>
          </a:xfrm>
          <a:prstGeom prst="rect">
            <a:avLst/>
          </a:prstGeom>
          <a:solidFill>
            <a:schemeClr val="bg1"/>
          </a:solidFill>
          <a:ln w="25400">
            <a:solidFill>
              <a:srgbClr val="8B40D6"/>
            </a:solidFill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Feral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40851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28700"/>
            <a:ext cx="9612000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7175500" y="812800"/>
            <a:ext cx="2475290" cy="1250854"/>
          </a:xfrm>
          <a:prstGeom prst="wedgeRoundRectCallout">
            <a:avLst>
              <a:gd name="adj1" fmla="val -36398"/>
              <a:gd name="adj2" fmla="val 7536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How </a:t>
            </a:r>
            <a:r>
              <a:rPr lang="it-IT" dirty="0" err="1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did</a:t>
            </a:r>
            <a:r>
              <a:rPr lang="it-IT" dirty="0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feel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1447800" y="381000"/>
            <a:ext cx="2907090" cy="1403254"/>
          </a:xfrm>
          <a:prstGeom prst="wedgeRoundRectCallout">
            <a:avLst>
              <a:gd name="adj1" fmla="val -3673"/>
              <a:gd name="adj2" fmla="val 6318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So, </a:t>
            </a:r>
            <a:r>
              <a:rPr lang="it-IT" b="1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..</a:t>
            </a:r>
          </a:p>
          <a:p>
            <a:pPr algn="ctr">
              <a:lnSpc>
                <a:spcPts val="2112"/>
              </a:lnSpc>
            </a:pP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think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of Kate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MacDowell's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work?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4622799" y="800100"/>
            <a:ext cx="2410859" cy="1058134"/>
          </a:xfrm>
          <a:prstGeom prst="wedgeRoundRectCallout">
            <a:avLst>
              <a:gd name="adj1" fmla="val -35314"/>
              <a:gd name="adj2" fmla="val 12215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latin typeface="Comic Sans MS"/>
                <a:cs typeface="Comic Sans MS"/>
              </a:rPr>
              <a:t>.... </a:t>
            </a:r>
            <a:r>
              <a:rPr lang="it-IT" dirty="0" err="1" smtClean="0">
                <a:latin typeface="Comic Sans MS"/>
                <a:cs typeface="Comic Sans MS"/>
              </a:rPr>
              <a:t>Aw</a:t>
            </a:r>
            <a:r>
              <a:rPr lang="it-IT" dirty="0" smtClean="0">
                <a:latin typeface="Comic Sans MS"/>
                <a:cs typeface="Comic Sans MS"/>
              </a:rPr>
              <a:t>!!!.</a:t>
            </a:r>
            <a:r>
              <a:rPr lang="it-IT" dirty="0">
                <a:latin typeface="Comic Sans MS"/>
                <a:cs typeface="Comic Sans MS"/>
              </a:rPr>
              <a:t>...</a:t>
            </a:r>
          </a:p>
          <a:p>
            <a:pPr algn="ctr">
              <a:lnSpc>
                <a:spcPts val="2112"/>
              </a:lnSpc>
            </a:pPr>
            <a:r>
              <a:rPr lang="it-IT" dirty="0" err="1">
                <a:latin typeface="Comic Sans MS"/>
                <a:cs typeface="Comic Sans MS"/>
              </a:rPr>
              <a:t>They</a:t>
            </a:r>
            <a:r>
              <a:rPr lang="it-IT" dirty="0">
                <a:latin typeface="Comic Sans MS"/>
                <a:cs typeface="Comic Sans MS"/>
              </a:rPr>
              <a:t> are </a:t>
            </a:r>
            <a:r>
              <a:rPr lang="it-IT" dirty="0" err="1" smtClean="0">
                <a:latin typeface="Comic Sans MS"/>
                <a:cs typeface="Comic Sans MS"/>
              </a:rPr>
              <a:t>really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b="1" dirty="0" smtClean="0">
                <a:latin typeface="Comic Sans MS"/>
                <a:cs typeface="Comic Sans MS"/>
              </a:rPr>
              <a:t>POWERFUL</a:t>
            </a:r>
            <a:r>
              <a:rPr lang="it-IT" dirty="0" smtClean="0">
                <a:latin typeface="Comic Sans MS"/>
                <a:cs typeface="Comic Sans MS"/>
              </a:rPr>
              <a:t> !!!!</a:t>
            </a:r>
            <a:endParaRPr lang="hr-HR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4441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5651500" y="2832100"/>
            <a:ext cx="2133600" cy="1397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s</a:t>
            </a:r>
            <a:r>
              <a:rPr lang="it-IT" b="1" dirty="0" smtClean="0">
                <a:solidFill>
                  <a:schemeClr val="tx1"/>
                </a:solidFill>
                <a:latin typeface="Comic Sans MS"/>
                <a:cs typeface="Comic Sans MS"/>
              </a:rPr>
              <a:t>hock</a:t>
            </a:r>
          </a:p>
        </p:txBody>
      </p:sp>
      <p:sp>
        <p:nvSpPr>
          <p:cNvPr id="12" name="Ovale 11"/>
          <p:cNvSpPr/>
          <p:nvPr/>
        </p:nvSpPr>
        <p:spPr>
          <a:xfrm>
            <a:off x="1816100" y="2667000"/>
            <a:ext cx="2235200" cy="146050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heartbreaking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39700" y="2324100"/>
            <a:ext cx="1765300" cy="1663700"/>
          </a:xfrm>
          <a:prstGeom prst="ellipse">
            <a:avLst/>
          </a:prstGeom>
          <a:solidFill>
            <a:srgbClr val="923D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terrible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498600" y="1485900"/>
            <a:ext cx="1752600" cy="13970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grotesque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558800" y="3670300"/>
            <a:ext cx="1752600" cy="14986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intricate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41300" y="177800"/>
            <a:ext cx="1574800" cy="1054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delicate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66700" y="1181100"/>
            <a:ext cx="1447800" cy="13081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Comic Sans MS"/>
                <a:cs typeface="Comic Sans MS"/>
              </a:rPr>
              <a:t>pale</a:t>
            </a:r>
          </a:p>
        </p:txBody>
      </p:sp>
      <p:sp>
        <p:nvSpPr>
          <p:cNvPr id="19" name="Ovale 18"/>
          <p:cNvSpPr/>
          <p:nvPr/>
        </p:nvSpPr>
        <p:spPr>
          <a:xfrm>
            <a:off x="0" y="4876800"/>
            <a:ext cx="1752600" cy="1587500"/>
          </a:xfrm>
          <a:prstGeom prst="ellipse">
            <a:avLst/>
          </a:prstGeom>
          <a:solidFill>
            <a:srgbClr val="80F3D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elegant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429500" y="4572000"/>
            <a:ext cx="1841500" cy="1295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inexplicable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022600" y="5207000"/>
            <a:ext cx="1752600" cy="1549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adorable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1790700" y="0"/>
            <a:ext cx="1752600" cy="15875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beautiful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6426200" y="5422900"/>
            <a:ext cx="1651000" cy="12827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bloody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6" name="Ovale 25"/>
          <p:cNvSpPr/>
          <p:nvPr/>
        </p:nvSpPr>
        <p:spPr>
          <a:xfrm>
            <a:off x="863600" y="5880100"/>
            <a:ext cx="2451100" cy="889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interdependent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7315200" y="1917700"/>
            <a:ext cx="1943100" cy="17780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disturbing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4000500" y="4406900"/>
            <a:ext cx="1752600" cy="139700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fractured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5270500" y="1117600"/>
            <a:ext cx="2247900" cy="1397000"/>
          </a:xfrm>
          <a:prstGeom prst="ellipse">
            <a:avLst/>
          </a:prstGeom>
          <a:solidFill>
            <a:srgbClr val="4BB8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impermanence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0" name="Ovale 29"/>
          <p:cNvSpPr/>
          <p:nvPr/>
        </p:nvSpPr>
        <p:spPr>
          <a:xfrm>
            <a:off x="4292600" y="152400"/>
            <a:ext cx="1752600" cy="1397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paradox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9" name="Ovale 8"/>
          <p:cNvSpPr/>
          <p:nvPr/>
        </p:nvSpPr>
        <p:spPr>
          <a:xfrm>
            <a:off x="3124200" y="1016000"/>
            <a:ext cx="1752600" cy="1397000"/>
          </a:xfrm>
          <a:prstGeom prst="ellipse">
            <a:avLst/>
          </a:prstGeom>
          <a:solidFill>
            <a:srgbClr val="FA40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disgust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1" name="Ovale 30"/>
          <p:cNvSpPr/>
          <p:nvPr/>
        </p:nvSpPr>
        <p:spPr>
          <a:xfrm>
            <a:off x="2032000" y="4178300"/>
            <a:ext cx="1752600" cy="1587500"/>
          </a:xfrm>
          <a:prstGeom prst="ellipse">
            <a:avLst/>
          </a:prstGeom>
          <a:solidFill>
            <a:srgbClr val="FF1A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realism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2" name="Ovale 31"/>
          <p:cNvSpPr/>
          <p:nvPr/>
        </p:nvSpPr>
        <p:spPr>
          <a:xfrm>
            <a:off x="7696200" y="3416300"/>
            <a:ext cx="1752600" cy="1193800"/>
          </a:xfrm>
          <a:prstGeom prst="ellipse">
            <a:avLst/>
          </a:prstGeom>
          <a:solidFill>
            <a:srgbClr val="FF94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vulnerable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4940300" y="5295900"/>
            <a:ext cx="1752600" cy="1397000"/>
          </a:xfrm>
          <a:prstGeom prst="ellipse">
            <a:avLst/>
          </a:prstGeom>
          <a:solidFill>
            <a:srgbClr val="74D61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mystery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4" name="Ovale 33"/>
          <p:cNvSpPr/>
          <p:nvPr/>
        </p:nvSpPr>
        <p:spPr>
          <a:xfrm>
            <a:off x="7861300" y="5715000"/>
            <a:ext cx="1955800" cy="1054100"/>
          </a:xfrm>
          <a:prstGeom prst="ellipse">
            <a:avLst/>
          </a:prstGeom>
          <a:solidFill>
            <a:srgbClr val="ACB8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terrifying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5" name="Ovale 34"/>
          <p:cNvSpPr/>
          <p:nvPr/>
        </p:nvSpPr>
        <p:spPr>
          <a:xfrm>
            <a:off x="3797300" y="3479800"/>
            <a:ext cx="1866900" cy="1231900"/>
          </a:xfrm>
          <a:prstGeom prst="ellipse">
            <a:avLst/>
          </a:prstGeom>
          <a:solidFill>
            <a:srgbClr val="968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ethereal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6832600" y="165100"/>
            <a:ext cx="2691190" cy="1536700"/>
          </a:xfrm>
          <a:prstGeom prst="wedgeRoundRectCallout">
            <a:avLst>
              <a:gd name="adj1" fmla="val 43827"/>
              <a:gd name="adj2" fmla="val 11293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12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suggest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some </a:t>
            </a:r>
            <a:r>
              <a:rPr lang="it-IT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FEELINGS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ACTIONS</a:t>
            </a:r>
            <a:r>
              <a:rPr lang="it-IT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and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IDEAS</a:t>
            </a:r>
            <a:r>
              <a:rPr lang="it-IT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that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her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work </a:t>
            </a:r>
            <a:r>
              <a:rPr lang="it-IT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arouse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in me ...</a:t>
            </a:r>
          </a:p>
        </p:txBody>
      </p:sp>
      <p:sp>
        <p:nvSpPr>
          <p:cNvPr id="24" name="Ovale 23"/>
          <p:cNvSpPr/>
          <p:nvPr/>
        </p:nvSpPr>
        <p:spPr>
          <a:xfrm>
            <a:off x="4076700" y="1943100"/>
            <a:ext cx="1993900" cy="1625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omic Sans MS"/>
                <a:cs typeface="Comic Sans MS"/>
              </a:rPr>
              <a:t>bleeding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6" name="Ovale 35"/>
          <p:cNvSpPr/>
          <p:nvPr/>
        </p:nvSpPr>
        <p:spPr>
          <a:xfrm>
            <a:off x="5740400" y="4114800"/>
            <a:ext cx="1866900" cy="1231900"/>
          </a:xfrm>
          <a:prstGeom prst="ellipse">
            <a:avLst/>
          </a:prstGeom>
          <a:solidFill>
            <a:srgbClr val="D608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Comic Sans MS"/>
                <a:cs typeface="Comic Sans MS"/>
              </a:rPr>
              <a:t>Fragile</a:t>
            </a:r>
            <a:endParaRPr lang="it-IT" b="1" dirty="0" smtClean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8429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8" grpId="0" animBg="1"/>
      <p:bldP spid="24" grpId="0" animBg="1"/>
      <p:bldP spid="3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432000" y="504000"/>
            <a:ext cx="9000000" cy="5997601"/>
          </a:xfrm>
          <a:prstGeom prst="rect">
            <a:avLst/>
          </a:prstGeom>
          <a:noFill/>
          <a:ln cap="rnd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If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also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liked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the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works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of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 Kate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MacDowell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can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find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many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others</a:t>
            </a: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her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website:</a:t>
            </a: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Watch with the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teacher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and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discuss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them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together</a:t>
            </a:r>
            <a:r>
              <a:rPr lang="it" sz="2800" b="1" dirty="0" smtClean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3" name="Zaobljeni pravokutni oblačić 6"/>
          <p:cNvSpPr/>
          <p:nvPr/>
        </p:nvSpPr>
        <p:spPr>
          <a:xfrm>
            <a:off x="352775" y="2235200"/>
            <a:ext cx="2098325" cy="1261334"/>
          </a:xfrm>
          <a:prstGeom prst="wedgeRoundRectCallout">
            <a:avLst>
              <a:gd name="adj1" fmla="val -49270"/>
              <a:gd name="adj2" fmla="val 7630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412"/>
              </a:lnSpc>
            </a:pPr>
            <a:r>
              <a:rPr lang="it-IT" b="1" dirty="0" err="1">
                <a:latin typeface="Comic Sans MS"/>
                <a:cs typeface="Comic Sans MS"/>
              </a:rPr>
              <a:t>Max</a:t>
            </a:r>
            <a:r>
              <a:rPr lang="it-IT" b="1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where</a:t>
            </a:r>
            <a:r>
              <a:rPr lang="it-IT" dirty="0">
                <a:latin typeface="Comic Sans MS"/>
                <a:cs typeface="Comic Sans MS"/>
              </a:rPr>
              <a:t> can I </a:t>
            </a:r>
            <a:r>
              <a:rPr lang="it-IT" dirty="0" err="1">
                <a:latin typeface="Comic Sans MS"/>
                <a:cs typeface="Comic Sans MS"/>
              </a:rPr>
              <a:t>see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other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works</a:t>
            </a:r>
            <a:r>
              <a:rPr lang="it-IT" dirty="0">
                <a:latin typeface="Comic Sans MS"/>
                <a:cs typeface="Comic Sans MS"/>
              </a:rPr>
              <a:t> by </a:t>
            </a:r>
            <a:r>
              <a:rPr lang="it-IT" dirty="0" err="1">
                <a:latin typeface="Comic Sans MS"/>
                <a:cs typeface="Comic Sans MS"/>
              </a:rPr>
              <a:t>this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artist</a:t>
            </a:r>
            <a:r>
              <a:rPr lang="it-IT" dirty="0">
                <a:latin typeface="Comic Sans MS"/>
                <a:cs typeface="Comic Sans MS"/>
              </a:rPr>
              <a:t>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52500" y="4013200"/>
            <a:ext cx="8039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" sz="2400" b="1" dirty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  <a:hlinkClick r:id="rId3"/>
              </a:rPr>
              <a:t>http://</a:t>
            </a:r>
            <a:r>
              <a:rPr lang="it" sz="2400" b="1" dirty="0" smtClean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  <a:hlinkClick r:id="rId3"/>
              </a:rPr>
              <a:t>www.katemacdowell.com/portfolio.html</a:t>
            </a:r>
            <a:endParaRPr lang="it-IT" sz="24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80651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684743" y="336811"/>
            <a:ext cx="8431893" cy="535127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can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also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see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many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other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images</a:t>
            </a:r>
          </a:p>
          <a:p>
            <a:pPr lvl="0" algn="ctr">
              <a:lnSpc>
                <a:spcPct val="150000"/>
              </a:lnSpc>
            </a:pPr>
            <a:r>
              <a:rPr lang="it-IT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typing</a:t>
            </a:r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on Google:</a:t>
            </a: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it-IT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3" name="Google Shape;129;p23"/>
          <p:cNvSpPr txBox="1"/>
          <p:nvPr/>
        </p:nvSpPr>
        <p:spPr>
          <a:xfrm>
            <a:off x="2324100" y="4337311"/>
            <a:ext cx="5295900" cy="826956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spcFirstLastPara="1" wrap="square" lIns="107219" tIns="107219" rIns="107219" bIns="10721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b="1" dirty="0" err="1" smtClean="0">
                <a:solidFill>
                  <a:srgbClr val="0D5BDC"/>
                </a:solidFill>
                <a:latin typeface="Avenir Next Regular"/>
                <a:ea typeface="Lora"/>
                <a:cs typeface="Avenir Next Regular"/>
                <a:sym typeface="Lora"/>
              </a:rPr>
              <a:t>Kate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</a:rPr>
              <a:t>+MacDowell+immagini</a:t>
            </a:r>
            <a:endParaRPr lang="it-IT" sz="2800" b="1" dirty="0" smtClean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86070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10" name="Zaobljeni pravokutni oblačić 6"/>
          <p:cNvSpPr/>
          <p:nvPr/>
        </p:nvSpPr>
        <p:spPr>
          <a:xfrm>
            <a:off x="5756540" y="314679"/>
            <a:ext cx="1449302" cy="804408"/>
          </a:xfrm>
          <a:prstGeom prst="wedgeRoundRectCallout">
            <a:avLst>
              <a:gd name="adj1" fmla="val -50063"/>
              <a:gd name="adj2" fmla="val 9091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Here </a:t>
            </a:r>
            <a:r>
              <a:rPr lang="it-IT" dirty="0" err="1">
                <a:latin typeface="Comic Sans MS"/>
                <a:cs typeface="Comic Sans MS"/>
              </a:rPr>
              <a:t>we</a:t>
            </a:r>
            <a:r>
              <a:rPr lang="it-IT" dirty="0">
                <a:latin typeface="Comic Sans MS"/>
                <a:cs typeface="Comic Sans MS"/>
              </a:rPr>
              <a:t> are </a:t>
            </a:r>
            <a:r>
              <a:rPr lang="it-IT" dirty="0" err="1">
                <a:latin typeface="Comic Sans MS"/>
                <a:cs typeface="Comic Sans MS"/>
              </a:rPr>
              <a:t>again</a:t>
            </a:r>
            <a:r>
              <a:rPr lang="it-IT" dirty="0">
                <a:latin typeface="Comic Sans MS"/>
                <a:cs typeface="Comic Sans MS"/>
              </a:rPr>
              <a:t>!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12" name="Zaobljeni pravokutni oblačić 6"/>
          <p:cNvSpPr/>
          <p:nvPr/>
        </p:nvSpPr>
        <p:spPr>
          <a:xfrm>
            <a:off x="317500" y="571500"/>
            <a:ext cx="2971800" cy="1206500"/>
          </a:xfrm>
          <a:prstGeom prst="wedgeRoundRectCallout">
            <a:avLst>
              <a:gd name="adj1" fmla="val 38066"/>
              <a:gd name="adj2" fmla="val 860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 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Friend,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do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think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</a:p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Did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like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works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saw</a:t>
            </a:r>
            <a:r>
              <a:rPr lang="it-IT" dirty="0">
                <a:ln w="0"/>
                <a:solidFill>
                  <a:srgbClr val="C415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7010400" y="2814515"/>
            <a:ext cx="2511839" cy="1774412"/>
          </a:xfrm>
          <a:prstGeom prst="wedgeRoundRectCallout">
            <a:avLst>
              <a:gd name="adj1" fmla="val -48633"/>
              <a:gd name="adj2" fmla="val -8400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atin typeface="Comic Sans MS"/>
                <a:cs typeface="Comic Sans MS"/>
              </a:rPr>
              <a:t>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was</a:t>
            </a:r>
            <a:r>
              <a:rPr lang="it-IT" dirty="0">
                <a:latin typeface="Comic Sans MS"/>
                <a:cs typeface="Comic Sans MS"/>
              </a:rPr>
              <a:t> a </a:t>
            </a:r>
            <a:r>
              <a:rPr lang="it-IT" dirty="0" err="1">
                <a:latin typeface="Comic Sans MS"/>
                <a:cs typeface="Comic Sans MS"/>
              </a:rPr>
              <a:t>great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experience</a:t>
            </a:r>
            <a:r>
              <a:rPr lang="it-IT" dirty="0"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I </a:t>
            </a:r>
            <a:r>
              <a:rPr lang="it-IT" dirty="0" err="1">
                <a:latin typeface="Comic Sans MS"/>
                <a:cs typeface="Comic Sans MS"/>
              </a:rPr>
              <a:t>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very</a:t>
            </a:r>
            <a:r>
              <a:rPr lang="it-IT" dirty="0">
                <a:latin typeface="Comic Sans MS"/>
                <a:cs typeface="Comic Sans MS"/>
              </a:rPr>
              <a:t> happy to </a:t>
            </a:r>
            <a:r>
              <a:rPr lang="it-IT" dirty="0" err="1">
                <a:latin typeface="Comic Sans MS"/>
                <a:cs typeface="Comic Sans MS"/>
              </a:rPr>
              <a:t>have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been</a:t>
            </a:r>
            <a:r>
              <a:rPr lang="it-IT" dirty="0">
                <a:latin typeface="Comic Sans MS"/>
                <a:cs typeface="Comic Sans MS"/>
              </a:rPr>
              <a:t> the </a:t>
            </a:r>
            <a:r>
              <a:rPr lang="it-IT" dirty="0" err="1">
                <a:latin typeface="Comic Sans MS"/>
                <a:cs typeface="Comic Sans MS"/>
              </a:rPr>
              <a:t>protagonist</a:t>
            </a:r>
            <a:r>
              <a:rPr lang="it-IT" dirty="0">
                <a:latin typeface="Comic Sans MS"/>
                <a:cs typeface="Comic Sans MS"/>
              </a:rPr>
              <a:t> of </a:t>
            </a:r>
            <a:r>
              <a:rPr lang="it-IT" dirty="0" err="1">
                <a:latin typeface="Comic Sans MS"/>
                <a:cs typeface="Comic Sans MS"/>
              </a:rPr>
              <a:t>this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smtClean="0">
                <a:latin typeface="Comic Sans MS"/>
                <a:cs typeface="Comic Sans MS"/>
              </a:rPr>
              <a:t>tour !</a:t>
            </a:r>
            <a:r>
              <a:rPr lang="it-IT" dirty="0">
                <a:latin typeface="Comic Sans MS"/>
                <a:cs typeface="Comic Sans MS"/>
              </a:rPr>
              <a:t>!!</a:t>
            </a:r>
            <a:endParaRPr lang="hr-HR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320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918325" y="0"/>
            <a:chExt cx="7348349" cy="5143500"/>
          </a:xfrm>
        </p:grpSpPr>
        <p:pic>
          <p:nvPicPr>
            <p:cNvPr id="293" name="Google Shape;293;p49"/>
            <p:cNvPicPr preferRelativeResize="0"/>
            <p:nvPr/>
          </p:nvPicPr>
          <p:blipFill rotWithShape="1">
            <a:blip r:embed="rId3">
              <a:alphaModFix/>
            </a:blip>
            <a:srcRect l="5607" r="5098"/>
            <a:stretch/>
          </p:blipFill>
          <p:spPr>
            <a:xfrm>
              <a:off x="918325" y="0"/>
              <a:ext cx="7348349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684" y="1163053"/>
              <a:ext cx="1156016" cy="96252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200" y="1979861"/>
              <a:ext cx="2191748" cy="53166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3980" y="1657683"/>
              <a:ext cx="1156016" cy="386347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9064" y="1388978"/>
              <a:ext cx="1156016" cy="386347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6832600" y="432489"/>
            <a:ext cx="2921000" cy="1675711"/>
          </a:xfrm>
          <a:prstGeom prst="wedgeRoundRectCallout">
            <a:avLst>
              <a:gd name="adj1" fmla="val -59699"/>
              <a:gd name="adj2" fmla="val 1902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ART</a:t>
            </a:r>
            <a:r>
              <a:rPr lang="it-IT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important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to </a:t>
            </a:r>
            <a:r>
              <a:rPr lang="it-IT" b="1" dirty="0">
                <a:solidFill>
                  <a:srgbClr val="EF8600"/>
                </a:solidFill>
                <a:latin typeface="Comic Sans MS"/>
                <a:cs typeface="Comic Sans MS"/>
              </a:rPr>
              <a:t>SPREAD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knowledge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of a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problem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and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RAISE</a:t>
            </a:r>
            <a:r>
              <a:rPr lang="it-IT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people's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AWARENESS.</a:t>
            </a:r>
            <a:endParaRPr lang="hr-HR" dirty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2336800" y="106465"/>
            <a:ext cx="3452269" cy="1141211"/>
          </a:xfrm>
          <a:prstGeom prst="wedgeRoundRectCallout">
            <a:avLst>
              <a:gd name="adj1" fmla="val 2913"/>
              <a:gd name="adj2" fmla="val 9796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Yes! In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fact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if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know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the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problem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can WORK TOGETHER TO SOLVE </a:t>
            </a:r>
            <a:r>
              <a:rPr lang="it-IT" b="1" dirty="0" smtClean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IT 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  <a:endParaRPr lang="it-IT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310455" y="2587328"/>
            <a:ext cx="2623245" cy="2479972"/>
          </a:xfrm>
          <a:prstGeom prst="wedgeRoundRectCallout">
            <a:avLst>
              <a:gd name="adj1" fmla="val 17392"/>
              <a:gd name="adj2" fmla="val -7607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atin typeface="Comic Sans MS"/>
                <a:cs typeface="Comic Sans MS"/>
              </a:rPr>
              <a:t>I </a:t>
            </a:r>
            <a:r>
              <a:rPr lang="it-IT" dirty="0" err="1">
                <a:latin typeface="Comic Sans MS"/>
                <a:cs typeface="Comic Sans MS"/>
              </a:rPr>
              <a:t>was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not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all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pleased</a:t>
            </a:r>
            <a:r>
              <a:rPr lang="it-IT" dirty="0">
                <a:latin typeface="Comic Sans MS"/>
                <a:cs typeface="Comic Sans MS"/>
              </a:rPr>
              <a:t> to </a:t>
            </a:r>
            <a:r>
              <a:rPr lang="it-IT" dirty="0" err="1">
                <a:latin typeface="Comic Sans MS"/>
                <a:cs typeface="Comic Sans MS"/>
              </a:rPr>
              <a:t>see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how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many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species</a:t>
            </a:r>
            <a:r>
              <a:rPr lang="it-IT" dirty="0">
                <a:latin typeface="Comic Sans MS"/>
                <a:cs typeface="Comic Sans MS"/>
              </a:rPr>
              <a:t> are </a:t>
            </a:r>
            <a:r>
              <a:rPr lang="it-IT" dirty="0" err="1">
                <a:latin typeface="Comic Sans MS"/>
                <a:cs typeface="Comic Sans MS"/>
              </a:rPr>
              <a:t>endangered</a:t>
            </a:r>
            <a:r>
              <a:rPr lang="it-IT" dirty="0"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2100"/>
              </a:lnSpc>
            </a:pPr>
            <a:r>
              <a:rPr lang="it-IT" dirty="0" err="1">
                <a:latin typeface="Comic Sans MS"/>
                <a:cs typeface="Comic Sans MS"/>
              </a:rPr>
              <a:t>But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BETTER TO KNOW </a:t>
            </a:r>
            <a:r>
              <a:rPr lang="it-IT" dirty="0">
                <a:latin typeface="Comic Sans MS"/>
                <a:cs typeface="Comic Sans MS"/>
              </a:rPr>
              <a:t>the situation </a:t>
            </a:r>
            <a:r>
              <a:rPr lang="it-IT" dirty="0" err="1">
                <a:latin typeface="Comic Sans MS"/>
                <a:cs typeface="Comic Sans MS"/>
              </a:rPr>
              <a:t>than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PRETEND NOTHING</a:t>
            </a:r>
            <a:r>
              <a:rPr lang="it-IT" dirty="0" smtClean="0">
                <a:latin typeface="Comic Sans MS"/>
                <a:cs typeface="Comic Sans MS"/>
              </a:rPr>
              <a:t>!</a:t>
            </a:r>
            <a:endParaRPr lang="hr-HR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28700"/>
            <a:ext cx="9612000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334443" y="863600"/>
            <a:ext cx="3114514" cy="1181100"/>
          </a:xfrm>
          <a:prstGeom prst="wedgeRoundRectCallout">
            <a:avLst>
              <a:gd name="adj1" fmla="val 29628"/>
              <a:gd name="adj2" fmla="val 114797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is right!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HOW WILL WE  SURVIVE WITH NO BEES ?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3945466" y="228600"/>
            <a:ext cx="3009900" cy="1524000"/>
          </a:xfrm>
          <a:prstGeom prst="wedgeRoundRectCallout">
            <a:avLst>
              <a:gd name="adj1" fmla="val -29859"/>
              <a:gd name="adj2" fmla="val 7928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BIODIVERSITY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depends on you, as the greatest part of our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FOOD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15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165600" y="216000"/>
            <a:ext cx="9612000" cy="6480000"/>
            <a:chOff x="900175" y="-3137"/>
            <a:chExt cx="7372550" cy="5146637"/>
          </a:xfrm>
        </p:grpSpPr>
        <p:pic>
          <p:nvPicPr>
            <p:cNvPr id="300" name="Google Shape;300;p50"/>
            <p:cNvPicPr preferRelativeResize="0"/>
            <p:nvPr/>
          </p:nvPicPr>
          <p:blipFill rotWithShape="1">
            <a:blip r:embed="rId3">
              <a:alphaModFix/>
            </a:blip>
            <a:srcRect l="5375" r="5034"/>
            <a:stretch/>
          </p:blipFill>
          <p:spPr>
            <a:xfrm>
              <a:off x="900175" y="0"/>
              <a:ext cx="73725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579" y="-3137"/>
              <a:ext cx="2005262" cy="958978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4185" y="0"/>
              <a:ext cx="1734551" cy="708526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5632" y="561474"/>
              <a:ext cx="982226" cy="28274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896" y="699759"/>
              <a:ext cx="987574" cy="256084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8769" y="847558"/>
              <a:ext cx="328863" cy="282742"/>
            </a:xfrm>
            <a:prstGeom prst="rect">
              <a:avLst/>
            </a:prstGeom>
          </p:spPr>
        </p:pic>
      </p:grpSp>
      <p:sp>
        <p:nvSpPr>
          <p:cNvPr id="15" name="Zaobljeni pravokutni oblačić 6"/>
          <p:cNvSpPr/>
          <p:nvPr/>
        </p:nvSpPr>
        <p:spPr>
          <a:xfrm>
            <a:off x="7418121" y="279400"/>
            <a:ext cx="2106879" cy="1283464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en-GB" dirty="0" smtClean="0">
                <a:solidFill>
                  <a:schemeClr val="tx1"/>
                </a:solidFill>
                <a:latin typeface="Comic Sans MS"/>
                <a:cs typeface="Comic Sans MS"/>
              </a:rPr>
              <a:t>We will continue to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COMMITT</a:t>
            </a:r>
            <a:r>
              <a:rPr lang="en-GB" dirty="0" smtClean="0">
                <a:solidFill>
                  <a:schemeClr val="tx1"/>
                </a:solidFill>
                <a:latin typeface="Comic Sans MS"/>
                <a:cs typeface="Comic Sans MS"/>
              </a:rPr>
              <a:t> to make things change!</a:t>
            </a: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18" name="Zaobljeni pravokutni oblačić 6"/>
          <p:cNvSpPr/>
          <p:nvPr/>
        </p:nvSpPr>
        <p:spPr>
          <a:xfrm>
            <a:off x="266700" y="228600"/>
            <a:ext cx="3060700" cy="1143000"/>
          </a:xfrm>
          <a:prstGeom prst="wedgeRoundRectCallout">
            <a:avLst>
              <a:gd name="adj1" fmla="val 75385"/>
              <a:gd name="adj2" fmla="val 1896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en-GB" smtClean="0">
                <a:latin typeface="Comic Sans MS"/>
                <a:cs typeface="Comic Sans MS"/>
              </a:rPr>
              <a:t>I was pleased to meet you, thanks for your help !!!!</a:t>
            </a:r>
            <a:endParaRPr lang="en-GB">
              <a:latin typeface="Comic Sans MS"/>
              <a:cs typeface="Comic Sans MS"/>
            </a:endParaRPr>
          </a:p>
        </p:txBody>
      </p:sp>
      <p:sp>
        <p:nvSpPr>
          <p:cNvPr id="19" name="Zaobljeni pravokutni oblačić 6"/>
          <p:cNvSpPr/>
          <p:nvPr/>
        </p:nvSpPr>
        <p:spPr>
          <a:xfrm>
            <a:off x="4085876" y="2350900"/>
            <a:ext cx="1832324" cy="1106312"/>
          </a:xfrm>
          <a:prstGeom prst="wedgeRoundRectCallout">
            <a:avLst>
              <a:gd name="adj1" fmla="val 3802"/>
              <a:gd name="adj2" fmla="val -7470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100"/>
              </a:lnSpc>
            </a:pPr>
            <a:r>
              <a:rPr lang="en-GB" smtClean="0">
                <a:latin typeface="Comic Sans MS"/>
                <a:cs typeface="Comic Sans MS"/>
              </a:rPr>
              <a:t>I'll be back when things are different!</a:t>
            </a:r>
            <a:endParaRPr lang="en-GB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65600" y="216000"/>
            <a:ext cx="9612000" cy="6480000"/>
            <a:chOff x="909250" y="0"/>
            <a:chExt cx="7357426" cy="5143500"/>
          </a:xfrm>
        </p:grpSpPr>
        <p:pic>
          <p:nvPicPr>
            <p:cNvPr id="307" name="Google Shape;307;p51"/>
            <p:cNvPicPr preferRelativeResize="0"/>
            <p:nvPr/>
          </p:nvPicPr>
          <p:blipFill rotWithShape="1">
            <a:blip r:embed="rId3">
              <a:alphaModFix/>
            </a:blip>
            <a:srcRect l="10602"/>
            <a:stretch/>
          </p:blipFill>
          <p:spPr>
            <a:xfrm>
              <a:off x="909250" y="0"/>
              <a:ext cx="735742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553" y="155073"/>
              <a:ext cx="1821448" cy="79734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7600" y="701843"/>
              <a:ext cx="437192" cy="550111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1310927" y="334433"/>
            <a:ext cx="1922639" cy="800352"/>
          </a:xfrm>
          <a:prstGeom prst="wedgeRoundRectCallout">
            <a:avLst>
              <a:gd name="adj1" fmla="val 46419"/>
              <a:gd name="adj2" fmla="val 11477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soon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  <a:endParaRPr lang="it-IT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6822727" y="3311877"/>
            <a:ext cx="1922639" cy="800352"/>
          </a:xfrm>
          <a:prstGeom prst="wedgeRoundRectCallout">
            <a:avLst>
              <a:gd name="adj1" fmla="val -68076"/>
              <a:gd name="adj2" fmla="val -14052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/>
            <a:r>
              <a:rPr lang="it-IT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Safe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travels</a:t>
            </a:r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  <a:endParaRPr lang="it-IT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7" name="Zaobljeni pravokutni oblačić 6"/>
          <p:cNvSpPr/>
          <p:nvPr/>
        </p:nvSpPr>
        <p:spPr>
          <a:xfrm>
            <a:off x="7528989" y="1432279"/>
            <a:ext cx="1418167" cy="575732"/>
          </a:xfrm>
          <a:prstGeom prst="wedgeRoundRectCallout">
            <a:avLst>
              <a:gd name="adj1" fmla="val -52477"/>
              <a:gd name="adj2" fmla="val -9679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Bye-bye !!</a:t>
            </a:r>
            <a:endParaRPr lang="it-IT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97400" y="403575"/>
            <a:ext cx="3098800" cy="970056"/>
          </a:xfrm>
          <a:prstGeom prst="rect">
            <a:avLst/>
          </a:prstGeom>
          <a:noFill/>
        </p:spPr>
        <p:txBody>
          <a:bodyPr wrap="square" lIns="107238" tIns="53617" rIns="107238" bIns="53617" rtlCol="0">
            <a:spAutoFit/>
          </a:bodyPr>
          <a:lstStyle/>
          <a:p>
            <a:r>
              <a:rPr lang="it-IT" sz="5600" dirty="0" smtClean="0">
                <a:solidFill>
                  <a:srgbClr val="FFFF00"/>
                </a:solidFill>
                <a:latin typeface="Comic Sans MS"/>
                <a:cs typeface="Comic Sans MS"/>
              </a:rPr>
              <a:t>The end!</a:t>
            </a:r>
            <a:endParaRPr lang="it-IT" sz="56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3340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940648" y="854771"/>
            <a:ext cx="2666151" cy="1076476"/>
          </a:xfrm>
          <a:prstGeom prst="wedgeRoundRectCallout">
            <a:avLst>
              <a:gd name="adj1" fmla="val 23201"/>
              <a:gd name="adj2" fmla="val 7284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it-IT" sz="1300" dirty="0" smtClean="0">
                <a:latin typeface="Comic Sans MS"/>
                <a:cs typeface="Comic Sans MS"/>
              </a:rPr>
              <a:t>I </a:t>
            </a:r>
            <a:r>
              <a:rPr lang="it-IT" sz="1300" dirty="0" err="1" smtClean="0">
                <a:latin typeface="Comic Sans MS"/>
                <a:cs typeface="Comic Sans MS"/>
              </a:rPr>
              <a:t>know</a:t>
            </a:r>
            <a:r>
              <a:rPr lang="it-IT" sz="1300" dirty="0" smtClean="0">
                <a:latin typeface="Comic Sans MS"/>
                <a:cs typeface="Comic Sans MS"/>
              </a:rPr>
              <a:t>, I </a:t>
            </a:r>
            <a:r>
              <a:rPr lang="it-IT" sz="1300" dirty="0" err="1" smtClean="0">
                <a:latin typeface="Comic Sans MS"/>
                <a:cs typeface="Comic Sans MS"/>
              </a:rPr>
              <a:t>know</a:t>
            </a:r>
            <a:r>
              <a:rPr lang="it-IT" sz="1300" dirty="0" smtClean="0">
                <a:latin typeface="Comic Sans MS"/>
                <a:cs typeface="Comic Sans MS"/>
              </a:rPr>
              <a:t> </a:t>
            </a:r>
            <a:r>
              <a:rPr lang="it-IT" sz="1300" dirty="0" err="1" smtClean="0">
                <a:latin typeface="Comic Sans MS"/>
                <a:cs typeface="Comic Sans MS"/>
              </a:rPr>
              <a:t>that</a:t>
            </a:r>
            <a:r>
              <a:rPr lang="it-IT" sz="1300" dirty="0" smtClean="0">
                <a:latin typeface="Comic Sans MS"/>
                <a:cs typeface="Comic Sans MS"/>
              </a:rPr>
              <a:t> </a:t>
            </a:r>
            <a:r>
              <a:rPr lang="it-IT" sz="1300" dirty="0" err="1" smtClean="0">
                <a:latin typeface="Comic Sans MS"/>
                <a:cs typeface="Comic Sans MS"/>
              </a:rPr>
              <a:t>us</a:t>
            </a:r>
            <a:r>
              <a:rPr lang="it-IT" sz="1300" dirty="0" smtClean="0">
                <a:latin typeface="Comic Sans MS"/>
                <a:cs typeface="Comic Sans MS"/>
              </a:rPr>
              <a:t> </a:t>
            </a:r>
            <a:r>
              <a:rPr lang="it-IT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BEES PLAY A VERY </a:t>
            </a:r>
            <a:r>
              <a:rPr lang="it-IT" sz="13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IMPORTANT</a:t>
            </a:r>
            <a:r>
              <a:rPr lang="it-IT" sz="1300" dirty="0" smtClean="0">
                <a:latin typeface="Comic Sans MS"/>
                <a:cs typeface="Comic Sans MS"/>
              </a:rPr>
              <a:t> </a:t>
            </a:r>
            <a:r>
              <a:rPr lang="it-IT" sz="13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ROLE</a:t>
            </a:r>
            <a:r>
              <a:rPr lang="it-IT" sz="1300" dirty="0" smtClean="0">
                <a:latin typeface="Comic Sans MS"/>
                <a:cs typeface="Comic Sans MS"/>
              </a:rPr>
              <a:t> </a:t>
            </a:r>
            <a:r>
              <a:rPr lang="hr-HR" sz="13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.</a:t>
            </a:r>
            <a:r>
              <a:rPr lang="hr-HR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...</a:t>
            </a:r>
            <a:endParaRPr lang="hr-HR" sz="1300" dirty="0"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556260" y="4635884"/>
            <a:ext cx="2133600" cy="1250461"/>
          </a:xfrm>
          <a:prstGeom prst="wedgeRoundRectCallout">
            <a:avLst>
              <a:gd name="adj1" fmla="val 41584"/>
              <a:gd name="adj2" fmla="val -8794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1877"/>
              </a:lnSpc>
            </a:pPr>
            <a:r>
              <a:rPr lang="en-GB" sz="1300" dirty="0" smtClean="0">
                <a:latin typeface="Comic Sans MS"/>
                <a:cs typeface="Comic Sans MS"/>
              </a:rPr>
              <a:t>… sadly, I must leave the city, because the air is so polluted that I will die! </a:t>
            </a:r>
            <a:endParaRPr lang="en-GB" sz="13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9260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220132" y="384332"/>
            <a:ext cx="3640667" cy="1884735"/>
          </a:xfrm>
          <a:prstGeom prst="wedgeRoundRectCallout">
            <a:avLst>
              <a:gd name="adj1" fmla="val 42023"/>
              <a:gd name="adj2" fmla="val 7387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38" tIns="53617" rIns="107238" bIns="53617" rtlCol="0" anchor="ctr"/>
          <a:lstStyle/>
          <a:p>
            <a:pPr algn="ctr">
              <a:lnSpc>
                <a:spcPts val="2077"/>
              </a:lnSpc>
            </a:pPr>
            <a:r>
              <a:rPr lang="en-GB" smtClean="0">
                <a:latin typeface="Comic Sans MS"/>
                <a:cs typeface="Comic Sans MS"/>
              </a:rPr>
              <a:t>You’re right, </a:t>
            </a:r>
            <a:r>
              <a:rPr lang="en-GB" b="1" smtClean="0">
                <a:latin typeface="Comic Sans MS"/>
                <a:cs typeface="Comic Sans MS"/>
              </a:rPr>
              <a:t>Buzzyette</a:t>
            </a:r>
            <a:r>
              <a:rPr lang="en-GB" smtClean="0">
                <a:latin typeface="Comic Sans MS"/>
                <a:cs typeface="Comic Sans MS"/>
              </a:rPr>
              <a:t>… Since a few years, </a:t>
            </a:r>
            <a:r>
              <a:rPr lang="en-GB" b="1" smtClean="0">
                <a:solidFill>
                  <a:srgbClr val="EF8600"/>
                </a:solidFill>
                <a:latin typeface="Comic Sans MS"/>
                <a:cs typeface="Comic Sans MS"/>
              </a:rPr>
              <a:t>HONEY BEES HAVE BEEN DYING IN GREAT NUMBER</a:t>
            </a:r>
            <a:r>
              <a:rPr lang="en-GB" smtClean="0">
                <a:latin typeface="Comic Sans MS"/>
                <a:cs typeface="Comic Sans MS"/>
              </a:rPr>
              <a:t>. Scientists call this abnormal phenomenon </a:t>
            </a:r>
            <a:r>
              <a:rPr lang="en-GB" smtClean="0">
                <a:solidFill>
                  <a:srgbClr val="EF8600"/>
                </a:solidFill>
                <a:latin typeface="Comic Sans MS"/>
                <a:cs typeface="Comic Sans MS"/>
              </a:rPr>
              <a:t>“</a:t>
            </a:r>
            <a:r>
              <a:rPr lang="en-GB" b="1" smtClean="0">
                <a:solidFill>
                  <a:srgbClr val="EF8600"/>
                </a:solidFill>
                <a:latin typeface="Comic Sans MS"/>
                <a:cs typeface="Comic Sans MS"/>
              </a:rPr>
              <a:t>COLONY COLLAPSE DISORDER</a:t>
            </a:r>
            <a:r>
              <a:rPr lang="en-GB" smtClean="0">
                <a:solidFill>
                  <a:srgbClr val="EF8600"/>
                </a:solidFill>
                <a:latin typeface="Comic Sans MS"/>
                <a:cs typeface="Comic Sans MS"/>
              </a:rPr>
              <a:t>” (</a:t>
            </a:r>
            <a:r>
              <a:rPr lang="en-GB" b="1" smtClean="0">
                <a:solidFill>
                  <a:srgbClr val="EF8600"/>
                </a:solidFill>
                <a:latin typeface="Comic Sans MS"/>
                <a:cs typeface="Comic Sans MS"/>
              </a:rPr>
              <a:t>CCD</a:t>
            </a:r>
            <a:r>
              <a:rPr lang="en-GB" smtClean="0">
                <a:solidFill>
                  <a:srgbClr val="EF8600"/>
                </a:solidFill>
                <a:latin typeface="Comic Sans MS"/>
                <a:cs typeface="Comic Sans MS"/>
              </a:rPr>
              <a:t>).</a:t>
            </a:r>
          </a:p>
          <a:p>
            <a:pPr algn="ctr">
              <a:lnSpc>
                <a:spcPts val="2077"/>
              </a:lnSpc>
            </a:pPr>
            <a:endParaRPr lang="en-GB" b="1">
              <a:ln w="0"/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0" y="3657601"/>
            <a:ext cx="3301999" cy="1435099"/>
          </a:xfrm>
          <a:prstGeom prst="wedgeRoundRectCallout">
            <a:avLst>
              <a:gd name="adj1" fmla="val 62125"/>
              <a:gd name="adj2" fmla="val -43265"/>
              <a:gd name="adj3" fmla="val 16667"/>
            </a:avLst>
          </a:prstGeom>
          <a:ln w="57150" cmpd="sng">
            <a:solidFill>
              <a:srgbClr val="C415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>
              <a:lnSpc>
                <a:spcPts val="2112"/>
              </a:lnSpc>
            </a:pPr>
            <a:r>
              <a:rPr lang="en-GB" dirty="0" smtClean="0">
                <a:latin typeface="Comic Sans MS"/>
                <a:cs typeface="Comic Sans MS"/>
              </a:rPr>
              <a:t>This is a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STILL UNKNOWN PHENOMENON</a:t>
            </a:r>
            <a:r>
              <a:rPr lang="en-GB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 smtClean="0">
                <a:latin typeface="Comic Sans MS"/>
                <a:cs typeface="Comic Sans MS"/>
              </a:rPr>
              <a:t>for which colonies of bees </a:t>
            </a:r>
            <a:endParaRPr lang="en-GB" dirty="0" smtClean="0"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en-GB" dirty="0" smtClean="0">
                <a:latin typeface="Comic Sans MS"/>
                <a:cs typeface="Comic Sans MS"/>
              </a:rPr>
              <a:t>(</a:t>
            </a:r>
            <a:r>
              <a:rPr lang="en-GB" b="1" i="1" dirty="0" err="1" smtClean="0">
                <a:solidFill>
                  <a:srgbClr val="EF8600"/>
                </a:solidFill>
                <a:latin typeface="Comic Sans MS"/>
                <a:cs typeface="Comic Sans MS"/>
              </a:rPr>
              <a:t>Apis</a:t>
            </a:r>
            <a:r>
              <a:rPr lang="en-GB" b="1" i="1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i="1" dirty="0" err="1" smtClean="0">
                <a:solidFill>
                  <a:srgbClr val="EF8600"/>
                </a:solidFill>
                <a:latin typeface="Comic Sans MS"/>
                <a:cs typeface="Comic Sans MS"/>
              </a:rPr>
              <a:t>mellifera</a:t>
            </a:r>
            <a:r>
              <a:rPr lang="en-GB" dirty="0" smtClean="0">
                <a:latin typeface="Comic Sans MS"/>
                <a:cs typeface="Comic Sans MS"/>
              </a:rPr>
              <a:t>) abruptly perish.</a:t>
            </a: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6642100" y="228601"/>
            <a:ext cx="2921000" cy="1392963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51" tIns="53623" rIns="107251" bIns="53623" rtlCol="0" anchor="ctr"/>
          <a:lstStyle/>
          <a:p>
            <a:pPr algn="ctr"/>
            <a:r>
              <a:rPr lang="en-GB" smtClean="0">
                <a:latin typeface="Comic Sans MS"/>
                <a:cs typeface="Comic Sans MS"/>
              </a:rPr>
              <a:t>Such disappearances have occurred sporadically throughout the history of apiculture.</a:t>
            </a:r>
            <a:endParaRPr lang="en-GB">
              <a:latin typeface="Comic Sans MS"/>
              <a:cs typeface="Comic Sans MS"/>
            </a:endParaRPr>
          </a:p>
        </p:txBody>
      </p:sp>
      <p:sp>
        <p:nvSpPr>
          <p:cNvPr id="18" name="Zaobljeni pravokutni oblačić 6"/>
          <p:cNvSpPr/>
          <p:nvPr/>
        </p:nvSpPr>
        <p:spPr>
          <a:xfrm>
            <a:off x="2658536" y="5080002"/>
            <a:ext cx="4030132" cy="1642534"/>
          </a:xfrm>
          <a:prstGeom prst="wedgeRoundRectCallout">
            <a:avLst>
              <a:gd name="adj1" fmla="val 27263"/>
              <a:gd name="adj2" fmla="val -7962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51" tIns="53623" rIns="107251" bIns="53623" rtlCol="0" anchor="ctr"/>
          <a:lstStyle/>
          <a:p>
            <a:pPr algn="ctr"/>
            <a:r>
              <a:rPr lang="en-GB" dirty="0" smtClean="0">
                <a:latin typeface="Comic Sans MS"/>
                <a:cs typeface="Comic Sans MS"/>
              </a:rPr>
              <a:t>Beekeepers in most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European countries</a:t>
            </a:r>
            <a:r>
              <a:rPr lang="en-GB" b="1" dirty="0" smtClean="0">
                <a:latin typeface="Comic Sans MS"/>
                <a:cs typeface="Comic Sans MS"/>
              </a:rPr>
              <a:t> </a:t>
            </a:r>
            <a:r>
              <a:rPr lang="en-GB" dirty="0" smtClean="0">
                <a:latin typeface="Comic Sans MS"/>
                <a:cs typeface="Comic Sans MS"/>
              </a:rPr>
              <a:t>have observed a similar phenomena since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1998</a:t>
            </a:r>
            <a:r>
              <a:rPr lang="en-GB" dirty="0">
                <a:latin typeface="Comic Sans MS"/>
                <a:cs typeface="Comic Sans MS"/>
              </a:rPr>
              <a:t>.</a:t>
            </a:r>
            <a:endParaRPr lang="en-GB" dirty="0" smtClean="0">
              <a:latin typeface="Comic Sans MS"/>
              <a:cs typeface="Comic Sans MS"/>
            </a:endParaRPr>
          </a:p>
          <a:p>
            <a:pPr algn="ctr"/>
            <a:r>
              <a:rPr lang="en-GB" dirty="0" smtClean="0">
                <a:latin typeface="Comic Sans MS"/>
                <a:cs typeface="Comic Sans MS"/>
              </a:rPr>
              <a:t>In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2007</a:t>
            </a:r>
            <a:r>
              <a:rPr lang="en-GB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 smtClean="0">
                <a:latin typeface="Comic Sans MS"/>
                <a:cs typeface="Comic Sans MS"/>
              </a:rPr>
              <a:t>the phenomenon became more global when it affected some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Asian</a:t>
            </a:r>
            <a:r>
              <a:rPr lang="en-GB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 smtClean="0">
                <a:latin typeface="Comic Sans MS"/>
                <a:cs typeface="Comic Sans MS"/>
              </a:rPr>
              <a:t>and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African</a:t>
            </a:r>
            <a:r>
              <a:rPr lang="en-GB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countries</a:t>
            </a:r>
            <a:r>
              <a:rPr lang="en-GB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 smtClean="0">
                <a:latin typeface="Comic Sans MS"/>
                <a:cs typeface="Comic Sans MS"/>
              </a:rPr>
              <a:t>as well. </a:t>
            </a: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17" name="Zaobljeni pravokutni oblačić 6"/>
          <p:cNvSpPr/>
          <p:nvPr/>
        </p:nvSpPr>
        <p:spPr>
          <a:xfrm>
            <a:off x="6637867" y="3826933"/>
            <a:ext cx="3268133" cy="1642534"/>
          </a:xfrm>
          <a:prstGeom prst="wedgeRoundRectCallout">
            <a:avLst>
              <a:gd name="adj1" fmla="val -24273"/>
              <a:gd name="adj2" fmla="val -5900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51" tIns="53623" rIns="107251" bIns="53623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omic Sans MS"/>
                <a:cs typeface="Comic Sans MS"/>
              </a:rPr>
              <a:t>The phenomenon the was named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CCD</a:t>
            </a:r>
            <a:r>
              <a:rPr lang="en-GB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/>
                <a:cs typeface="Comic Sans MS"/>
              </a:rPr>
              <a:t>in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2006</a:t>
            </a:r>
            <a:r>
              <a:rPr lang="en-GB" baseline="30000" dirty="0" smtClean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/>
                <a:cs typeface="Comic Sans MS"/>
              </a:rPr>
              <a:t>in conjunction with a drastic rise in reports of disappearances of honey bee colonies in </a:t>
            </a:r>
            <a:r>
              <a:rPr lang="en-GB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North America</a:t>
            </a:r>
            <a:r>
              <a:rPr lang="en-GB" dirty="0" smtClean="0">
                <a:solidFill>
                  <a:srgbClr val="EF8600"/>
                </a:solidFill>
                <a:latin typeface="Comic Sans MS"/>
                <a:cs typeface="Comic Sans MS"/>
              </a:rPr>
              <a:t>.</a:t>
            </a:r>
            <a:endParaRPr lang="en-GB" dirty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4332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1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7636</TotalTime>
  <Words>2959</Words>
  <Application>Microsoft Macintosh PowerPoint</Application>
  <PresentationFormat>A4 (21x29,7 cm)</PresentationFormat>
  <Paragraphs>350</Paragraphs>
  <Slides>72</Slides>
  <Notes>70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3" baseType="lpstr">
      <vt:lpstr>Simple Light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Giorgio Nicoletti</cp:lastModifiedBy>
  <cp:revision>510</cp:revision>
  <dcterms:modified xsi:type="dcterms:W3CDTF">2021-05-14T10:29:26Z</dcterms:modified>
</cp:coreProperties>
</file>