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32" r:id="rId3"/>
    <p:sldId id="291" r:id="rId4"/>
    <p:sldId id="294" r:id="rId5"/>
    <p:sldId id="306" r:id="rId6"/>
    <p:sldId id="295" r:id="rId7"/>
    <p:sldId id="296" r:id="rId8"/>
    <p:sldId id="292" r:id="rId9"/>
    <p:sldId id="299" r:id="rId10"/>
    <p:sldId id="302" r:id="rId11"/>
    <p:sldId id="303" r:id="rId12"/>
    <p:sldId id="314" r:id="rId13"/>
    <p:sldId id="331" r:id="rId14"/>
    <p:sldId id="315" r:id="rId15"/>
    <p:sldId id="317" r:id="rId16"/>
    <p:sldId id="312" r:id="rId17"/>
    <p:sldId id="313" r:id="rId18"/>
    <p:sldId id="318" r:id="rId19"/>
    <p:sldId id="320" r:id="rId20"/>
    <p:sldId id="335" r:id="rId21"/>
    <p:sldId id="322" r:id="rId22"/>
    <p:sldId id="336" r:id="rId23"/>
    <p:sldId id="321" r:id="rId24"/>
    <p:sldId id="337" r:id="rId25"/>
    <p:sldId id="323" r:id="rId26"/>
    <p:sldId id="333" r:id="rId27"/>
    <p:sldId id="319" r:id="rId28"/>
    <p:sldId id="324" r:id="rId29"/>
    <p:sldId id="326" r:id="rId30"/>
    <p:sldId id="327" r:id="rId31"/>
    <p:sldId id="307" r:id="rId32"/>
    <p:sldId id="308" r:id="rId33"/>
    <p:sldId id="309" r:id="rId34"/>
    <p:sldId id="328" r:id="rId35"/>
    <p:sldId id="329" r:id="rId36"/>
    <p:sldId id="305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/>
    <p:restoredTop sz="95791" autoAdjust="0"/>
  </p:normalViewPr>
  <p:slideViewPr>
    <p:cSldViewPr>
      <p:cViewPr varScale="1">
        <p:scale>
          <a:sx n="140" d="100"/>
          <a:sy n="140" d="100"/>
        </p:scale>
        <p:origin x="-2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-school.e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5" descr="Erasmus+ Programme">
            <a:extLst>
              <a:ext uri="{FF2B5EF4-FFF2-40B4-BE49-F238E27FC236}">
                <a16:creationId xmlns:a16="http://schemas.microsoft.com/office/drawing/2014/main" xmlns="" id="{B0A4FFCB-2E88-1047-8C2B-BD7ED3BC6A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162550"/>
            <a:ext cx="32480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196850" y="228600"/>
            <a:ext cx="8851900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i="1" dirty="0"/>
              <a:t>Open Educational </a:t>
            </a:r>
            <a:r>
              <a:rPr lang="en-GB" sz="2000" b="1" i="1" dirty="0" smtClean="0"/>
              <a:t>Resources (</a:t>
            </a:r>
            <a:r>
              <a:rPr lang="en-GB" sz="2000" b="1" i="1" dirty="0" err="1" smtClean="0"/>
              <a:t>OER</a:t>
            </a:r>
            <a:r>
              <a:rPr lang="en-GB" sz="2000" b="1" i="1" dirty="0"/>
              <a:t>)</a:t>
            </a:r>
            <a:endParaRPr lang="en-GB" dirty="0"/>
          </a:p>
          <a:p>
            <a:pPr>
              <a:lnSpc>
                <a:spcPct val="90000"/>
              </a:lnSpc>
            </a:pPr>
            <a:endParaRPr lang="en-GB" sz="1400" dirty="0"/>
          </a:p>
          <a:p>
            <a:pPr algn="just"/>
            <a:r>
              <a:rPr lang="en-GB" sz="1400" dirty="0" smtClean="0"/>
              <a:t>Nowadays, everywhere in the world, children </a:t>
            </a:r>
            <a:r>
              <a:rPr lang="en-GB" sz="1400" dirty="0"/>
              <a:t>and young people need to </a:t>
            </a:r>
            <a:r>
              <a:rPr lang="en-GB" sz="1400" dirty="0" smtClean="0"/>
              <a:t>be trained to face</a:t>
            </a:r>
          </a:p>
          <a:p>
            <a:pPr algn="just"/>
            <a:r>
              <a:rPr lang="en-GB" sz="1400" dirty="0" smtClean="0"/>
              <a:t>challenging </a:t>
            </a:r>
            <a:r>
              <a:rPr lang="en-GB" sz="1400" dirty="0"/>
              <a:t>social, emotional and economical </a:t>
            </a:r>
            <a:r>
              <a:rPr lang="en-GB" sz="1400" dirty="0" smtClean="0"/>
              <a:t>problems they will confront with - as adults -</a:t>
            </a:r>
          </a:p>
          <a:p>
            <a:pPr algn="just"/>
            <a:r>
              <a:rPr lang="en-GB" sz="1400" dirty="0" smtClean="0"/>
              <a:t>both </a:t>
            </a:r>
            <a:r>
              <a:rPr lang="en-GB" sz="1400" dirty="0"/>
              <a:t>in their personal lives and in the context of the wider </a:t>
            </a:r>
            <a:r>
              <a:rPr lang="en-GB" sz="1400" dirty="0" smtClean="0"/>
              <a:t>world.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1400" dirty="0" smtClean="0"/>
              <a:t>In order to do so, they must </a:t>
            </a:r>
            <a:r>
              <a:rPr lang="en-GB" sz="1400" b="1" dirty="0" smtClean="0"/>
              <a:t>DEVELOP HIGHER LEVEL THINKING SKILLS</a:t>
            </a:r>
            <a:r>
              <a:rPr lang="en-GB" sz="1400" dirty="0" smtClean="0"/>
              <a:t> which, we believe, </a:t>
            </a:r>
          </a:p>
          <a:p>
            <a:pPr algn="just"/>
            <a:r>
              <a:rPr lang="en-GB" sz="1400" b="1" dirty="0" smtClean="0"/>
              <a:t>WILL FLOURISH IF ENCOURAGED TO BE CREATIVE, INNOVATIVE, INGENIOUS AND ADAPTABLE</a:t>
            </a:r>
            <a:r>
              <a:rPr lang="en-GB" sz="1400" dirty="0" smtClean="0"/>
              <a:t>.</a:t>
            </a:r>
          </a:p>
          <a:p>
            <a:pPr algn="just">
              <a:lnSpc>
                <a:spcPct val="70000"/>
              </a:lnSpc>
            </a:pPr>
            <a:endParaRPr lang="en-GB" sz="1000" dirty="0"/>
          </a:p>
          <a:p>
            <a:pPr algn="just"/>
            <a:r>
              <a:rPr lang="en-GB" sz="1400" dirty="0"/>
              <a:t>The present Open Educational Resources </a:t>
            </a:r>
            <a:r>
              <a:rPr lang="en-GB" sz="1400" dirty="0" smtClean="0"/>
              <a:t>(</a:t>
            </a:r>
            <a:r>
              <a:rPr lang="en-GB" sz="1400" dirty="0" err="1" smtClean="0"/>
              <a:t>OER</a:t>
            </a:r>
            <a:r>
              <a:rPr lang="en-GB" sz="1400" dirty="0" smtClean="0"/>
              <a:t>) have </a:t>
            </a:r>
            <a:r>
              <a:rPr lang="en-GB" sz="1400" dirty="0"/>
              <a:t>been designed within the </a:t>
            </a:r>
            <a:r>
              <a:rPr lang="en-GB" sz="1400" b="1" i="1" dirty="0"/>
              <a:t>Creative School </a:t>
            </a:r>
            <a:r>
              <a:rPr lang="en-GB" sz="1400" b="1" i="1" dirty="0" smtClean="0"/>
              <a:t>Project</a:t>
            </a:r>
            <a:r>
              <a:rPr lang="en-GB" sz="1400" dirty="0" smtClean="0"/>
              <a:t>, whose objective</a:t>
            </a:r>
          </a:p>
          <a:p>
            <a:pPr algn="just"/>
            <a:r>
              <a:rPr lang="en-GB" sz="1400" dirty="0" smtClean="0"/>
              <a:t>is </a:t>
            </a:r>
            <a:r>
              <a:rPr lang="en-GB" sz="1400" dirty="0"/>
              <a:t>to develop </a:t>
            </a:r>
            <a:r>
              <a:rPr lang="en-GB" sz="1400" dirty="0" smtClean="0"/>
              <a:t>teaching/learning </a:t>
            </a:r>
            <a:r>
              <a:rPr lang="en-GB" sz="1400" dirty="0"/>
              <a:t>modules for </a:t>
            </a:r>
            <a:r>
              <a:rPr lang="en-GB" sz="1400" dirty="0" smtClean="0"/>
              <a:t>school teachers and students, </a:t>
            </a:r>
            <a:r>
              <a:rPr lang="en-GB" sz="1400" b="1" dirty="0" smtClean="0"/>
              <a:t>PROMOTING SELF-DIRECTED LEARNING AND CRITICAL AND VISUAL THINKING SKILLS</a:t>
            </a:r>
            <a:r>
              <a:rPr lang="en-GB" sz="1400" dirty="0" smtClean="0"/>
              <a:t>, using </a:t>
            </a:r>
            <a:r>
              <a:rPr lang="en-GB" sz="1400" b="1" dirty="0" smtClean="0"/>
              <a:t>CULTURAL HERITAGE CONTENTS </a:t>
            </a:r>
            <a:r>
              <a:rPr lang="en-GB" sz="1400" dirty="0" smtClean="0"/>
              <a:t>made </a:t>
            </a:r>
            <a:r>
              <a:rPr lang="en-GB" sz="1400" dirty="0"/>
              <a:t>available by the Institutions and Organizations the </a:t>
            </a:r>
            <a:r>
              <a:rPr lang="en-GB" sz="1400" dirty="0" smtClean="0"/>
              <a:t>Creative School Project Partners belong </a:t>
            </a:r>
            <a:r>
              <a:rPr lang="en-GB" sz="1400" dirty="0"/>
              <a:t>to.</a:t>
            </a:r>
            <a:endParaRPr lang="it-IT" sz="1400" dirty="0"/>
          </a:p>
          <a:p>
            <a:pPr algn="just">
              <a:lnSpc>
                <a:spcPct val="70000"/>
              </a:lnSpc>
            </a:pPr>
            <a:endParaRPr lang="en-GB" sz="1000" dirty="0"/>
          </a:p>
          <a:p>
            <a:pPr algn="just"/>
            <a:r>
              <a:rPr lang="en-GB" sz="1400" dirty="0"/>
              <a:t>The </a:t>
            </a:r>
            <a:r>
              <a:rPr lang="en-GB" sz="1400" b="1" dirty="0" smtClean="0"/>
              <a:t>BENEFICIARIES</a:t>
            </a:r>
            <a:r>
              <a:rPr lang="en-GB" sz="1400" dirty="0" smtClean="0"/>
              <a:t> </a:t>
            </a:r>
            <a:r>
              <a:rPr lang="en-GB" sz="1400" dirty="0"/>
              <a:t>of </a:t>
            </a:r>
            <a:r>
              <a:rPr lang="en-GB" sz="1400" dirty="0" smtClean="0"/>
              <a:t>the present Open Educational Resources are:</a:t>
            </a:r>
            <a:endParaRPr lang="en-GB" sz="1400" dirty="0"/>
          </a:p>
          <a:p>
            <a:pPr marL="285750" indent="-285750" algn="just">
              <a:buFontTx/>
              <a:buChar char="-"/>
            </a:pPr>
            <a:r>
              <a:rPr lang="en-GB" sz="1400" b="1" dirty="0" smtClean="0"/>
              <a:t>PRIMARY AND SECONDARY SCHOOL TEACHERS </a:t>
            </a:r>
            <a:r>
              <a:rPr lang="en-GB" sz="1400" dirty="0" smtClean="0"/>
              <a:t>who</a:t>
            </a:r>
            <a:r>
              <a:rPr lang="en-GB" sz="1400" dirty="0"/>
              <a:t>, through engaging with the P</a:t>
            </a:r>
            <a:r>
              <a:rPr lang="en-GB" sz="1400" dirty="0" smtClean="0"/>
              <a:t>roject, </a:t>
            </a:r>
            <a:r>
              <a:rPr lang="en-GB" sz="1400" dirty="0"/>
              <a:t>will become equipped with the skills necessary to facilitate pedagogical strategies for creativity and critical </a:t>
            </a:r>
            <a:r>
              <a:rPr lang="en-GB" sz="1400" dirty="0" smtClean="0"/>
              <a:t>thinking;</a:t>
            </a:r>
          </a:p>
          <a:p>
            <a:pPr marL="285750" indent="-285750" algn="just">
              <a:buFontTx/>
              <a:buChar char="-"/>
            </a:pPr>
            <a:r>
              <a:rPr lang="en-GB" sz="1400" b="1" dirty="0" smtClean="0"/>
              <a:t>CHILDREN AND YOUNG PEOPLE </a:t>
            </a:r>
            <a:r>
              <a:rPr lang="en-GB" sz="1400" dirty="0" smtClean="0"/>
              <a:t>which will use the </a:t>
            </a:r>
            <a:r>
              <a:rPr lang="en-GB" sz="1400" dirty="0" err="1" smtClean="0"/>
              <a:t>OER</a:t>
            </a:r>
            <a:r>
              <a:rPr lang="en-GB" sz="1400" dirty="0" smtClean="0"/>
              <a:t> developed by the Project.</a:t>
            </a:r>
            <a:r>
              <a:rPr lang="it-IT" sz="1400" dirty="0" smtClean="0"/>
              <a:t> </a:t>
            </a:r>
          </a:p>
          <a:p>
            <a:pPr algn="just">
              <a:lnSpc>
                <a:spcPct val="70000"/>
              </a:lnSpc>
            </a:pPr>
            <a:endParaRPr lang="it-IT" sz="1000" dirty="0"/>
          </a:p>
          <a:p>
            <a:pPr algn="just"/>
            <a:r>
              <a:rPr lang="en-GB" sz="1400" dirty="0" smtClean="0"/>
              <a:t>Please note, that </a:t>
            </a:r>
            <a:r>
              <a:rPr lang="en-GB" sz="1400" b="1" dirty="0" err="1" smtClean="0"/>
              <a:t>OER</a:t>
            </a:r>
            <a:r>
              <a:rPr lang="en-GB" sz="1400" b="1" dirty="0" smtClean="0"/>
              <a:t> TOPICS HAVE BEEN SELECTED BY AN INTERNATIONAL GROUP OF TEACHERS AND EDUCATORS </a:t>
            </a:r>
            <a:r>
              <a:rPr lang="en-GB" sz="1400" dirty="0" smtClean="0"/>
              <a:t>from </a:t>
            </a:r>
            <a:r>
              <a:rPr lang="en-GB" sz="1400" b="1" dirty="0"/>
              <a:t>Austria</a:t>
            </a:r>
            <a:r>
              <a:rPr lang="en-GB" sz="1400" dirty="0"/>
              <a:t>, </a:t>
            </a:r>
            <a:r>
              <a:rPr lang="en-GB" sz="1400" b="1" dirty="0"/>
              <a:t>Croatia</a:t>
            </a:r>
            <a:r>
              <a:rPr lang="en-GB" sz="1400" dirty="0"/>
              <a:t>, </a:t>
            </a:r>
            <a:r>
              <a:rPr lang="en-GB" sz="1400" b="1" dirty="0"/>
              <a:t>Finland</a:t>
            </a:r>
            <a:r>
              <a:rPr lang="en-GB" sz="1400" dirty="0"/>
              <a:t>, </a:t>
            </a:r>
            <a:r>
              <a:rPr lang="en-GB" sz="1400" b="1" dirty="0"/>
              <a:t>France</a:t>
            </a:r>
            <a:r>
              <a:rPr lang="en-GB" sz="1400" dirty="0"/>
              <a:t>, </a:t>
            </a:r>
            <a:r>
              <a:rPr lang="en-GB" sz="1400" b="1" dirty="0"/>
              <a:t>Ireland</a:t>
            </a:r>
            <a:r>
              <a:rPr lang="en-GB" sz="1400" dirty="0"/>
              <a:t>, </a:t>
            </a:r>
            <a:r>
              <a:rPr lang="en-GB" sz="1400" b="1" dirty="0"/>
              <a:t>Italy</a:t>
            </a:r>
            <a:r>
              <a:rPr lang="en-GB" sz="1400" dirty="0"/>
              <a:t> and the </a:t>
            </a:r>
            <a:r>
              <a:rPr lang="en-GB" sz="1400" b="1" dirty="0"/>
              <a:t>United </a:t>
            </a:r>
            <a:r>
              <a:rPr lang="en-GB" sz="1400" b="1" dirty="0" smtClean="0"/>
              <a:t>Kingdom</a:t>
            </a:r>
            <a:r>
              <a:rPr lang="en-GB" sz="1400" dirty="0" smtClean="0"/>
              <a:t>, </a:t>
            </a:r>
            <a:r>
              <a:rPr lang="en-GB" sz="1400" dirty="0"/>
              <a:t>through focus groups and surveys.</a:t>
            </a:r>
            <a:r>
              <a:rPr lang="it-IT" sz="1400" dirty="0"/>
              <a:t> </a:t>
            </a:r>
            <a:endParaRPr lang="it-IT" sz="1400" dirty="0" smtClean="0"/>
          </a:p>
          <a:p>
            <a:pPr algn="just">
              <a:lnSpc>
                <a:spcPct val="70000"/>
              </a:lnSpc>
            </a:pPr>
            <a:endParaRPr lang="it-IT" sz="1000" dirty="0"/>
          </a:p>
          <a:p>
            <a:pPr algn="just"/>
            <a:r>
              <a:rPr lang="en-GB" sz="1400" dirty="0"/>
              <a:t>We </a:t>
            </a:r>
            <a:r>
              <a:rPr lang="en-GB" sz="1400" dirty="0" smtClean="0"/>
              <a:t>hope the present materials enrich </a:t>
            </a:r>
            <a:r>
              <a:rPr lang="en-GB" sz="1400" dirty="0"/>
              <a:t>your teaching resources and foster creative and critical thinking </a:t>
            </a:r>
            <a:r>
              <a:rPr lang="it-IT" sz="1400" dirty="0" err="1" smtClean="0"/>
              <a:t>among</a:t>
            </a:r>
            <a:r>
              <a:rPr lang="it-IT" sz="1400" dirty="0" smtClean="0"/>
              <a:t> </a:t>
            </a:r>
            <a:r>
              <a:rPr lang="it-IT" sz="1400" dirty="0" err="1" smtClean="0"/>
              <a:t>students</a:t>
            </a:r>
            <a:r>
              <a:rPr lang="it-IT" sz="1400" dirty="0" smtClean="0"/>
              <a:t>.</a:t>
            </a:r>
            <a:endParaRPr lang="it-IT" sz="1400" dirty="0"/>
          </a:p>
          <a:p>
            <a:pPr algn="r"/>
            <a:endParaRPr lang="en-GB" sz="1600" b="1" dirty="0" smtClean="0">
              <a:hlinkClick r:id="rId3"/>
            </a:endParaRPr>
          </a:p>
          <a:p>
            <a:pPr algn="ctr"/>
            <a:r>
              <a:rPr lang="en-GB" sz="1600" b="1" dirty="0" smtClean="0">
                <a:hlinkClick r:id="rId3"/>
              </a:rPr>
              <a:t>https</a:t>
            </a:r>
            <a:r>
              <a:rPr lang="en-GB" sz="1600" b="1" dirty="0">
                <a:hlinkClick r:id="rId3"/>
              </a:rPr>
              <a:t>://www.creative-school.eu</a:t>
            </a:r>
            <a:endParaRPr lang="en-GB" sz="1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5486400"/>
            <a:ext cx="210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330950" y="6211669"/>
            <a:ext cx="27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>
                <a:latin typeface="Calibri" pitchFamily="34" charset="0"/>
              </a:rPr>
              <a:t>Materials can be used according </a:t>
            </a:r>
            <a:br>
              <a:rPr lang="en-GB" sz="1200" dirty="0">
                <a:latin typeface="Calibri" pitchFamily="34" charset="0"/>
              </a:rPr>
            </a:br>
            <a:r>
              <a:rPr lang="en-GB" sz="1200" dirty="0">
                <a:latin typeface="Calibri" pitchFamily="34" charset="0"/>
              </a:rPr>
              <a:t>to the: Creative Commons Non Commercial Share Alike license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 rot="10800000" flipV="1">
            <a:off x="53975" y="5842336"/>
            <a:ext cx="627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pitchFamily="34" charset="0"/>
              </a:rPr>
              <a:t>The Creative School </a:t>
            </a:r>
            <a:r>
              <a:rPr lang="en-GB" sz="1200" dirty="0">
                <a:latin typeface="Calibri" pitchFamily="34" charset="0"/>
              </a:rPr>
              <a:t>project has been funded with the support of the European Union and the French National Agency for the Erasmus+ Programme (Grant Agreement 2019-1-FR01-KA201-062212). This publication reflects the views only of the author, and the European Union and the French National Agency for the Erasmus+ Programme cannot be held responsible for any use which may be made of the information contained therein.</a:t>
            </a:r>
            <a:r>
              <a:rPr lang="it-IT" sz="1200" dirty="0">
                <a:latin typeface="Calibri" pitchFamily="34" charset="0"/>
              </a:rPr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9AF73C66-EB12-A14A-80D0-80AE2EC8F9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67600" y="10886"/>
            <a:ext cx="1676400" cy="158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040352" y="838200"/>
            <a:ext cx="3055648" cy="1393405"/>
          </a:xfrm>
          <a:prstGeom prst="wedgeRoundRectCallout">
            <a:avLst>
              <a:gd name="adj1" fmla="val -80044"/>
              <a:gd name="adj2" fmla="val 1883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>
                <a:ln w="0"/>
                <a:solidFill>
                  <a:schemeClr val="tx1"/>
                </a:solidFill>
              </a:rPr>
              <a:t>OK, I’ll play nice…</a:t>
            </a:r>
          </a:p>
          <a:p>
            <a:pPr algn="ctr"/>
            <a:r>
              <a:rPr lang="en-GB" smtClean="0">
                <a:ln w="0"/>
                <a:solidFill>
                  <a:schemeClr val="tx1"/>
                </a:solidFill>
              </a:rPr>
              <a:t>And I’m sure that our kids here have often imagined they have superpowers, too.</a:t>
            </a:r>
          </a:p>
        </p:txBody>
      </p:sp>
      <p:sp>
        <p:nvSpPr>
          <p:cNvPr id="11" name="Zaobljeni pravokutni oblačić 7"/>
          <p:cNvSpPr/>
          <p:nvPr/>
        </p:nvSpPr>
        <p:spPr>
          <a:xfrm>
            <a:off x="2667000" y="2611661"/>
            <a:ext cx="3352800" cy="1960339"/>
          </a:xfrm>
          <a:prstGeom prst="wedgeEllipseCallout">
            <a:avLst>
              <a:gd name="adj1" fmla="val 72346"/>
              <a:gd name="adj2" fmla="val -425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Let’s see…. </a:t>
            </a:r>
          </a:p>
          <a:p>
            <a:pPr algn="ctr"/>
            <a:r>
              <a:rPr lang="en-GB" smtClean="0"/>
              <a:t>Kids, IF YOU WERE A SUPERHERO, </a:t>
            </a:r>
            <a:r>
              <a:rPr lang="en-GB" b="1" smtClean="0">
                <a:solidFill>
                  <a:srgbClr val="FF0000"/>
                </a:solidFill>
              </a:rPr>
              <a:t>WHAT WOULD YOUR SUPERPOWERS BE</a:t>
            </a:r>
            <a:r>
              <a:rPr lang="en-GB" smtClean="0"/>
              <a:t>?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4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3012561" y="685800"/>
            <a:ext cx="2550039" cy="1143000"/>
          </a:xfrm>
          <a:prstGeom prst="wedgeRoundRectCallout">
            <a:avLst>
              <a:gd name="adj1" fmla="val -82571"/>
              <a:gd name="adj2" fmla="val 4631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WHAT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would </a:t>
            </a:r>
            <a:r>
              <a:rPr lang="en-CA" dirty="0"/>
              <a:t>you use </a:t>
            </a:r>
            <a:r>
              <a:rPr lang="en-CA" dirty="0" smtClean="0"/>
              <a:t>your superpowers </a:t>
            </a:r>
            <a:r>
              <a:rPr lang="en-CA" b="1" dirty="0" smtClean="0">
                <a:solidFill>
                  <a:srgbClr val="FF0000"/>
                </a:solidFill>
              </a:rPr>
              <a:t>FOR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? </a:t>
            </a:r>
            <a:endParaRPr lang="hr-HR" dirty="0"/>
          </a:p>
        </p:txBody>
      </p:sp>
      <p:sp>
        <p:nvSpPr>
          <p:cNvPr id="13" name="Zaobljeni pravokutni oblačić 7"/>
          <p:cNvSpPr/>
          <p:nvPr/>
        </p:nvSpPr>
        <p:spPr>
          <a:xfrm>
            <a:off x="3962400" y="2286000"/>
            <a:ext cx="2133600" cy="1295400"/>
          </a:xfrm>
          <a:prstGeom prst="wedgeEllipseCallout">
            <a:avLst>
              <a:gd name="adj1" fmla="val 87934"/>
              <a:gd name="adj2" fmla="val -65715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WHY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424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magine 13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5" name="Immagine 14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276600" y="1752600"/>
            <a:ext cx="2971800" cy="1905000"/>
          </a:xfrm>
          <a:prstGeom prst="wedgeRoundRectCallout">
            <a:avLst>
              <a:gd name="adj1" fmla="val -88808"/>
              <a:gd name="adj2" fmla="val -40389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 </a:t>
            </a:r>
            <a:r>
              <a:rPr lang="en-CA" b="1" dirty="0" smtClean="0">
                <a:solidFill>
                  <a:srgbClr val="FF0000"/>
                </a:solidFill>
              </a:rPr>
              <a:t>POWERS</a:t>
            </a:r>
          </a:p>
          <a:p>
            <a:pPr algn="ctr"/>
            <a:r>
              <a:rPr lang="en-CA" dirty="0" smtClean="0"/>
              <a:t> do </a:t>
            </a:r>
            <a:r>
              <a:rPr lang="en-CA" dirty="0"/>
              <a:t>you have </a:t>
            </a:r>
            <a:r>
              <a:rPr lang="en-CA" dirty="0" smtClean="0"/>
              <a:t>in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REAL LIFE </a:t>
            </a:r>
            <a:r>
              <a:rPr lang="en-CA" dirty="0" smtClean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aobljeni pravokutni oblačić 7"/>
          <p:cNvSpPr/>
          <p:nvPr/>
        </p:nvSpPr>
        <p:spPr>
          <a:xfrm>
            <a:off x="2895600" y="609600"/>
            <a:ext cx="3276600" cy="1775748"/>
          </a:xfrm>
          <a:prstGeom prst="wedgeEllipseCallout">
            <a:avLst>
              <a:gd name="adj1" fmla="val 68888"/>
              <a:gd name="adj2" fmla="val 2365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Do you </a:t>
            </a:r>
            <a:r>
              <a:rPr lang="en-CA" dirty="0" smtClean="0"/>
              <a:t>have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THE POWER TO MAKE SOMEONE HAPPY </a:t>
            </a:r>
            <a:r>
              <a:rPr lang="en-CA" dirty="0" smtClean="0"/>
              <a:t>? </a:t>
            </a:r>
            <a:endParaRPr lang="hr-HR" dirty="0"/>
          </a:p>
        </p:txBody>
      </p:sp>
      <p:pic>
        <p:nvPicPr>
          <p:cNvPr id="12" name="Immagine 11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3" name="Immagine 12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276600" y="2667000"/>
            <a:ext cx="2438400" cy="1281339"/>
          </a:xfrm>
          <a:prstGeom prst="wedgeRoundRectCallout">
            <a:avLst>
              <a:gd name="adj1" fmla="val -94494"/>
              <a:gd name="adj2" fmla="val -10235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IS THAT </a:t>
            </a:r>
            <a:r>
              <a:rPr lang="en-CA" dirty="0" smtClean="0"/>
              <a:t>a </a:t>
            </a:r>
            <a:r>
              <a:rPr lang="en-CA" dirty="0"/>
              <a:t>power?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813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7"/>
          <p:cNvSpPr/>
          <p:nvPr/>
        </p:nvSpPr>
        <p:spPr>
          <a:xfrm>
            <a:off x="2895600" y="685800"/>
            <a:ext cx="2966710" cy="1676400"/>
          </a:xfrm>
          <a:prstGeom prst="wedgeEllipseCallout">
            <a:avLst>
              <a:gd name="adj1" fmla="val 83748"/>
              <a:gd name="adj2" fmla="val 3207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What </a:t>
            </a:r>
            <a:r>
              <a:rPr lang="en-CA" dirty="0" smtClean="0"/>
              <a:t>about the power of</a:t>
            </a:r>
          </a:p>
          <a:p>
            <a:pPr algn="ctr"/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TAKING CARE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 OF OTHERS </a:t>
            </a:r>
            <a:r>
              <a:rPr lang="en-CA" dirty="0" smtClean="0"/>
              <a:t>? </a:t>
            </a:r>
            <a:endParaRPr lang="hr-HR" dirty="0"/>
          </a:p>
        </p:txBody>
      </p:sp>
      <p:sp>
        <p:nvSpPr>
          <p:cNvPr id="9" name="Zaobljeni pravokutni oblačić 6"/>
          <p:cNvSpPr/>
          <p:nvPr/>
        </p:nvSpPr>
        <p:spPr>
          <a:xfrm>
            <a:off x="2895601" y="2895600"/>
            <a:ext cx="2590800" cy="1447800"/>
          </a:xfrm>
          <a:prstGeom prst="wedgeRoundRectCallout">
            <a:avLst>
              <a:gd name="adj1" fmla="val -79239"/>
              <a:gd name="adj2" fmla="val -10644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HOW</a:t>
            </a:r>
            <a:r>
              <a:rPr lang="en-CA" b="1" dirty="0" smtClean="0"/>
              <a:t> </a:t>
            </a:r>
            <a:r>
              <a:rPr lang="en-CA" dirty="0" smtClean="0"/>
              <a:t>do you do that?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936361" y="457200"/>
            <a:ext cx="3007239" cy="1447800"/>
          </a:xfrm>
          <a:prstGeom prst="wedgeRoundRectCallout">
            <a:avLst>
              <a:gd name="adj1" fmla="val -74347"/>
              <a:gd name="adj2" fmla="val 4910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What are </a:t>
            </a:r>
            <a:endParaRPr lang="en-CA" dirty="0" smtClean="0"/>
          </a:p>
          <a:p>
            <a:pPr algn="ctr"/>
            <a:r>
              <a:rPr lang="en-CA" dirty="0" smtClean="0"/>
              <a:t>your </a:t>
            </a:r>
            <a:r>
              <a:rPr lang="en-CA" b="1" dirty="0" smtClean="0">
                <a:solidFill>
                  <a:srgbClr val="FF0000"/>
                </a:solidFill>
              </a:rPr>
              <a:t>RESPONSIBILITIES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when </a:t>
            </a:r>
            <a:r>
              <a:rPr lang="en-CA" dirty="0"/>
              <a:t>you </a:t>
            </a:r>
            <a:r>
              <a:rPr lang="en-CA" b="1" dirty="0" smtClean="0">
                <a:solidFill>
                  <a:srgbClr val="FF0000"/>
                </a:solidFill>
              </a:rPr>
              <a:t>USE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 YOUR POWERS</a:t>
            </a:r>
            <a:r>
              <a:rPr lang="en-CA" dirty="0" smtClean="0"/>
              <a:t>? 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3429000" y="2332320"/>
            <a:ext cx="2895600" cy="1706280"/>
          </a:xfrm>
          <a:prstGeom prst="wedgeEllipseCallout">
            <a:avLst>
              <a:gd name="adj1" fmla="val 60418"/>
              <a:gd name="adj2" fmla="val -674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WAIT</a:t>
            </a:r>
            <a:r>
              <a:rPr lang="en-CA" dirty="0" smtClean="0"/>
              <a:t>!</a:t>
            </a:r>
          </a:p>
          <a:p>
            <a:pPr algn="ctr"/>
            <a:r>
              <a:rPr lang="en-CA" dirty="0" smtClean="0"/>
              <a:t> We have to talk about </a:t>
            </a:r>
            <a:r>
              <a:rPr lang="en-CA" u="sng" dirty="0" smtClean="0"/>
              <a:t>RESPONSIBILITIES</a:t>
            </a:r>
            <a:r>
              <a:rPr lang="en-CA" dirty="0" smtClean="0"/>
              <a:t>, first!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2743201" y="533400"/>
            <a:ext cx="3428999" cy="1447800"/>
          </a:xfrm>
          <a:prstGeom prst="wedgeRoundRectCallout">
            <a:avLst>
              <a:gd name="adj1" fmla="val -71075"/>
              <a:gd name="adj2" fmla="val 41851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Yes, sure, you’re right!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dirty="0" smtClean="0"/>
              <a:t>So…. </a:t>
            </a:r>
            <a:r>
              <a:rPr lang="en-GB" b="1" dirty="0" smtClean="0"/>
              <a:t>tell them what you always say about superpowers 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3" name="Zaobljeni pravokutni oblačić 7"/>
          <p:cNvSpPr/>
          <p:nvPr/>
        </p:nvSpPr>
        <p:spPr>
          <a:xfrm>
            <a:off x="2743200" y="2362200"/>
            <a:ext cx="3810000" cy="2240424"/>
          </a:xfrm>
          <a:prstGeom prst="wedgeEllipseCallout">
            <a:avLst>
              <a:gd name="adj1" fmla="val 60819"/>
              <a:gd name="adj2" fmla="val -6429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 always say is that…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…. with</a:t>
            </a:r>
          </a:p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GREAT POWER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 comes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GREAT RESPONSIBILITY 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19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762000"/>
            <a:ext cx="3048000" cy="1524000"/>
          </a:xfrm>
          <a:prstGeom prst="wedgeRoundRectCallout">
            <a:avLst>
              <a:gd name="adj1" fmla="val -69893"/>
              <a:gd name="adj2" fmla="val 2529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What do you think about this statement?</a:t>
            </a:r>
          </a:p>
          <a:p>
            <a:pPr algn="ctr"/>
            <a:r>
              <a:rPr lang="en-GB" smtClean="0"/>
              <a:t>Do you kids </a:t>
            </a:r>
            <a:r>
              <a:rPr lang="en-GB" b="1" smtClean="0"/>
              <a:t>AGREE</a:t>
            </a:r>
            <a:r>
              <a:rPr lang="en-GB" smtClean="0"/>
              <a:t> with</a:t>
            </a:r>
          </a:p>
          <a:p>
            <a:pPr algn="ctr"/>
            <a:r>
              <a:rPr lang="en-GB" b="1" smtClean="0">
                <a:solidFill>
                  <a:schemeClr val="accent4">
                    <a:lumMod val="75000"/>
                  </a:schemeClr>
                </a:solidFill>
              </a:rPr>
              <a:t>PURPLEWOMAN</a:t>
            </a:r>
            <a:r>
              <a:rPr lang="en-GB" smtClean="0"/>
              <a:t> ? </a:t>
            </a:r>
            <a:endParaRPr lang="en-GB"/>
          </a:p>
        </p:txBody>
      </p:sp>
      <p:sp>
        <p:nvSpPr>
          <p:cNvPr id="8" name="Zaobljeni pravokutni oblačić 7"/>
          <p:cNvSpPr/>
          <p:nvPr/>
        </p:nvSpPr>
        <p:spPr>
          <a:xfrm>
            <a:off x="3124200" y="2667000"/>
            <a:ext cx="3048000" cy="1676400"/>
          </a:xfrm>
          <a:prstGeom prst="wedgeEllipseCallout">
            <a:avLst>
              <a:gd name="adj1" fmla="val 70244"/>
              <a:gd name="adj2" fmla="val -7581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Do you </a:t>
            </a:r>
            <a:r>
              <a:rPr lang="en-GB" b="1" smtClean="0"/>
              <a:t>UNDERSTAND</a:t>
            </a:r>
            <a:r>
              <a:rPr lang="en-GB" smtClean="0"/>
              <a:t> what it means 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617275" y="533400"/>
            <a:ext cx="2945325" cy="1447800"/>
          </a:xfrm>
          <a:prstGeom prst="wedgeRoundRectCallout">
            <a:avLst>
              <a:gd name="adj1" fmla="val -65617"/>
              <a:gd name="adj2" fmla="val 3918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</a:t>
            </a:r>
            <a:r>
              <a:rPr lang="en-CA" dirty="0" smtClean="0"/>
              <a:t>hat </a:t>
            </a:r>
            <a:r>
              <a:rPr lang="en-CA" dirty="0"/>
              <a:t>do you </a:t>
            </a:r>
            <a:r>
              <a:rPr lang="en-CA" dirty="0" smtClean="0"/>
              <a:t>think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“</a:t>
            </a:r>
            <a:r>
              <a:rPr lang="en-CA" b="1" dirty="0" smtClean="0">
                <a:solidFill>
                  <a:srgbClr val="FF0000"/>
                </a:solidFill>
              </a:rPr>
              <a:t>RESPONSIBILITY” means </a:t>
            </a:r>
            <a:r>
              <a:rPr lang="en-CA" dirty="0" smtClean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533400"/>
            <a:ext cx="3352800" cy="1676400"/>
          </a:xfrm>
          <a:prstGeom prst="wedgeRoundRectCallout">
            <a:avLst>
              <a:gd name="adj1" fmla="val -68090"/>
              <a:gd name="adj2" fmla="val 4115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Is there a difference between </a:t>
            </a:r>
            <a:r>
              <a:rPr lang="en-CA" b="1" dirty="0" smtClean="0">
                <a:solidFill>
                  <a:srgbClr val="FF0000"/>
                </a:solidFill>
              </a:rPr>
              <a:t>RESPONSIBILITY</a:t>
            </a:r>
            <a:r>
              <a:rPr lang="en-CA" dirty="0" smtClean="0"/>
              <a:t>, 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DUTY</a:t>
            </a:r>
            <a:r>
              <a:rPr lang="en-CA" dirty="0" smtClean="0"/>
              <a:t> ,</a:t>
            </a:r>
          </a:p>
          <a:p>
            <a:pPr algn="ctr"/>
            <a:r>
              <a:rPr lang="en-CA" dirty="0" smtClean="0"/>
              <a:t>and </a:t>
            </a:r>
            <a:r>
              <a:rPr lang="en-CA" b="1" dirty="0" smtClean="0">
                <a:solidFill>
                  <a:srgbClr val="FF0000"/>
                </a:solidFill>
              </a:rPr>
              <a:t>OBLIGATION</a:t>
            </a:r>
            <a:r>
              <a:rPr lang="en-CA" dirty="0"/>
              <a:t> </a:t>
            </a:r>
            <a:r>
              <a:rPr lang="en-CA" dirty="0" smtClean="0"/>
              <a:t>?</a:t>
            </a:r>
            <a:endParaRPr lang="en-CA" dirty="0"/>
          </a:p>
          <a:p>
            <a:pPr algn="ctr"/>
            <a:r>
              <a:rPr lang="en-CA" dirty="0"/>
              <a:t>A</a:t>
            </a:r>
            <a:r>
              <a:rPr lang="en-CA" dirty="0" smtClean="0"/>
              <a:t>re </a:t>
            </a:r>
            <a:r>
              <a:rPr lang="en-CA" dirty="0"/>
              <a:t>they </a:t>
            </a:r>
            <a:r>
              <a:rPr lang="en-CA" dirty="0" smtClean="0"/>
              <a:t>synonyms ?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3048000" y="2590799"/>
            <a:ext cx="3443287" cy="1676401"/>
          </a:xfrm>
          <a:prstGeom prst="wedgeEllipseCallout">
            <a:avLst>
              <a:gd name="adj1" fmla="val 61488"/>
              <a:gd name="adj2" fmla="val -81868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Think of </a:t>
            </a:r>
            <a:r>
              <a:rPr lang="en-CA" dirty="0"/>
              <a:t>an example for </a:t>
            </a:r>
            <a:r>
              <a:rPr lang="en-CA" dirty="0" smtClean="0"/>
              <a:t>each of </a:t>
            </a:r>
            <a:r>
              <a:rPr lang="en-CA" dirty="0"/>
              <a:t>them and </a:t>
            </a:r>
            <a:r>
              <a:rPr lang="en-CA" dirty="0" smtClean="0"/>
              <a:t>compare</a:t>
            </a:r>
            <a:r>
              <a:rPr lang="en-CA" dirty="0"/>
              <a:t>. </a:t>
            </a:r>
            <a:r>
              <a:rPr lang="en-CA" dirty="0" smtClean="0"/>
              <a:t>..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10" y="304800"/>
            <a:ext cx="2169090" cy="4572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1600200" cy="3962400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1295400" y="4980801"/>
            <a:ext cx="2133600" cy="27699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SUPER-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FLAMEMAN</a:t>
            </a:r>
            <a:endParaRPr lang="it-IT" sz="1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0800" y="238780"/>
            <a:ext cx="3962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ACKNOWLEDGMENTS</a:t>
            </a:r>
            <a:r>
              <a:rPr lang="it-IT" sz="2800" b="1" dirty="0" smtClean="0"/>
              <a:t>:</a:t>
            </a:r>
            <a:endParaRPr lang="it-IT" sz="2800" b="1" dirty="0"/>
          </a:p>
          <a:p>
            <a:pPr algn="ctr"/>
            <a:endParaRPr lang="it-IT" sz="1100" b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5791200" y="4980801"/>
            <a:ext cx="1905000" cy="276999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4">
                    <a:lumMod val="75000"/>
                  </a:schemeClr>
                </a:solidFill>
              </a:rPr>
              <a:t>SUPER</a:t>
            </a: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200" b="1" dirty="0" err="1" smtClean="0">
                <a:solidFill>
                  <a:schemeClr val="accent4">
                    <a:lumMod val="75000"/>
                  </a:schemeClr>
                </a:solidFill>
              </a:rPr>
              <a:t>PURPLEWOMAN</a:t>
            </a:r>
            <a:endParaRPr lang="it-IT" sz="1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The Creative School team wishes to thank </a:t>
            </a:r>
            <a:r>
              <a:rPr lang="en-GB" b="1" dirty="0" smtClean="0"/>
              <a:t>“</a:t>
            </a:r>
            <a:r>
              <a:rPr lang="en-GB" b="1" dirty="0" err="1" smtClean="0"/>
              <a:t>OpenClipart</a:t>
            </a:r>
            <a:r>
              <a:rPr lang="en-GB" b="1" dirty="0" smtClean="0"/>
              <a:t>-Vectors”</a:t>
            </a:r>
            <a:r>
              <a:rPr lang="en-GB" dirty="0" smtClean="0"/>
              <a:t>,</a:t>
            </a:r>
          </a:p>
          <a:p>
            <a:pPr algn="ctr"/>
            <a:r>
              <a:rPr lang="en-GB" b="1" dirty="0" smtClean="0"/>
              <a:t> </a:t>
            </a:r>
            <a:r>
              <a:rPr lang="en-GB" dirty="0" smtClean="0"/>
              <a:t>author of the images of the superheroes. You can follow him at: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https://</a:t>
            </a:r>
            <a:r>
              <a:rPr lang="en-GB" b="1" dirty="0" err="1" smtClean="0">
                <a:solidFill>
                  <a:srgbClr val="0000FF"/>
                </a:solidFill>
              </a:rPr>
              <a:t>pixabay.com</a:t>
            </a:r>
            <a:r>
              <a:rPr lang="en-GB" b="1" dirty="0" smtClean="0">
                <a:solidFill>
                  <a:srgbClr val="0000FF"/>
                </a:solidFill>
              </a:rPr>
              <a:t>/it/users/openclipart-vectors-30363/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8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7"/>
          <p:cNvSpPr/>
          <p:nvPr/>
        </p:nvSpPr>
        <p:spPr>
          <a:xfrm>
            <a:off x="2590800" y="1371600"/>
            <a:ext cx="3581400" cy="1752600"/>
          </a:xfrm>
          <a:prstGeom prst="wedgeEllipseCallout">
            <a:avLst>
              <a:gd name="adj1" fmla="val 73785"/>
              <a:gd name="adj2" fmla="val -1296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What </a:t>
            </a:r>
            <a:r>
              <a:rPr lang="en-CA" dirty="0" smtClean="0"/>
              <a:t>are</a:t>
            </a:r>
          </a:p>
          <a:p>
            <a:pPr algn="ctr"/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YOUR RESPONSIBILITIES</a:t>
            </a:r>
          </a:p>
          <a:p>
            <a:pPr algn="ctr"/>
            <a:r>
              <a:rPr lang="en-CA" dirty="0" smtClean="0"/>
              <a:t>in </a:t>
            </a:r>
            <a:r>
              <a:rPr lang="en-CA" b="1" dirty="0" smtClean="0">
                <a:solidFill>
                  <a:srgbClr val="FF0000"/>
                </a:solidFill>
              </a:rPr>
              <a:t>EVERYDAY LIFE </a:t>
            </a:r>
            <a:r>
              <a:rPr lang="en-CA" dirty="0" smtClean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695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922075" y="609600"/>
            <a:ext cx="3097725" cy="1371600"/>
          </a:xfrm>
          <a:prstGeom prst="wedgeRoundRectCallout">
            <a:avLst>
              <a:gd name="adj1" fmla="val -69864"/>
              <a:gd name="adj2" fmla="val 5464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Are you responsible </a:t>
            </a:r>
            <a:r>
              <a:rPr lang="en-CA" dirty="0" smtClean="0"/>
              <a:t>for your </a:t>
            </a:r>
            <a:r>
              <a:rPr lang="mr-IN" dirty="0" smtClean="0"/>
              <a:t>…</a:t>
            </a:r>
            <a:r>
              <a:rPr lang="en-CA" b="1" dirty="0" smtClean="0">
                <a:solidFill>
                  <a:srgbClr val="FF0000"/>
                </a:solidFill>
              </a:rPr>
              <a:t>TALENTS </a:t>
            </a:r>
            <a:r>
              <a:rPr lang="en-CA" dirty="0" smtClean="0"/>
              <a:t>?</a:t>
            </a:r>
          </a:p>
          <a:p>
            <a:pPr algn="ctr"/>
            <a:r>
              <a:rPr lang="mr-IN" dirty="0" smtClean="0"/>
              <a:t>…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SKILLS </a:t>
            </a:r>
            <a:r>
              <a:rPr lang="en-CA" dirty="0" smtClean="0">
                <a:solidFill>
                  <a:schemeClr val="tx1"/>
                </a:solidFill>
              </a:rPr>
              <a:t>?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 smtClean="0"/>
          </a:p>
          <a:p>
            <a:pPr algn="ctr"/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en-CA" b="1" dirty="0" smtClean="0">
                <a:solidFill>
                  <a:srgbClr val="FF0000"/>
                </a:solidFill>
              </a:rPr>
              <a:t>ACTIONS </a:t>
            </a:r>
            <a:r>
              <a:rPr lang="en-CA" dirty="0" smtClean="0"/>
              <a:t>?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2514600" y="2514600"/>
            <a:ext cx="3429000" cy="1629504"/>
          </a:xfrm>
          <a:prstGeom prst="wedgeEllipseCallout">
            <a:avLst>
              <a:gd name="adj1" fmla="val 75178"/>
              <a:gd name="adj2" fmla="val -7102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Hmmm</a:t>
            </a:r>
            <a:r>
              <a:rPr lang="mr-IN" dirty="0" smtClean="0"/>
              <a:t>…</a:t>
            </a:r>
            <a:r>
              <a:rPr lang="it-IT" dirty="0" smtClean="0"/>
              <a:t>..</a:t>
            </a:r>
            <a:r>
              <a:rPr lang="en-CA" dirty="0" smtClean="0"/>
              <a:t> </a:t>
            </a:r>
            <a:r>
              <a:rPr lang="en-CA" dirty="0"/>
              <a:t>does that </a:t>
            </a:r>
            <a:r>
              <a:rPr lang="en-CA" dirty="0" smtClean="0"/>
              <a:t>imply that </a:t>
            </a:r>
            <a:r>
              <a:rPr lang="en-CA" dirty="0"/>
              <a:t>we are </a:t>
            </a:r>
            <a:r>
              <a:rPr lang="en-CA" b="1" dirty="0" smtClean="0">
                <a:solidFill>
                  <a:srgbClr val="FF0000"/>
                </a:solidFill>
              </a:rPr>
              <a:t>RESPONSIBLE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for </a:t>
            </a:r>
            <a:r>
              <a:rPr lang="en-CA" dirty="0"/>
              <a:t>our own </a:t>
            </a:r>
            <a:r>
              <a:rPr lang="en-CA" b="1" dirty="0" smtClean="0">
                <a:solidFill>
                  <a:srgbClr val="FF0000"/>
                </a:solidFill>
              </a:rPr>
              <a:t>HAPPINESS</a:t>
            </a:r>
            <a:r>
              <a:rPr lang="en-CA" dirty="0" smtClean="0"/>
              <a:t>?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7"/>
          <p:cNvSpPr/>
          <p:nvPr/>
        </p:nvSpPr>
        <p:spPr>
          <a:xfrm>
            <a:off x="2819400" y="381000"/>
            <a:ext cx="2971800" cy="2057400"/>
          </a:xfrm>
          <a:prstGeom prst="wedgeEllipseCallout">
            <a:avLst>
              <a:gd name="adj1" fmla="val 87824"/>
              <a:gd name="adj2" fmla="val 3326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WHAT </a:t>
            </a:r>
            <a:r>
              <a:rPr lang="en-CA" dirty="0" smtClean="0"/>
              <a:t>or </a:t>
            </a:r>
            <a:r>
              <a:rPr lang="en-CA" b="1" dirty="0" smtClean="0">
                <a:solidFill>
                  <a:srgbClr val="FF0000"/>
                </a:solidFill>
              </a:rPr>
              <a:t>WHOM </a:t>
            </a:r>
            <a:r>
              <a:rPr lang="en-CA" dirty="0" smtClean="0"/>
              <a:t>can </a:t>
            </a:r>
            <a:r>
              <a:rPr lang="en-CA" dirty="0"/>
              <a:t>you be </a:t>
            </a:r>
            <a:r>
              <a:rPr lang="en-CA" dirty="0" smtClean="0"/>
              <a:t>responsible </a:t>
            </a:r>
            <a:r>
              <a:rPr lang="en-CA" b="1" dirty="0" smtClean="0">
                <a:solidFill>
                  <a:srgbClr val="FF0000"/>
                </a:solidFill>
              </a:rPr>
              <a:t>FOR</a:t>
            </a:r>
            <a:r>
              <a:rPr lang="en-CA" dirty="0" smtClean="0"/>
              <a:t>?</a:t>
            </a:r>
            <a:endParaRPr lang="hr-HR" dirty="0"/>
          </a:p>
        </p:txBody>
      </p:sp>
      <p:sp>
        <p:nvSpPr>
          <p:cNvPr id="13" name="Zaobljeni pravokutni oblačić 6"/>
          <p:cNvSpPr/>
          <p:nvPr/>
        </p:nvSpPr>
        <p:spPr>
          <a:xfrm>
            <a:off x="2438400" y="3124200"/>
            <a:ext cx="3657599" cy="1905000"/>
          </a:xfrm>
          <a:prstGeom prst="wedgeRoundRectCallout">
            <a:avLst>
              <a:gd name="adj1" fmla="val -49728"/>
              <a:gd name="adj2" fmla="val -88419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In your opinion,</a:t>
            </a:r>
          </a:p>
          <a:p>
            <a:pPr algn="ctr"/>
            <a:r>
              <a:rPr lang="en-CA" dirty="0"/>
              <a:t>what’s the difference between</a:t>
            </a:r>
          </a:p>
          <a:p>
            <a:pPr algn="ctr"/>
            <a:r>
              <a:rPr lang="en-CA" dirty="0"/>
              <a:t> being responsible</a:t>
            </a:r>
          </a:p>
          <a:p>
            <a:pPr algn="ctr"/>
            <a:r>
              <a:rPr lang="en-CA" dirty="0"/>
              <a:t> “</a:t>
            </a:r>
            <a:r>
              <a:rPr lang="en-CA" b="1" dirty="0">
                <a:solidFill>
                  <a:srgbClr val="FF0000"/>
                </a:solidFill>
              </a:rPr>
              <a:t>for YOURSELF</a:t>
            </a:r>
            <a:r>
              <a:rPr lang="en-CA" dirty="0"/>
              <a:t>” and</a:t>
            </a:r>
          </a:p>
          <a:p>
            <a:pPr algn="ctr"/>
            <a:r>
              <a:rPr lang="en-CA" dirty="0"/>
              <a:t> being </a:t>
            </a:r>
            <a:r>
              <a:rPr lang="en-CA" dirty="0" smtClean="0"/>
              <a:t>responsible </a:t>
            </a:r>
            <a:r>
              <a:rPr lang="en-CA" dirty="0"/>
              <a:t>“</a:t>
            </a:r>
            <a:r>
              <a:rPr lang="en-CA" b="1" dirty="0">
                <a:solidFill>
                  <a:srgbClr val="FF0000"/>
                </a:solidFill>
              </a:rPr>
              <a:t>for OTHERS</a:t>
            </a:r>
            <a:r>
              <a:rPr lang="en-CA" dirty="0"/>
              <a:t>” ?  </a:t>
            </a:r>
          </a:p>
        </p:txBody>
      </p:sp>
    </p:spTree>
    <p:extLst>
      <p:ext uri="{BB962C8B-B14F-4D97-AF65-F5344CB8AC3E}">
        <p14:creationId xmlns:p14="http://schemas.microsoft.com/office/powerpoint/2010/main" val="7273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027469" y="609600"/>
            <a:ext cx="2611331" cy="1136387"/>
          </a:xfrm>
          <a:prstGeom prst="wedgeRoundRectCallout">
            <a:avLst>
              <a:gd name="adj1" fmla="val -83711"/>
              <a:gd name="adj2" fmla="val 6502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Do you think RESPONSIBILITIES ARE </a:t>
            </a:r>
            <a:r>
              <a:rPr lang="en-CA" b="1" dirty="0" smtClean="0">
                <a:solidFill>
                  <a:srgbClr val="FF0000"/>
                </a:solidFill>
              </a:rPr>
              <a:t>NECESSARY </a:t>
            </a:r>
            <a:r>
              <a:rPr lang="en-CA" dirty="0" smtClean="0"/>
              <a:t>? </a:t>
            </a:r>
            <a:endParaRPr lang="hr-HR" dirty="0"/>
          </a:p>
        </p:txBody>
      </p:sp>
      <p:sp>
        <p:nvSpPr>
          <p:cNvPr id="11" name="Zaobljeni pravokutni oblačić 7"/>
          <p:cNvSpPr/>
          <p:nvPr/>
        </p:nvSpPr>
        <p:spPr>
          <a:xfrm>
            <a:off x="3429000" y="2590800"/>
            <a:ext cx="2743200" cy="1741921"/>
          </a:xfrm>
          <a:prstGeom prst="wedgeEllipseCallout">
            <a:avLst>
              <a:gd name="adj1" fmla="val 71135"/>
              <a:gd name="adj2" fmla="val -7201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Is </a:t>
            </a:r>
            <a:r>
              <a:rPr lang="en-CA" dirty="0" smtClean="0"/>
              <a:t>being “responsible” something </a:t>
            </a:r>
            <a:r>
              <a:rPr lang="en-CA" dirty="0"/>
              <a:t>we can </a:t>
            </a:r>
            <a:r>
              <a:rPr lang="en-CA" b="1" dirty="0" smtClean="0">
                <a:solidFill>
                  <a:srgbClr val="FF0000"/>
                </a:solidFill>
              </a:rPr>
              <a:t>CHOOSE </a:t>
            </a:r>
            <a:r>
              <a:rPr lang="en-CA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6"/>
          <p:cNvSpPr/>
          <p:nvPr/>
        </p:nvSpPr>
        <p:spPr>
          <a:xfrm>
            <a:off x="2819400" y="3581400"/>
            <a:ext cx="3657600" cy="1804515"/>
          </a:xfrm>
          <a:prstGeom prst="wedgeRoundRectCallout">
            <a:avLst>
              <a:gd name="adj1" fmla="val -67405"/>
              <a:gd name="adj2" fmla="val -12621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Is there a difference between </a:t>
            </a:r>
            <a:r>
              <a:rPr lang="en-CA" dirty="0" smtClean="0"/>
              <a:t>responsibilities </a:t>
            </a:r>
            <a:r>
              <a:rPr lang="en-CA" dirty="0"/>
              <a:t>we </a:t>
            </a:r>
            <a:r>
              <a:rPr lang="en-CA" dirty="0" smtClean="0"/>
              <a:t>carry </a:t>
            </a:r>
            <a:r>
              <a:rPr lang="en-CA" b="1" dirty="0" smtClean="0">
                <a:solidFill>
                  <a:srgbClr val="FF0000"/>
                </a:solidFill>
              </a:rPr>
              <a:t>AT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OUR OWN CHOICE</a:t>
            </a:r>
            <a:r>
              <a:rPr lang="en-CA" dirty="0" smtClean="0"/>
              <a:t>, and </a:t>
            </a:r>
            <a:r>
              <a:rPr lang="en-CA" dirty="0"/>
              <a:t>responsibilities </a:t>
            </a:r>
            <a:r>
              <a:rPr lang="en-CA" dirty="0" smtClean="0"/>
              <a:t>we are </a:t>
            </a:r>
            <a:r>
              <a:rPr lang="en-CA" b="1" dirty="0" smtClean="0">
                <a:solidFill>
                  <a:srgbClr val="FF0000"/>
                </a:solidFill>
              </a:rPr>
              <a:t>ENTRUSTED BY SOCIETY </a:t>
            </a:r>
            <a:r>
              <a:rPr lang="en-CA" dirty="0" smtClean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15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3200400" y="609600"/>
            <a:ext cx="3124200" cy="1676400"/>
          </a:xfrm>
          <a:prstGeom prst="wedgeRoundRectCallout">
            <a:avLst>
              <a:gd name="adj1" fmla="val -78401"/>
              <a:gd name="adj2" fmla="val 3993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WHAT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would happen</a:t>
            </a:r>
          </a:p>
          <a:p>
            <a:pPr algn="ctr"/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IF WE HAD </a:t>
            </a:r>
            <a:endParaRPr lang="en-CA" b="1" dirty="0" smtClean="0">
              <a:solidFill>
                <a:srgbClr val="FF0000"/>
              </a:solidFill>
            </a:endParaRP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NO </a:t>
            </a:r>
            <a:r>
              <a:rPr lang="en-CA" b="1" dirty="0">
                <a:solidFill>
                  <a:srgbClr val="FF0000"/>
                </a:solidFill>
              </a:rPr>
              <a:t>RESPONSIBILITIES</a:t>
            </a:r>
          </a:p>
          <a:p>
            <a:pPr algn="ctr"/>
            <a:r>
              <a:rPr lang="en-CA" dirty="0"/>
              <a:t>at all?</a:t>
            </a:r>
            <a:endParaRPr lang="hr-HR" dirty="0"/>
          </a:p>
        </p:txBody>
      </p:sp>
      <p:sp>
        <p:nvSpPr>
          <p:cNvPr id="15" name="Zaobljeni pravokutni oblačić 7"/>
          <p:cNvSpPr/>
          <p:nvPr/>
        </p:nvSpPr>
        <p:spPr>
          <a:xfrm>
            <a:off x="2286000" y="2971800"/>
            <a:ext cx="4495800" cy="3048000"/>
          </a:xfrm>
          <a:prstGeom prst="wedgeEllipseCallout">
            <a:avLst>
              <a:gd name="adj1" fmla="val 60051"/>
              <a:gd name="adj2" fmla="val -84882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Let’s think</a:t>
            </a:r>
            <a:r>
              <a:rPr lang="mr-IN" dirty="0" smtClean="0"/>
              <a:t>…</a:t>
            </a:r>
            <a:r>
              <a:rPr lang="it-IT" dirty="0" smtClean="0"/>
              <a:t>.</a:t>
            </a:r>
            <a:endParaRPr lang="en-CA" dirty="0" smtClean="0"/>
          </a:p>
          <a:p>
            <a:pPr algn="ctr"/>
            <a:r>
              <a:rPr lang="en-CA" dirty="0" smtClean="0"/>
              <a:t>if I act irresponsibly, </a:t>
            </a:r>
          </a:p>
          <a:p>
            <a:pPr algn="ctr"/>
            <a:r>
              <a:rPr lang="en-CA" dirty="0" smtClean="0"/>
              <a:t>what are the</a:t>
            </a:r>
            <a:endParaRPr lang="en-CA" dirty="0"/>
          </a:p>
          <a:p>
            <a:pPr algn="ctr"/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CONSEQUENCES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/>
              <a:t>on </a:t>
            </a:r>
            <a:r>
              <a:rPr lang="en-CA" b="1" dirty="0" smtClean="0">
                <a:solidFill>
                  <a:srgbClr val="FF0000"/>
                </a:solidFill>
              </a:rPr>
              <a:t>SOCIETY </a:t>
            </a:r>
            <a:r>
              <a:rPr lang="en-CA" dirty="0" smtClean="0"/>
              <a:t>?</a:t>
            </a:r>
            <a:endParaRPr lang="en-CA" dirty="0"/>
          </a:p>
          <a:p>
            <a:pPr algn="ctr"/>
            <a:r>
              <a:rPr lang="en-CA" dirty="0" smtClean="0"/>
              <a:t>What happens to your </a:t>
            </a:r>
            <a:r>
              <a:rPr lang="en-CA" b="1" dirty="0"/>
              <a:t>classmates</a:t>
            </a:r>
            <a:r>
              <a:rPr lang="en-CA" dirty="0"/>
              <a:t>, your </a:t>
            </a:r>
            <a:r>
              <a:rPr lang="en-CA" b="1" dirty="0"/>
              <a:t>teachers</a:t>
            </a:r>
            <a:r>
              <a:rPr lang="en-CA" dirty="0"/>
              <a:t>, your </a:t>
            </a:r>
            <a:r>
              <a:rPr lang="en-CA" b="1" dirty="0"/>
              <a:t>family</a:t>
            </a:r>
            <a:r>
              <a:rPr lang="en-CA" dirty="0"/>
              <a:t>, your </a:t>
            </a:r>
            <a:r>
              <a:rPr lang="en-CA" b="1" dirty="0"/>
              <a:t>friends</a:t>
            </a:r>
            <a:r>
              <a:rPr lang="en-CA" dirty="0"/>
              <a:t>, the </a:t>
            </a:r>
            <a:r>
              <a:rPr lang="en-CA" b="1" dirty="0" smtClean="0"/>
              <a:t>environment</a:t>
            </a:r>
            <a:r>
              <a:rPr lang="en-CA" dirty="0" smtClean="0"/>
              <a:t>, the </a:t>
            </a:r>
            <a:r>
              <a:rPr lang="en-CA" b="1" dirty="0" smtClean="0"/>
              <a:t>animals</a:t>
            </a:r>
            <a:r>
              <a:rPr lang="en-CA" dirty="0" smtClean="0"/>
              <a:t>, the </a:t>
            </a:r>
            <a:r>
              <a:rPr lang="en-CA" b="1" dirty="0" smtClean="0"/>
              <a:t>plants</a:t>
            </a:r>
            <a:r>
              <a:rPr lang="en-CA" dirty="0" smtClean="0"/>
              <a:t>,  </a:t>
            </a:r>
            <a:r>
              <a:rPr lang="en-CA" b="1" u="sng" dirty="0" smtClean="0">
                <a:solidFill>
                  <a:srgbClr val="FF0000"/>
                </a:solidFill>
              </a:rPr>
              <a:t>the trees in this square</a:t>
            </a:r>
            <a:r>
              <a:rPr lang="mr-IN" dirty="0" smtClean="0"/>
              <a:t>…</a:t>
            </a:r>
            <a:r>
              <a:rPr lang="it-IT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3135471" y="2057400"/>
            <a:ext cx="3570129" cy="1828800"/>
          </a:xfrm>
          <a:prstGeom prst="wedgeRoundRectCallout">
            <a:avLst>
              <a:gd name="adj1" fmla="val -78413"/>
              <a:gd name="adj2" fmla="val -5189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Uhmm… talking about society – as a group of people living together - do you think </a:t>
            </a:r>
            <a:r>
              <a:rPr lang="en-GB" smtClean="0">
                <a:solidFill>
                  <a:srgbClr val="000000"/>
                </a:solidFill>
              </a:rPr>
              <a:t>the</a:t>
            </a:r>
            <a:r>
              <a:rPr lang="en-GB" b="1" smtClean="0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concept of </a:t>
            </a:r>
            <a:r>
              <a:rPr lang="en-GB" b="1" smtClean="0">
                <a:solidFill>
                  <a:srgbClr val="000000"/>
                </a:solidFill>
              </a:rPr>
              <a:t>“</a:t>
            </a:r>
            <a:r>
              <a:rPr lang="en-GB" b="1" smtClean="0">
                <a:solidFill>
                  <a:srgbClr val="FF0000"/>
                </a:solidFill>
              </a:rPr>
              <a:t>RESPONSIBILTY</a:t>
            </a:r>
            <a:r>
              <a:rPr lang="en-GB" smtClean="0"/>
              <a:t>” and “</a:t>
            </a:r>
            <a:r>
              <a:rPr lang="en-GB" b="1" smtClean="0">
                <a:solidFill>
                  <a:srgbClr val="FF0000"/>
                </a:solidFill>
              </a:rPr>
              <a:t>LIBERTY</a:t>
            </a:r>
            <a:r>
              <a:rPr lang="en-GB" smtClean="0"/>
              <a:t>” are somehow </a:t>
            </a:r>
            <a:r>
              <a:rPr lang="en-GB" b="1" smtClean="0">
                <a:solidFill>
                  <a:srgbClr val="FF0000"/>
                </a:solidFill>
              </a:rPr>
              <a:t>connected </a:t>
            </a:r>
            <a:r>
              <a:rPr lang="en-GB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22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089557" y="457200"/>
            <a:ext cx="3235043" cy="1981200"/>
          </a:xfrm>
          <a:prstGeom prst="wedgeRoundRectCallout">
            <a:avLst>
              <a:gd name="adj1" fmla="val -78248"/>
              <a:gd name="adj2" fmla="val 20814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Being that you know all these new things about “responsibly”, do you think</a:t>
            </a:r>
          </a:p>
          <a:p>
            <a:pPr algn="ctr"/>
            <a:r>
              <a:rPr lang="en-CA" dirty="0" smtClean="0"/>
              <a:t> it is </a:t>
            </a:r>
            <a:r>
              <a:rPr lang="en-CA" b="1" dirty="0" smtClean="0">
                <a:solidFill>
                  <a:srgbClr val="FF0000"/>
                </a:solidFill>
              </a:rPr>
              <a:t>EASY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or it is </a:t>
            </a:r>
            <a:r>
              <a:rPr lang="en-CA" b="1" dirty="0" smtClean="0">
                <a:solidFill>
                  <a:srgbClr val="FF0000"/>
                </a:solidFill>
              </a:rPr>
              <a:t>HARD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to be</a:t>
            </a:r>
          </a:p>
          <a:p>
            <a:pPr algn="ctr"/>
            <a:r>
              <a:rPr lang="en-CA" dirty="0" smtClean="0"/>
              <a:t> </a:t>
            </a:r>
            <a:r>
              <a:rPr lang="en-CA" dirty="0"/>
              <a:t>a responsible person?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3886200" y="2667000"/>
            <a:ext cx="1905000" cy="1371600"/>
          </a:xfrm>
          <a:prstGeom prst="wedgeEllipseCallout">
            <a:avLst>
              <a:gd name="adj1" fmla="val 88973"/>
              <a:gd name="adj2" fmla="val -4592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WHY</a:t>
            </a:r>
            <a:r>
              <a:rPr lang="en-CA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3135471" y="2057400"/>
            <a:ext cx="3036729" cy="1828800"/>
          </a:xfrm>
          <a:prstGeom prst="wedgeRoundRectCallout">
            <a:avLst>
              <a:gd name="adj1" fmla="val -78413"/>
              <a:gd name="adj2" fmla="val -5189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And you guys, do </a:t>
            </a:r>
            <a:r>
              <a:rPr lang="en-CA" dirty="0"/>
              <a:t>you think </a:t>
            </a:r>
            <a:r>
              <a:rPr lang="en-CA" b="1" dirty="0" smtClean="0">
                <a:solidFill>
                  <a:srgbClr val="FF0000"/>
                </a:solidFill>
              </a:rPr>
              <a:t>YOU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are</a:t>
            </a:r>
          </a:p>
          <a:p>
            <a:pPr algn="ctr"/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RESPONSIBLE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or </a:t>
            </a:r>
            <a:r>
              <a:rPr lang="en-CA" b="1" dirty="0" smtClean="0">
                <a:solidFill>
                  <a:srgbClr val="FF0000"/>
                </a:solidFill>
              </a:rPr>
              <a:t>IRRESPONSIBLE persons </a:t>
            </a:r>
            <a:r>
              <a:rPr lang="en-CA" dirty="0" smtClean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124200" y="1066800"/>
            <a:ext cx="3047999" cy="2209800"/>
          </a:xfrm>
          <a:prstGeom prst="wedgeRoundRectCallout">
            <a:avLst>
              <a:gd name="adj1" fmla="val -84854"/>
              <a:gd name="adj2" fmla="val -1137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OK, now</a:t>
            </a:r>
            <a:r>
              <a:rPr lang="mr-IN" dirty="0" smtClean="0">
                <a:ln w="0"/>
                <a:solidFill>
                  <a:schemeClr val="tx1"/>
                </a:solidFill>
              </a:rPr>
              <a:t>…</a:t>
            </a:r>
            <a:endParaRPr lang="en-CA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We have </a:t>
            </a:r>
            <a:r>
              <a:rPr lang="en-CA" b="1" dirty="0" smtClean="0">
                <a:ln w="0"/>
                <a:solidFill>
                  <a:schemeClr val="tx1"/>
                </a:solidFill>
              </a:rPr>
              <a:t>ONE MORE TASK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for you, </a:t>
            </a:r>
            <a:r>
              <a:rPr lang="en-CA" b="1" dirty="0" smtClean="0">
                <a:ln w="0"/>
                <a:solidFill>
                  <a:schemeClr val="tx1"/>
                </a:solidFill>
              </a:rPr>
              <a:t>YOUNG SUPERHEROES-TO-BE </a:t>
            </a:r>
            <a:r>
              <a:rPr lang="en-CA" dirty="0" smtClean="0">
                <a:ln w="0"/>
                <a:solidFill>
                  <a:schemeClr val="tx1"/>
                </a:solidFill>
              </a:rPr>
              <a:t>!!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953000" y="5553670"/>
            <a:ext cx="3505200" cy="923330"/>
          </a:xfrm>
          <a:prstGeom prst="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SUPER </a:t>
            </a:r>
            <a:r>
              <a:rPr lang="it-IT" b="1" dirty="0" err="1" smtClean="0"/>
              <a:t>PURPLEWOMAN</a:t>
            </a:r>
            <a:endParaRPr lang="it-IT" b="1" dirty="0" smtClean="0"/>
          </a:p>
          <a:p>
            <a:pPr algn="ctr"/>
            <a:endParaRPr lang="it-IT" b="1" dirty="0"/>
          </a:p>
        </p:txBody>
      </p:sp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971800" cy="5334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13360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228600" y="5553670"/>
            <a:ext cx="3429000" cy="92333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SUPER </a:t>
            </a:r>
            <a:r>
              <a:rPr lang="it-IT" b="1" dirty="0" err="1" smtClean="0"/>
              <a:t>FLAMEMAN</a:t>
            </a:r>
            <a:endParaRPr lang="it-IT" b="1" dirty="0"/>
          </a:p>
          <a:p>
            <a:pPr algn="ctr"/>
            <a:endParaRPr lang="it-IT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90800" y="381000"/>
            <a:ext cx="3810000" cy="523220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THE CAST: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99051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048000" y="691337"/>
            <a:ext cx="3200400" cy="1518463"/>
          </a:xfrm>
          <a:prstGeom prst="wedgeRoundRectCallout">
            <a:avLst>
              <a:gd name="adj1" fmla="val -79607"/>
              <a:gd name="adj2" fmla="val 4036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>
                <a:ln w="0"/>
                <a:solidFill>
                  <a:schemeClr val="tx1"/>
                </a:solidFill>
              </a:rPr>
              <a:t>…</a:t>
            </a:r>
            <a:r>
              <a:rPr lang="it-IT" dirty="0" smtClean="0">
                <a:ln w="0"/>
                <a:solidFill>
                  <a:schemeClr val="tx1"/>
                </a:solidFill>
              </a:rPr>
              <a:t>. </a:t>
            </a:r>
            <a:r>
              <a:rPr lang="it-IT" dirty="0" err="1" smtClean="0">
                <a:ln w="0"/>
                <a:solidFill>
                  <a:schemeClr val="tx1"/>
                </a:solidFill>
              </a:rPr>
              <a:t>Let’s</a:t>
            </a:r>
            <a:r>
              <a:rPr lang="it-IT" dirty="0" smtClean="0">
                <a:ln w="0"/>
                <a:solidFill>
                  <a:schemeClr val="tx1"/>
                </a:solidFill>
              </a:rPr>
              <a:t> </a:t>
            </a:r>
            <a:r>
              <a:rPr lang="en-CA" dirty="0" smtClean="0">
                <a:ln w="0"/>
                <a:solidFill>
                  <a:schemeClr val="tx1"/>
                </a:solidFill>
              </a:rPr>
              <a:t>prepare 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a </a:t>
            </a:r>
            <a:r>
              <a:rPr lang="en-CA" b="1" dirty="0" smtClean="0">
                <a:ln w="0"/>
                <a:solidFill>
                  <a:schemeClr val="tx1"/>
                </a:solidFill>
              </a:rPr>
              <a:t>short</a:t>
            </a:r>
            <a:r>
              <a:rPr lang="en-CA" dirty="0" smtClean="0">
                <a:ln w="0"/>
                <a:solidFill>
                  <a:schemeClr val="tx1"/>
                </a:solidFill>
              </a:rPr>
              <a:t> </a:t>
            </a:r>
            <a:r>
              <a:rPr lang="en-CA" b="1" dirty="0" smtClean="0">
                <a:ln w="0"/>
                <a:solidFill>
                  <a:schemeClr val="tx1"/>
                </a:solidFill>
              </a:rPr>
              <a:t>comic stripe</a:t>
            </a:r>
          </a:p>
          <a:p>
            <a:pPr algn="ctr"/>
            <a:r>
              <a:rPr lang="en-CA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en-CA" dirty="0" smtClean="0">
                <a:ln w="0"/>
                <a:solidFill>
                  <a:schemeClr val="tx1"/>
                </a:solidFill>
              </a:rPr>
              <a:t>about </a:t>
            </a:r>
            <a:r>
              <a:rPr lang="en-CA" b="1" dirty="0" smtClean="0">
                <a:ln w="0"/>
                <a:solidFill>
                  <a:schemeClr val="tx1"/>
                </a:solidFill>
              </a:rPr>
              <a:t>1 RESPONSIBILITY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 you carry 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in your everyday life. 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Zaobljeni pravokutni oblačić 7"/>
          <p:cNvSpPr/>
          <p:nvPr/>
        </p:nvSpPr>
        <p:spPr>
          <a:xfrm>
            <a:off x="2971800" y="2743200"/>
            <a:ext cx="2819400" cy="1352292"/>
          </a:xfrm>
          <a:prstGeom prst="wedgeEllipseCallout">
            <a:avLst>
              <a:gd name="adj1" fmla="val 82420"/>
              <a:gd name="adj2" fmla="val -7684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You might describe </a:t>
            </a:r>
            <a:r>
              <a:rPr lang="en-CA" dirty="0"/>
              <a:t>your </a:t>
            </a:r>
            <a:r>
              <a:rPr lang="en-CA" dirty="0" smtClean="0"/>
              <a:t>superpowers, if you wish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8382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152400"/>
            <a:ext cx="3810000" cy="575542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YOUR </a:t>
            </a:r>
            <a:r>
              <a:rPr lang="it-IT" sz="2800" b="1" dirty="0" err="1" smtClean="0"/>
              <a:t>STRIPE</a:t>
            </a:r>
            <a:r>
              <a:rPr lang="it-IT" sz="2800" b="1" dirty="0" smtClean="0"/>
              <a:t>: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08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8382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152400"/>
            <a:ext cx="3810000" cy="575542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YOUR </a:t>
            </a:r>
            <a:r>
              <a:rPr lang="it-IT" sz="2800" b="1" dirty="0" err="1" smtClean="0"/>
              <a:t>STRIPE</a:t>
            </a:r>
            <a:r>
              <a:rPr lang="it-IT" sz="2800" b="1" dirty="0" smtClean="0"/>
              <a:t>: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3455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8382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152400"/>
            <a:ext cx="3810000" cy="575542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YOUR </a:t>
            </a:r>
            <a:r>
              <a:rPr lang="it-IT" sz="2800" b="1" dirty="0" err="1" smtClean="0"/>
              <a:t>STRIPE</a:t>
            </a:r>
            <a:r>
              <a:rPr lang="it-IT" sz="2800" b="1" dirty="0" smtClean="0"/>
              <a:t>: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39837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95600" y="533400"/>
            <a:ext cx="2971800" cy="1565371"/>
          </a:xfrm>
          <a:prstGeom prst="wedgeRoundRectCallout">
            <a:avLst>
              <a:gd name="adj1" fmla="val -73473"/>
              <a:gd name="adj2" fmla="val 3082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Very well done, kids!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You did a great job today!</a:t>
            </a:r>
          </a:p>
          <a:p>
            <a:pPr algn="ctr"/>
            <a:r>
              <a:rPr lang="en-CA" b="1" dirty="0" smtClean="0">
                <a:ln w="0"/>
                <a:solidFill>
                  <a:schemeClr val="accent4">
                    <a:lumMod val="75000"/>
                  </a:schemeClr>
                </a:solidFill>
              </a:rPr>
              <a:t>PURPLE WOMAN </a:t>
            </a:r>
            <a:r>
              <a:rPr lang="en-CA" dirty="0" smtClean="0">
                <a:ln w="0"/>
                <a:solidFill>
                  <a:schemeClr val="tx1"/>
                </a:solidFill>
              </a:rPr>
              <a:t>AND I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 ARE VERY </a:t>
            </a:r>
            <a:r>
              <a:rPr lang="en-CA" b="1" dirty="0" smtClean="0">
                <a:ln w="0"/>
                <a:solidFill>
                  <a:srgbClr val="FF0000"/>
                </a:solidFill>
              </a:rPr>
              <a:t>PROUD</a:t>
            </a:r>
            <a:r>
              <a:rPr lang="en-CA" dirty="0" smtClean="0">
                <a:ln w="0"/>
                <a:solidFill>
                  <a:srgbClr val="FF0000"/>
                </a:solidFill>
              </a:rPr>
              <a:t> </a:t>
            </a:r>
            <a:r>
              <a:rPr lang="en-CA" dirty="0" smtClean="0">
                <a:ln w="0"/>
                <a:solidFill>
                  <a:schemeClr val="tx1"/>
                </a:solidFill>
              </a:rPr>
              <a:t>OF YOU!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2793298" y="2646657"/>
            <a:ext cx="3607502" cy="2001543"/>
          </a:xfrm>
          <a:prstGeom prst="wedgeEllipseCallout">
            <a:avLst>
              <a:gd name="adj1" fmla="val 67722"/>
              <a:gd name="adj2" fmla="val -69912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Yes! Considered all the responsibilities you carry, </a:t>
            </a:r>
            <a:r>
              <a:rPr lang="hr-HR" b="1" dirty="0" smtClean="0">
                <a:solidFill>
                  <a:srgbClr val="FF0000"/>
                </a:solidFill>
              </a:rPr>
              <a:t>you really are</a:t>
            </a: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 YOUNG SUPERHEROES </a:t>
            </a:r>
            <a:r>
              <a:rPr lang="hr-HR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7"/>
            <a:ext cx="9144000" cy="6858000"/>
          </a:xfrm>
          <a:prstGeom prst="rect">
            <a:avLst/>
          </a:prstGeom>
        </p:spPr>
      </p:pic>
      <p:pic>
        <p:nvPicPr>
          <p:cNvPr id="9" name="Immagine 8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1" name="Immagine 10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057400" y="457200"/>
            <a:ext cx="5029200" cy="3733800"/>
          </a:xfrm>
          <a:prstGeom prst="irregularSeal1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 w="0"/>
                <a:solidFill>
                  <a:srgbClr val="FF0000"/>
                </a:solidFill>
              </a:rPr>
              <a:t>WELCOME TO </a:t>
            </a:r>
          </a:p>
          <a:p>
            <a:pPr algn="ctr"/>
            <a:r>
              <a:rPr lang="en-CA" sz="2400" b="1" dirty="0" smtClean="0">
                <a:ln w="0"/>
                <a:solidFill>
                  <a:srgbClr val="FF0000"/>
                </a:solidFill>
              </a:rPr>
              <a:t>THE SUPER HEROES</a:t>
            </a:r>
          </a:p>
          <a:p>
            <a:pPr algn="ctr"/>
            <a:r>
              <a:rPr lang="en-CA" sz="2400" b="1" dirty="0" smtClean="0">
                <a:ln w="0"/>
                <a:solidFill>
                  <a:srgbClr val="FF0000"/>
                </a:solidFill>
              </a:rPr>
              <a:t>HALL OF FAME </a:t>
            </a:r>
            <a:r>
              <a:rPr lang="en-CA" sz="2000" b="1" dirty="0" smtClean="0">
                <a:ln w="0"/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" y="609600"/>
            <a:ext cx="2169090" cy="4572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1600200" cy="3962400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228600" y="6169223"/>
            <a:ext cx="1524000" cy="27699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SUPER-</a:t>
            </a:r>
            <a:r>
              <a:rPr lang="it-IT" sz="1200" b="1" dirty="0" err="1" smtClean="0">
                <a:solidFill>
                  <a:schemeClr val="accent6">
                    <a:lumMod val="75000"/>
                  </a:schemeClr>
                </a:solidFill>
              </a:rPr>
              <a:t>FLAMEMAN</a:t>
            </a:r>
            <a:endParaRPr lang="it-IT" sz="1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76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THE CAST: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28800" y="6172200"/>
            <a:ext cx="1905000" cy="276999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4">
                    <a:lumMod val="75000"/>
                  </a:schemeClr>
                </a:solidFill>
              </a:rPr>
              <a:t>SUPER</a:t>
            </a: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200" b="1" dirty="0" err="1" smtClean="0">
                <a:solidFill>
                  <a:schemeClr val="accent4">
                    <a:lumMod val="75000"/>
                  </a:schemeClr>
                </a:solidFill>
              </a:rPr>
              <a:t>PURPLEWOMAN</a:t>
            </a:r>
            <a:endParaRPr lang="it-IT" sz="1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10000" y="152400"/>
            <a:ext cx="50292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410200" y="6200001"/>
            <a:ext cx="1905000" cy="40011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YOU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1218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90800" y="25908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THE END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4150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05000" y="609600"/>
            <a:ext cx="5486400" cy="1323439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 smtClean="0"/>
          </a:p>
          <a:p>
            <a:pPr algn="ctr"/>
            <a:r>
              <a:rPr lang="en-GB" sz="2800" b="1" dirty="0" smtClean="0"/>
              <a:t>IN A SQUARE IN</a:t>
            </a:r>
          </a:p>
          <a:p>
            <a:pPr algn="ctr"/>
            <a:r>
              <a:rPr lang="en-GB" sz="2800" b="1" dirty="0" smtClean="0"/>
              <a:t> YOUR HOME TOWN …</a:t>
            </a:r>
          </a:p>
          <a:p>
            <a:pPr algn="ctr"/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6631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2457027" y="1524000"/>
            <a:ext cx="2953173" cy="1600200"/>
          </a:xfrm>
          <a:prstGeom prst="wedgeEllipseCallout">
            <a:avLst>
              <a:gd name="adj1" fmla="val 95847"/>
              <a:gd name="adj2" fmla="val -2012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Hi, </a:t>
            </a:r>
            <a:r>
              <a:rPr lang="en-CA" dirty="0">
                <a:ln w="0"/>
                <a:solidFill>
                  <a:schemeClr val="tx1"/>
                </a:solidFill>
              </a:rPr>
              <a:t>kids! I bet you </a:t>
            </a:r>
            <a:r>
              <a:rPr lang="en-CA" dirty="0" smtClean="0">
                <a:ln w="0"/>
                <a:solidFill>
                  <a:schemeClr val="tx1"/>
                </a:solidFill>
              </a:rPr>
              <a:t>didn’t expect </a:t>
            </a:r>
            <a:r>
              <a:rPr lang="en-CA" dirty="0">
                <a:ln w="0"/>
                <a:solidFill>
                  <a:schemeClr val="tx1"/>
                </a:solidFill>
              </a:rPr>
              <a:t>me to show up in your class! 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533400"/>
            <a:ext cx="44958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/>
              <a:t>…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ONE</a:t>
            </a:r>
            <a:r>
              <a:rPr lang="it-IT" sz="2800" b="1" dirty="0" smtClean="0"/>
              <a:t> A SPRING </a:t>
            </a:r>
            <a:r>
              <a:rPr lang="it-IT" sz="2800" b="1" dirty="0" err="1" smtClean="0"/>
              <a:t>DAY</a:t>
            </a:r>
            <a:r>
              <a:rPr lang="it-IT" sz="2800" b="1" dirty="0" smtClean="0"/>
              <a:t> </a:t>
            </a:r>
            <a:r>
              <a:rPr lang="mr-IN" sz="2800" b="1" dirty="0" smtClean="0"/>
              <a:t>…</a:t>
            </a:r>
            <a:endParaRPr lang="it-IT" sz="2800" b="1" dirty="0"/>
          </a:p>
        </p:txBody>
      </p:sp>
      <p:sp>
        <p:nvSpPr>
          <p:cNvPr id="8" name="Zaobljeni pravokutni oblačić 6"/>
          <p:cNvSpPr/>
          <p:nvPr/>
        </p:nvSpPr>
        <p:spPr>
          <a:xfrm>
            <a:off x="2971800" y="3429000"/>
            <a:ext cx="2258732" cy="1524000"/>
          </a:xfrm>
          <a:prstGeom prst="wedgeEllipseCallout">
            <a:avLst>
              <a:gd name="adj1" fmla="val 124580"/>
              <a:gd name="adj2" fmla="val -12239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Do you </a:t>
            </a:r>
            <a:r>
              <a:rPr lang="en-CA" dirty="0" smtClean="0">
                <a:ln w="0"/>
                <a:solidFill>
                  <a:schemeClr val="tx1"/>
                </a:solidFill>
              </a:rPr>
              <a:t>know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 </a:t>
            </a:r>
            <a:r>
              <a:rPr lang="en-CA" dirty="0">
                <a:ln w="0"/>
                <a:solidFill>
                  <a:schemeClr val="tx1"/>
                </a:solidFill>
              </a:rPr>
              <a:t>who I am? 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1600200" y="1295400"/>
            <a:ext cx="3943773" cy="1828800"/>
          </a:xfrm>
          <a:prstGeom prst="wedgeEllipseCallout">
            <a:avLst>
              <a:gd name="adj1" fmla="val 77954"/>
              <a:gd name="adj2" fmla="val -1983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DO YOU KNOW WHAT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MY SUPER POWERS ARE </a:t>
            </a:r>
            <a:r>
              <a:rPr lang="en-CA" dirty="0" smtClean="0"/>
              <a:t>?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NAME SOME!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88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200400" y="609600"/>
            <a:ext cx="2514599" cy="1219200"/>
          </a:xfrm>
          <a:prstGeom prst="wedgeRoundRectCallout">
            <a:avLst>
              <a:gd name="adj1" fmla="val -89311"/>
              <a:gd name="adj2" fmla="val 55484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HALLO, </a:t>
            </a:r>
          </a:p>
          <a:p>
            <a:pPr algn="ctr"/>
            <a:r>
              <a:rPr lang="en-CA" sz="2000" b="1" dirty="0" smtClean="0">
                <a:ln w="1905"/>
                <a:solidFill>
                  <a:schemeClr val="accent4">
                    <a:lumMod val="75000"/>
                  </a:schemeClr>
                </a:solidFill>
              </a:rPr>
              <a:t>PURPLE WOMAN </a:t>
            </a:r>
            <a:r>
              <a:rPr lang="en-CA" dirty="0" smtClean="0"/>
              <a:t>!</a:t>
            </a:r>
            <a:endParaRPr lang="hr-HR" dirty="0"/>
          </a:p>
        </p:txBody>
      </p:sp>
      <p:sp>
        <p:nvSpPr>
          <p:cNvPr id="11" name="Zaobljeni pravokutni oblačić 6"/>
          <p:cNvSpPr/>
          <p:nvPr/>
        </p:nvSpPr>
        <p:spPr>
          <a:xfrm>
            <a:off x="2895600" y="2133600"/>
            <a:ext cx="3048000" cy="1447800"/>
          </a:xfrm>
          <a:prstGeom prst="wedgeEllipseCallout">
            <a:avLst>
              <a:gd name="adj1" fmla="val 71383"/>
              <a:gd name="adj2" fmla="val -50920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……</a:t>
            </a:r>
            <a:r>
              <a:rPr lang="en-CA" dirty="0" smtClean="0"/>
              <a:t>OH, LOOK WHO’S HERE </a:t>
            </a:r>
            <a:r>
              <a:rPr lang="mr-IN" dirty="0" smtClean="0"/>
              <a:t>…</a:t>
            </a:r>
            <a:r>
              <a:rPr lang="it-IT" dirty="0" smtClean="0"/>
              <a:t>.. </a:t>
            </a:r>
          </a:p>
          <a:p>
            <a:pPr algn="ctr"/>
            <a:r>
              <a:rPr lang="it-IT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MAN </a:t>
            </a:r>
            <a:r>
              <a:rPr lang="en-CA" dirty="0" smtClean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000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aobljeni pravokutni oblačić 7"/>
          <p:cNvSpPr/>
          <p:nvPr/>
        </p:nvSpPr>
        <p:spPr>
          <a:xfrm>
            <a:off x="2286000" y="381001"/>
            <a:ext cx="4191000" cy="1371600"/>
          </a:xfrm>
          <a:prstGeom prst="wedgeEllipseCallout">
            <a:avLst>
              <a:gd name="adj1" fmla="val 60070"/>
              <a:gd name="adj2" fmla="val 4978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</a:t>
            </a:r>
            <a:r>
              <a:rPr lang="it-I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MAN</a:t>
            </a:r>
            <a:r>
              <a:rPr lang="it-IT" dirty="0" smtClean="0">
                <a:ln w="1905"/>
                <a:solidFill>
                  <a:schemeClr val="tx1"/>
                </a:solidFill>
              </a:rPr>
              <a:t>, </a:t>
            </a:r>
            <a:r>
              <a:rPr lang="it-IT" b="1" dirty="0" err="1" smtClean="0">
                <a:ln w="1905"/>
                <a:solidFill>
                  <a:srgbClr val="FF0000"/>
                </a:solidFill>
              </a:rPr>
              <a:t>watch</a:t>
            </a:r>
            <a:r>
              <a:rPr lang="it-IT" b="1" dirty="0" smtClean="0">
                <a:ln w="1905"/>
                <a:solidFill>
                  <a:srgbClr val="FF0000"/>
                </a:solidFill>
              </a:rPr>
              <a:t> out</a:t>
            </a:r>
            <a:r>
              <a:rPr lang="it-IT" dirty="0" smtClean="0">
                <a:ln w="1905"/>
                <a:solidFill>
                  <a:schemeClr val="tx1"/>
                </a:solidFill>
              </a:rPr>
              <a:t>!!</a:t>
            </a:r>
            <a:endParaRPr lang="en-CA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 YOUR HAIR WILL SET THIS SQUARE’S </a:t>
            </a:r>
            <a:r>
              <a:rPr lang="en-CA" b="1" dirty="0" smtClean="0">
                <a:ln w="0"/>
                <a:solidFill>
                  <a:srgbClr val="FF0000"/>
                </a:solidFill>
              </a:rPr>
              <a:t>TREES</a:t>
            </a:r>
            <a:r>
              <a:rPr lang="en-CA" dirty="0" smtClean="0">
                <a:ln w="0"/>
                <a:solidFill>
                  <a:srgbClr val="FF0000"/>
                </a:solidFill>
              </a:rPr>
              <a:t> </a:t>
            </a:r>
            <a:r>
              <a:rPr lang="en-CA" b="1" dirty="0" smtClean="0">
                <a:ln w="0"/>
                <a:solidFill>
                  <a:srgbClr val="FF0000"/>
                </a:solidFill>
              </a:rPr>
              <a:t>ON FIRE</a:t>
            </a:r>
            <a:r>
              <a:rPr lang="en-CA" dirty="0" smtClean="0">
                <a:ln w="0"/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438400" y="2209800"/>
            <a:ext cx="3200400" cy="1520825"/>
          </a:xfrm>
          <a:prstGeom prst="wedgeRoundRectCallout">
            <a:avLst>
              <a:gd name="adj1" fmla="val -60950"/>
              <a:gd name="adj2" fmla="val -6253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AH AH AH AH!!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IT’LL BE GOOD FUN:</a:t>
            </a:r>
          </a:p>
          <a:p>
            <a:pPr algn="ctr"/>
            <a:r>
              <a:rPr lang="en-CA" dirty="0" smtClean="0">
                <a:ln w="0"/>
                <a:solidFill>
                  <a:schemeClr val="tx1"/>
                </a:solidFill>
              </a:rPr>
              <a:t>I’LL SET THE SQUARE ON FIRE, </a:t>
            </a:r>
            <a:r>
              <a:rPr lang="en-CA" b="1" dirty="0" smtClean="0">
                <a:ln w="0"/>
                <a:solidFill>
                  <a:srgbClr val="FF0000"/>
                </a:solidFill>
              </a:rPr>
              <a:t>SO EVERYBODY KNOWS</a:t>
            </a:r>
          </a:p>
          <a:p>
            <a:pPr algn="ctr"/>
            <a:r>
              <a:rPr lang="en-CA" b="1" dirty="0" smtClean="0">
                <a:ln w="0"/>
                <a:solidFill>
                  <a:srgbClr val="FF0000"/>
                </a:solidFill>
              </a:rPr>
              <a:t> WHO I AM </a:t>
            </a:r>
            <a:r>
              <a:rPr lang="en-CA" dirty="0" smtClean="0">
                <a:ln w="0"/>
                <a:solidFill>
                  <a:schemeClr val="tx1"/>
                </a:solidFill>
              </a:rPr>
              <a:t>!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Zaobljeni pravokutni oblačić 7"/>
          <p:cNvSpPr/>
          <p:nvPr/>
        </p:nvSpPr>
        <p:spPr>
          <a:xfrm>
            <a:off x="2514600" y="4270375"/>
            <a:ext cx="4267200" cy="1749425"/>
          </a:xfrm>
          <a:prstGeom prst="wedgeEllipseCallout">
            <a:avLst>
              <a:gd name="adj1" fmla="val 56119"/>
              <a:gd name="adj2" fmla="val -167005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905"/>
                <a:solidFill>
                  <a:schemeClr val="tx1"/>
                </a:solidFill>
              </a:rPr>
              <a:t>COME ON,</a:t>
            </a:r>
          </a:p>
          <a:p>
            <a:pPr algn="ctr"/>
            <a:r>
              <a:rPr lang="it-IT" dirty="0" err="1" smtClean="0">
                <a:ln w="1905"/>
                <a:solidFill>
                  <a:schemeClr val="tx1"/>
                </a:solidFill>
              </a:rPr>
              <a:t>DON’T</a:t>
            </a:r>
            <a:r>
              <a:rPr lang="it-IT" dirty="0" smtClean="0">
                <a:ln w="1905"/>
                <a:solidFill>
                  <a:schemeClr val="tx1"/>
                </a:solidFill>
              </a:rPr>
              <a:t> SHOW OFF!</a:t>
            </a:r>
            <a:endParaRPr lang="en-CA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CA" b="1" dirty="0" smtClean="0">
                <a:ln w="0"/>
                <a:solidFill>
                  <a:srgbClr val="FF0000"/>
                </a:solidFill>
              </a:rPr>
              <a:t>BE RESPONSIBLE</a:t>
            </a:r>
            <a:r>
              <a:rPr lang="en-CA" dirty="0" smtClean="0">
                <a:ln w="0"/>
                <a:solidFill>
                  <a:srgbClr val="FF0000"/>
                </a:solidFill>
              </a:rPr>
              <a:t> </a:t>
            </a:r>
            <a:r>
              <a:rPr lang="en-CA" dirty="0" smtClean="0">
                <a:ln w="0"/>
                <a:solidFill>
                  <a:schemeClr val="tx1"/>
                </a:solidFill>
              </a:rPr>
              <a:t>AND </a:t>
            </a:r>
            <a:r>
              <a:rPr lang="en-CA" b="1" dirty="0" smtClean="0">
                <a:ln w="0"/>
                <a:solidFill>
                  <a:srgbClr val="FF0000"/>
                </a:solidFill>
              </a:rPr>
              <a:t>KEEP THAT UNRULY MANE OFF </a:t>
            </a:r>
          </a:p>
          <a:p>
            <a:pPr algn="ctr"/>
            <a:r>
              <a:rPr lang="en-CA" b="1" dirty="0" smtClean="0">
                <a:ln w="0"/>
                <a:solidFill>
                  <a:srgbClr val="FF0000"/>
                </a:solidFill>
              </a:rPr>
              <a:t>THE TREES</a:t>
            </a:r>
            <a:r>
              <a:rPr lang="en-CA" dirty="0" smtClean="0">
                <a:ln w="0"/>
                <a:solidFill>
                  <a:schemeClr val="tx1"/>
                </a:solidFill>
              </a:rPr>
              <a:t> !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6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2133600" y="2895600"/>
            <a:ext cx="3581400" cy="838200"/>
          </a:xfrm>
          <a:prstGeom prst="wedgeRoundRectCallout">
            <a:avLst>
              <a:gd name="adj1" fmla="val -53896"/>
              <a:gd name="adj2" fmla="val -130836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>
                <a:ln w="0"/>
                <a:solidFill>
                  <a:schemeClr val="tx1"/>
                </a:solidFill>
              </a:rPr>
              <a:t>By the way, guess what my super powers are!</a:t>
            </a:r>
            <a:endParaRPr lang="en-GB">
              <a:ln w="0"/>
              <a:solidFill>
                <a:schemeClr val="tx1"/>
              </a:solidFill>
            </a:endParaRPr>
          </a:p>
        </p:txBody>
      </p:sp>
      <p:sp>
        <p:nvSpPr>
          <p:cNvPr id="7" name="Zaobljeni pravokutni oblačić 6"/>
          <p:cNvSpPr/>
          <p:nvPr/>
        </p:nvSpPr>
        <p:spPr>
          <a:xfrm>
            <a:off x="2819400" y="457200"/>
            <a:ext cx="3733800" cy="2057400"/>
          </a:xfrm>
          <a:prstGeom prst="wedgeRoundRectCallout">
            <a:avLst>
              <a:gd name="adj1" fmla="val -71354"/>
              <a:gd name="adj2" fmla="val 3020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rgbClr val="000000"/>
                </a:solidFill>
              </a:rPr>
              <a:t>MY DEAR </a:t>
            </a:r>
            <a:r>
              <a:rPr lang="en-GB" b="1" dirty="0" smtClean="0">
                <a:ln w="0"/>
                <a:solidFill>
                  <a:schemeClr val="accent4">
                    <a:lumMod val="75000"/>
                  </a:schemeClr>
                </a:solidFill>
              </a:rPr>
              <a:t>PURPLE WOMAN</a:t>
            </a:r>
            <a:r>
              <a:rPr lang="en-GB" dirty="0" smtClean="0">
                <a:ln w="0"/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GB" b="1" dirty="0" smtClean="0">
                <a:ln w="0"/>
                <a:solidFill>
                  <a:srgbClr val="FF0000"/>
                </a:solidFill>
              </a:rPr>
              <a:t>I DON’T GIVE A DAMN </a:t>
            </a:r>
            <a:r>
              <a:rPr lang="en-GB" dirty="0" smtClean="0">
                <a:ln w="0"/>
                <a:solidFill>
                  <a:schemeClr val="tx1"/>
                </a:solidFill>
              </a:rPr>
              <a:t>ABOUT YOU OR THIS SQUARE OR THE TREES!!</a:t>
            </a:r>
          </a:p>
          <a:p>
            <a:pPr algn="ctr"/>
            <a:r>
              <a:rPr lang="en-GB" b="1" dirty="0" smtClean="0">
                <a:ln w="0"/>
                <a:solidFill>
                  <a:srgbClr val="FF0000"/>
                </a:solidFill>
              </a:rPr>
              <a:t>I DO WHATEVER I WANT</a:t>
            </a:r>
            <a:r>
              <a:rPr lang="en-GB" dirty="0" smtClean="0">
                <a:ln w="0"/>
                <a:solidFill>
                  <a:schemeClr val="tx1"/>
                </a:solidFill>
              </a:rPr>
              <a:t>, ‘CAUSE</a:t>
            </a:r>
          </a:p>
          <a:p>
            <a:pPr algn="ctr"/>
            <a:r>
              <a:rPr lang="en-GB" dirty="0" smtClean="0">
                <a:ln w="0"/>
                <a:solidFill>
                  <a:schemeClr val="tx1"/>
                </a:solidFill>
              </a:rPr>
              <a:t> </a:t>
            </a:r>
            <a:r>
              <a:rPr lang="en-GB" b="1" dirty="0" smtClean="0">
                <a:ln w="0"/>
                <a:solidFill>
                  <a:srgbClr val="FF0000"/>
                </a:solidFill>
              </a:rPr>
              <a:t>I AM A THE MOST POWERFUL </a:t>
            </a:r>
            <a:r>
              <a:rPr lang="en-GB" dirty="0" smtClean="0">
                <a:ln w="0"/>
                <a:solidFill>
                  <a:schemeClr val="tx1"/>
                </a:solidFill>
              </a:rPr>
              <a:t>SUPER HERO OF THE UNIVERSE!</a:t>
            </a:r>
          </a:p>
          <a:p>
            <a:pPr algn="ctr"/>
            <a:r>
              <a:rPr lang="en-GB" dirty="0" smtClean="0">
                <a:ln w="0"/>
                <a:solidFill>
                  <a:schemeClr val="tx1"/>
                </a:solidFill>
              </a:rPr>
              <a:t>AH AH AH!!! </a:t>
            </a:r>
          </a:p>
        </p:txBody>
      </p:sp>
      <p:sp>
        <p:nvSpPr>
          <p:cNvPr id="9" name="Zaobljeni pravokutni oblačić 7"/>
          <p:cNvSpPr/>
          <p:nvPr/>
        </p:nvSpPr>
        <p:spPr>
          <a:xfrm>
            <a:off x="2209800" y="4191000"/>
            <a:ext cx="4572000" cy="2209800"/>
          </a:xfrm>
          <a:prstGeom prst="wedgeEllipseCallout">
            <a:avLst>
              <a:gd name="adj1" fmla="val 53073"/>
              <a:gd name="adj2" fmla="val -13220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 MAN</a:t>
            </a:r>
            <a:r>
              <a:rPr lang="en-GB" smtClean="0"/>
              <a:t>, please, </a:t>
            </a:r>
          </a:p>
          <a:p>
            <a:pPr algn="ctr"/>
            <a:r>
              <a:rPr lang="en-GB" smtClean="0"/>
              <a:t>stop being naughty, </a:t>
            </a:r>
          </a:p>
          <a:p>
            <a:pPr algn="ctr"/>
            <a:r>
              <a:rPr lang="en-GB" smtClean="0"/>
              <a:t>and let’s show our kids here that</a:t>
            </a:r>
          </a:p>
          <a:p>
            <a:pPr algn="ctr"/>
            <a:r>
              <a:rPr lang="en-GB" b="1" smtClean="0">
                <a:solidFill>
                  <a:srgbClr val="FF0000"/>
                </a:solidFill>
              </a:rPr>
              <a:t>WE SUPERHEROES ARE CAPEBLE OF using our powers for THE GOOD</a:t>
            </a:r>
            <a:r>
              <a:rPr lang="en-GB" smtClean="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9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1203</Words>
  <Application>Microsoft Macintosh PowerPoint</Application>
  <PresentationFormat>Presentazione su schermo (4:3)</PresentationFormat>
  <Paragraphs>167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1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/>
  <cp:keywords/>
  <dc:description/>
  <cp:lastModifiedBy>Giorgio Nicoletti</cp:lastModifiedBy>
  <cp:revision>279</cp:revision>
  <dcterms:created xsi:type="dcterms:W3CDTF">2006-08-16T00:00:00Z</dcterms:created>
  <dcterms:modified xsi:type="dcterms:W3CDTF">2021-03-08T15:40:34Z</dcterms:modified>
  <cp:category/>
</cp:coreProperties>
</file>