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68" r:id="rId1"/>
    <p:sldMasterId id="2147483669" r:id="rId2"/>
  </p:sldMasterIdLst>
  <p:notesMasterIdLst>
    <p:notesMasterId r:id="rId42"/>
  </p:notesMasterIdLst>
  <p:sldIdLst>
    <p:sldId id="295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</p:sldIdLst>
  <p:sldSz cx="9144000" cy="5143500" type="screen16x9"/>
  <p:notesSz cx="6858000" cy="9144000"/>
  <p:embeddedFontLst>
    <p:embeddedFont>
      <p:font typeface="Bangers" pitchFamily="2" charset="77"/>
      <p:regular r:id="rId43"/>
    </p:embeddedFont>
    <p:embeddedFont>
      <p:font typeface="Sniglet" pitchFamily="82" charset="0"/>
      <p:regular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594"/>
    <p:restoredTop sz="94715"/>
  </p:normalViewPr>
  <p:slideViewPr>
    <p:cSldViewPr snapToGrid="0">
      <p:cViewPr varScale="1">
        <p:scale>
          <a:sx n="162" d="100"/>
          <a:sy n="162" d="100"/>
        </p:scale>
        <p:origin x="200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1.fntdata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5efabcf03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5efabcf03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5efabcf039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5efabcf039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Talk about all day tomorrow. What do you think of? What does it mean to learn? Does anyone know the world algorithm?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5efabcf039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5efabcf039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5efabcf039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5efabcf039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Artificial intelligence is a kind of algorithm… theres other kinds as well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5efabcf039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5efabcf039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5efabcf039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5efabcf039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Short definition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5efabcf039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5efabcf039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5efabcf039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5efabcf039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5efabcf039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5efabcf039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What is instagrams algorithm trying to pick? What kinds of ads do you get? What do you think they are trying to do?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5efabcf039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5efabcf039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5efabcf039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5efabcf039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5efabcf039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5efabcf039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5efabcf039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5efabcf039_0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What kind of dataset do you think this learning algorithm is learning from… do you notice patterns?</a:t>
            </a:r>
            <a:endParaRPr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5efabcf039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5efabcf039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5efabcf039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5efabcf039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5efabcf039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5efabcf039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5efabcf039_0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5efabcf039_0_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5efabcf039_0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5efabcf039_0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5efabcf039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5efabcf039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5efabcf039_0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5efabcf039_0_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5efabcf039_0_2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5efabcf039_0_2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5efa098f3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5efa098f3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5efabcf03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5efabcf03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5efa0984c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5efa0984c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5efa0984c8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5efa0984c8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5efa0984c8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5efa0984c8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5efa0984c8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5efa0984c8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5efa0984c8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5efa0984c8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5efa0984c8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5efa0984c8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5efa0984c8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5efa0984c8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5efa0984c8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5efa0984c8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5efa0984c8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5efa0984c8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5efabcf039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5efabcf039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5efabcf039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5efabcf039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5efabcf039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5efabcf039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Short definition</a:t>
            </a: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5efabcf039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5efabcf039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5efabcf039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5efabcf039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Isn’t just numbers -- weather data vs. online video data (gives you information)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Have you ever collected a dataset??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5efabcf039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5efabcf039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Short definition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5;p14" descr="comic-04.png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4"/>
          <p:cNvSpPr/>
          <p:nvPr/>
        </p:nvSpPr>
        <p:spPr>
          <a:xfrm>
            <a:off x="1315275" y="921225"/>
            <a:ext cx="6411650" cy="3910600"/>
          </a:xfrm>
          <a:custGeom>
            <a:avLst/>
            <a:gdLst/>
            <a:ahLst/>
            <a:cxnLst/>
            <a:rect l="l" t="t" r="r" b="b"/>
            <a:pathLst>
              <a:path w="256466" h="156424" extrusionOk="0">
                <a:moveTo>
                  <a:pt x="39612" y="0"/>
                </a:moveTo>
                <a:lnTo>
                  <a:pt x="39612" y="26023"/>
                </a:lnTo>
                <a:lnTo>
                  <a:pt x="0" y="23918"/>
                </a:lnTo>
                <a:lnTo>
                  <a:pt x="40190" y="61876"/>
                </a:lnTo>
                <a:lnTo>
                  <a:pt x="40190" y="156424"/>
                </a:lnTo>
                <a:lnTo>
                  <a:pt x="256466" y="139076"/>
                </a:lnTo>
                <a:lnTo>
                  <a:pt x="248659" y="19951"/>
                </a:lnTo>
                <a:close/>
              </a:path>
            </a:pathLst>
          </a:custGeom>
          <a:solidFill>
            <a:srgbClr val="001936">
              <a:alpha val="21920"/>
            </a:srgbClr>
          </a:solidFill>
          <a:ln>
            <a:noFill/>
          </a:ln>
        </p:spPr>
      </p:sp>
      <p:sp>
        <p:nvSpPr>
          <p:cNvPr id="57" name="Google Shape;57;p14"/>
          <p:cNvSpPr/>
          <p:nvPr/>
        </p:nvSpPr>
        <p:spPr>
          <a:xfrm>
            <a:off x="1010475" y="616425"/>
            <a:ext cx="6411650" cy="3910600"/>
          </a:xfrm>
          <a:custGeom>
            <a:avLst/>
            <a:gdLst/>
            <a:ahLst/>
            <a:cxnLst/>
            <a:rect l="l" t="t" r="r" b="b"/>
            <a:pathLst>
              <a:path w="256466" h="156424" extrusionOk="0">
                <a:moveTo>
                  <a:pt x="39612" y="0"/>
                </a:moveTo>
                <a:lnTo>
                  <a:pt x="39612" y="26023"/>
                </a:lnTo>
                <a:lnTo>
                  <a:pt x="0" y="23918"/>
                </a:lnTo>
                <a:lnTo>
                  <a:pt x="40190" y="61876"/>
                </a:lnTo>
                <a:lnTo>
                  <a:pt x="40190" y="156424"/>
                </a:lnTo>
                <a:lnTo>
                  <a:pt x="256466" y="139076"/>
                </a:lnTo>
                <a:lnTo>
                  <a:pt x="248659" y="19951"/>
                </a:lnTo>
                <a:close/>
              </a:path>
            </a:pathLst>
          </a:custGeom>
          <a:solidFill>
            <a:srgbClr val="FFFFFF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58" name="Google Shape;58;p14"/>
          <p:cNvSpPr txBox="1">
            <a:spLocks noGrp="1"/>
          </p:cNvSpPr>
          <p:nvPr>
            <p:ph type="ctrTitle"/>
          </p:nvPr>
        </p:nvSpPr>
        <p:spPr>
          <a:xfrm>
            <a:off x="2572125" y="2068625"/>
            <a:ext cx="42717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5" descr="comic-04.png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5"/>
          <p:cNvSpPr/>
          <p:nvPr/>
        </p:nvSpPr>
        <p:spPr>
          <a:xfrm rot="169468" flipH="1">
            <a:off x="3608974" y="646196"/>
            <a:ext cx="5247975" cy="3809532"/>
          </a:xfrm>
          <a:prstGeom prst="wedgeEllipseCallout">
            <a:avLst>
              <a:gd name="adj1" fmla="val -42509"/>
              <a:gd name="adj2" fmla="val 62980"/>
            </a:avLst>
          </a:prstGeom>
          <a:solidFill>
            <a:srgbClr val="001936">
              <a:alpha val="21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62" name="Google Shape;62;p15"/>
          <p:cNvSpPr/>
          <p:nvPr/>
        </p:nvSpPr>
        <p:spPr>
          <a:xfrm rot="169468" flipH="1">
            <a:off x="3380374" y="417596"/>
            <a:ext cx="5247975" cy="3809532"/>
          </a:xfrm>
          <a:prstGeom prst="wedgeEllipseCallout">
            <a:avLst>
              <a:gd name="adj1" fmla="val -42509"/>
              <a:gd name="adj2" fmla="val 62980"/>
            </a:avLst>
          </a:prstGeom>
          <a:solidFill>
            <a:srgbClr val="FFFFFF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63" name="Google Shape;63;p15"/>
          <p:cNvSpPr txBox="1">
            <a:spLocks noGrp="1"/>
          </p:cNvSpPr>
          <p:nvPr>
            <p:ph type="ctrTitle"/>
          </p:nvPr>
        </p:nvSpPr>
        <p:spPr>
          <a:xfrm>
            <a:off x="4101125" y="1659550"/>
            <a:ext cx="3767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subTitle" idx="1"/>
          </p:nvPr>
        </p:nvSpPr>
        <p:spPr>
          <a:xfrm>
            <a:off x="4101125" y="2687651"/>
            <a:ext cx="37674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6" descr="comic-02.png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6"/>
          <p:cNvSpPr/>
          <p:nvPr/>
        </p:nvSpPr>
        <p:spPr>
          <a:xfrm>
            <a:off x="1992352" y="37776"/>
            <a:ext cx="5616577" cy="5220440"/>
          </a:xfrm>
          <a:custGeom>
            <a:avLst/>
            <a:gdLst/>
            <a:ahLst/>
            <a:cxnLst/>
            <a:rect l="l" t="t" r="r" b="b"/>
            <a:pathLst>
              <a:path w="114788" h="106692" extrusionOk="0">
                <a:moveTo>
                  <a:pt x="40479" y="15324"/>
                </a:moveTo>
                <a:lnTo>
                  <a:pt x="41346" y="3758"/>
                </a:lnTo>
                <a:lnTo>
                  <a:pt x="52623" y="13878"/>
                </a:lnTo>
                <a:lnTo>
                  <a:pt x="56382" y="0"/>
                </a:lnTo>
                <a:lnTo>
                  <a:pt x="63610" y="14746"/>
                </a:lnTo>
                <a:lnTo>
                  <a:pt x="70549" y="2024"/>
                </a:lnTo>
                <a:lnTo>
                  <a:pt x="75754" y="17926"/>
                </a:lnTo>
                <a:lnTo>
                  <a:pt x="85006" y="6939"/>
                </a:lnTo>
                <a:lnTo>
                  <a:pt x="85006" y="23131"/>
                </a:lnTo>
                <a:lnTo>
                  <a:pt x="100620" y="13589"/>
                </a:lnTo>
                <a:lnTo>
                  <a:pt x="96861" y="31516"/>
                </a:lnTo>
                <a:lnTo>
                  <a:pt x="111896" y="26889"/>
                </a:lnTo>
                <a:lnTo>
                  <a:pt x="100909" y="41057"/>
                </a:lnTo>
                <a:lnTo>
                  <a:pt x="114209" y="42214"/>
                </a:lnTo>
                <a:lnTo>
                  <a:pt x="104379" y="53201"/>
                </a:lnTo>
                <a:lnTo>
                  <a:pt x="114788" y="59851"/>
                </a:lnTo>
                <a:lnTo>
                  <a:pt x="101198" y="64188"/>
                </a:lnTo>
                <a:lnTo>
                  <a:pt x="105246" y="74886"/>
                </a:lnTo>
                <a:lnTo>
                  <a:pt x="93102" y="73730"/>
                </a:lnTo>
                <a:lnTo>
                  <a:pt x="97150" y="85006"/>
                </a:lnTo>
                <a:lnTo>
                  <a:pt x="88187" y="81537"/>
                </a:lnTo>
                <a:lnTo>
                  <a:pt x="87319" y="95994"/>
                </a:lnTo>
                <a:lnTo>
                  <a:pt x="76043" y="91078"/>
                </a:lnTo>
                <a:lnTo>
                  <a:pt x="71417" y="101776"/>
                </a:lnTo>
                <a:lnTo>
                  <a:pt x="64478" y="93970"/>
                </a:lnTo>
                <a:lnTo>
                  <a:pt x="58984" y="106692"/>
                </a:lnTo>
                <a:lnTo>
                  <a:pt x="52334" y="88187"/>
                </a:lnTo>
                <a:lnTo>
                  <a:pt x="45105" y="100620"/>
                </a:lnTo>
                <a:lnTo>
                  <a:pt x="41636" y="86741"/>
                </a:lnTo>
                <a:lnTo>
                  <a:pt x="29492" y="102355"/>
                </a:lnTo>
                <a:lnTo>
                  <a:pt x="29781" y="83271"/>
                </a:lnTo>
                <a:lnTo>
                  <a:pt x="20239" y="87319"/>
                </a:lnTo>
                <a:lnTo>
                  <a:pt x="21107" y="76332"/>
                </a:lnTo>
                <a:lnTo>
                  <a:pt x="4915" y="79224"/>
                </a:lnTo>
                <a:lnTo>
                  <a:pt x="16191" y="66212"/>
                </a:lnTo>
                <a:lnTo>
                  <a:pt x="7806" y="62164"/>
                </a:lnTo>
                <a:lnTo>
                  <a:pt x="14167" y="56960"/>
                </a:lnTo>
                <a:lnTo>
                  <a:pt x="0" y="47997"/>
                </a:lnTo>
                <a:lnTo>
                  <a:pt x="18215" y="43081"/>
                </a:lnTo>
                <a:lnTo>
                  <a:pt x="9252" y="31516"/>
                </a:lnTo>
                <a:lnTo>
                  <a:pt x="26022" y="33540"/>
                </a:lnTo>
                <a:lnTo>
                  <a:pt x="16191" y="18504"/>
                </a:lnTo>
                <a:lnTo>
                  <a:pt x="31516" y="23420"/>
                </a:lnTo>
                <a:lnTo>
                  <a:pt x="32094" y="11854"/>
                </a:lnTo>
                <a:close/>
              </a:path>
            </a:pathLst>
          </a:custGeom>
          <a:solidFill>
            <a:srgbClr val="001936">
              <a:alpha val="21920"/>
            </a:srgbClr>
          </a:solidFill>
          <a:ln>
            <a:noFill/>
          </a:ln>
        </p:spPr>
      </p:sp>
      <p:sp>
        <p:nvSpPr>
          <p:cNvPr id="69" name="Google Shape;69;p16"/>
          <p:cNvSpPr/>
          <p:nvPr/>
        </p:nvSpPr>
        <p:spPr>
          <a:xfrm>
            <a:off x="1763750" y="-114625"/>
            <a:ext cx="5616577" cy="5220440"/>
          </a:xfrm>
          <a:custGeom>
            <a:avLst/>
            <a:gdLst/>
            <a:ahLst/>
            <a:cxnLst/>
            <a:rect l="l" t="t" r="r" b="b"/>
            <a:pathLst>
              <a:path w="114788" h="106692" extrusionOk="0">
                <a:moveTo>
                  <a:pt x="40479" y="15324"/>
                </a:moveTo>
                <a:lnTo>
                  <a:pt x="41346" y="3758"/>
                </a:lnTo>
                <a:lnTo>
                  <a:pt x="52623" y="13878"/>
                </a:lnTo>
                <a:lnTo>
                  <a:pt x="56382" y="0"/>
                </a:lnTo>
                <a:lnTo>
                  <a:pt x="63610" y="14746"/>
                </a:lnTo>
                <a:lnTo>
                  <a:pt x="70549" y="2024"/>
                </a:lnTo>
                <a:lnTo>
                  <a:pt x="75754" y="17926"/>
                </a:lnTo>
                <a:lnTo>
                  <a:pt x="85006" y="6939"/>
                </a:lnTo>
                <a:lnTo>
                  <a:pt x="85006" y="23131"/>
                </a:lnTo>
                <a:lnTo>
                  <a:pt x="100620" y="13589"/>
                </a:lnTo>
                <a:lnTo>
                  <a:pt x="96861" y="31516"/>
                </a:lnTo>
                <a:lnTo>
                  <a:pt x="111896" y="26889"/>
                </a:lnTo>
                <a:lnTo>
                  <a:pt x="100909" y="41057"/>
                </a:lnTo>
                <a:lnTo>
                  <a:pt x="114209" y="42214"/>
                </a:lnTo>
                <a:lnTo>
                  <a:pt x="104379" y="53201"/>
                </a:lnTo>
                <a:lnTo>
                  <a:pt x="114788" y="59851"/>
                </a:lnTo>
                <a:lnTo>
                  <a:pt x="101198" y="64188"/>
                </a:lnTo>
                <a:lnTo>
                  <a:pt x="105246" y="74886"/>
                </a:lnTo>
                <a:lnTo>
                  <a:pt x="93102" y="73730"/>
                </a:lnTo>
                <a:lnTo>
                  <a:pt x="97150" y="85006"/>
                </a:lnTo>
                <a:lnTo>
                  <a:pt x="88187" y="81537"/>
                </a:lnTo>
                <a:lnTo>
                  <a:pt x="87319" y="95994"/>
                </a:lnTo>
                <a:lnTo>
                  <a:pt x="76043" y="91078"/>
                </a:lnTo>
                <a:lnTo>
                  <a:pt x="71417" y="101776"/>
                </a:lnTo>
                <a:lnTo>
                  <a:pt x="64478" y="93970"/>
                </a:lnTo>
                <a:lnTo>
                  <a:pt x="58984" y="106692"/>
                </a:lnTo>
                <a:lnTo>
                  <a:pt x="52334" y="88187"/>
                </a:lnTo>
                <a:lnTo>
                  <a:pt x="45105" y="100620"/>
                </a:lnTo>
                <a:lnTo>
                  <a:pt x="41636" y="86741"/>
                </a:lnTo>
                <a:lnTo>
                  <a:pt x="29492" y="102355"/>
                </a:lnTo>
                <a:lnTo>
                  <a:pt x="29781" y="83271"/>
                </a:lnTo>
                <a:lnTo>
                  <a:pt x="20239" y="87319"/>
                </a:lnTo>
                <a:lnTo>
                  <a:pt x="21107" y="76332"/>
                </a:lnTo>
                <a:lnTo>
                  <a:pt x="4915" y="79224"/>
                </a:lnTo>
                <a:lnTo>
                  <a:pt x="16191" y="66212"/>
                </a:lnTo>
                <a:lnTo>
                  <a:pt x="7806" y="62164"/>
                </a:lnTo>
                <a:lnTo>
                  <a:pt x="14167" y="56960"/>
                </a:lnTo>
                <a:lnTo>
                  <a:pt x="0" y="47997"/>
                </a:lnTo>
                <a:lnTo>
                  <a:pt x="18215" y="43081"/>
                </a:lnTo>
                <a:lnTo>
                  <a:pt x="9252" y="31516"/>
                </a:lnTo>
                <a:lnTo>
                  <a:pt x="26022" y="33540"/>
                </a:lnTo>
                <a:lnTo>
                  <a:pt x="16191" y="18504"/>
                </a:lnTo>
                <a:lnTo>
                  <a:pt x="31516" y="23420"/>
                </a:lnTo>
                <a:lnTo>
                  <a:pt x="32094" y="11854"/>
                </a:lnTo>
                <a:close/>
              </a:path>
            </a:pathLst>
          </a:custGeom>
          <a:solidFill>
            <a:srgbClr val="FFFFFF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70" name="Google Shape;70;p16"/>
          <p:cNvSpPr txBox="1">
            <a:spLocks noGrp="1"/>
          </p:cNvSpPr>
          <p:nvPr>
            <p:ph type="body" idx="1"/>
          </p:nvPr>
        </p:nvSpPr>
        <p:spPr>
          <a:xfrm>
            <a:off x="2905800" y="2161800"/>
            <a:ext cx="3332400" cy="81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189" lvl="0" indent="-380990" algn="ctr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Bangers"/>
              <a:buChar char="×"/>
              <a:defRPr sz="240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marL="914378" lvl="1" indent="-38099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Bangers"/>
              <a:buChar char="×"/>
              <a:defRPr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marL="1371566" lvl="2" indent="-38099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Bangers"/>
              <a:buChar char="×"/>
              <a:defRPr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marL="1828754" lvl="3" indent="-38099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Bangers"/>
              <a:buChar char="×"/>
              <a:defRPr sz="240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marL="2285943" lvl="4" indent="-38099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Bangers"/>
              <a:buChar char="×"/>
              <a:defRPr sz="240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marL="2743132" lvl="5" indent="-38099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Bangers"/>
              <a:buChar char="×"/>
              <a:defRPr sz="240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marL="3200320" lvl="6" indent="-38099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Bangers"/>
              <a:buChar char="×"/>
              <a:defRPr sz="240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marL="3657509" lvl="7" indent="-38099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Bangers"/>
              <a:buChar char="×"/>
              <a:defRPr sz="240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marL="4114697" lvl="8" indent="-38099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Bangers"/>
              <a:buChar char="×"/>
              <a:defRPr sz="240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>
                <a:latin typeface="Bangers"/>
                <a:ea typeface="Bangers"/>
                <a:cs typeface="Bangers"/>
                <a:sym typeface="Bangers"/>
              </a:defRPr>
            </a:lvl1pPr>
            <a:lvl2pPr lvl="1" rtl="0">
              <a:buNone/>
              <a:defRPr>
                <a:latin typeface="Bangers"/>
                <a:ea typeface="Bangers"/>
                <a:cs typeface="Bangers"/>
                <a:sym typeface="Bangers"/>
              </a:defRPr>
            </a:lvl2pPr>
            <a:lvl3pPr lvl="2" rtl="0">
              <a:buNone/>
              <a:defRPr>
                <a:latin typeface="Bangers"/>
                <a:ea typeface="Bangers"/>
                <a:cs typeface="Bangers"/>
                <a:sym typeface="Bangers"/>
              </a:defRPr>
            </a:lvl3pPr>
            <a:lvl4pPr lvl="3" rtl="0">
              <a:buNone/>
              <a:defRPr>
                <a:latin typeface="Bangers"/>
                <a:ea typeface="Bangers"/>
                <a:cs typeface="Bangers"/>
                <a:sym typeface="Bangers"/>
              </a:defRPr>
            </a:lvl4pPr>
            <a:lvl5pPr lvl="4" rtl="0">
              <a:buNone/>
              <a:defRPr>
                <a:latin typeface="Bangers"/>
                <a:ea typeface="Bangers"/>
                <a:cs typeface="Bangers"/>
                <a:sym typeface="Bangers"/>
              </a:defRPr>
            </a:lvl5pPr>
            <a:lvl6pPr lvl="5" rtl="0">
              <a:buNone/>
              <a:defRPr>
                <a:latin typeface="Bangers"/>
                <a:ea typeface="Bangers"/>
                <a:cs typeface="Bangers"/>
                <a:sym typeface="Bangers"/>
              </a:defRPr>
            </a:lvl6pPr>
            <a:lvl7pPr lvl="6" rtl="0">
              <a:buNone/>
              <a:defRPr>
                <a:latin typeface="Bangers"/>
                <a:ea typeface="Bangers"/>
                <a:cs typeface="Bangers"/>
                <a:sym typeface="Bangers"/>
              </a:defRPr>
            </a:lvl7pPr>
            <a:lvl8pPr lvl="7" rtl="0">
              <a:buNone/>
              <a:defRPr>
                <a:latin typeface="Bangers"/>
                <a:ea typeface="Bangers"/>
                <a:cs typeface="Bangers"/>
                <a:sym typeface="Bangers"/>
              </a:defRPr>
            </a:lvl8pPr>
            <a:lvl9pPr lvl="8" rtl="0">
              <a:buNone/>
              <a:defRPr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fld id="{00000000-1234-1234-1234-123412341234}" type="slidenum">
              <a:rPr lang="en-GB" smtClean="0"/>
              <a:pPr/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7" descr="comic-01.png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7"/>
          <p:cNvSpPr/>
          <p:nvPr/>
        </p:nvSpPr>
        <p:spPr>
          <a:xfrm>
            <a:off x="734600" y="763501"/>
            <a:ext cx="7879000" cy="4185275"/>
          </a:xfrm>
          <a:custGeom>
            <a:avLst/>
            <a:gdLst/>
            <a:ahLst/>
            <a:cxnLst/>
            <a:rect l="l" t="t" r="r" b="b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001936">
              <a:alpha val="21920"/>
            </a:srgbClr>
          </a:solidFill>
          <a:ln>
            <a:noFill/>
          </a:ln>
        </p:spPr>
      </p:sp>
      <p:sp>
        <p:nvSpPr>
          <p:cNvPr id="75" name="Google Shape;75;p17"/>
          <p:cNvSpPr/>
          <p:nvPr/>
        </p:nvSpPr>
        <p:spPr>
          <a:xfrm>
            <a:off x="506000" y="534901"/>
            <a:ext cx="7879000" cy="4185275"/>
          </a:xfrm>
          <a:custGeom>
            <a:avLst/>
            <a:gdLst/>
            <a:ahLst/>
            <a:cxnLst/>
            <a:rect l="l" t="t" r="r" b="b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FFFFFF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76" name="Google Shape;76;p17"/>
          <p:cNvSpPr txBox="1">
            <a:spLocks noGrp="1"/>
          </p:cNvSpPr>
          <p:nvPr>
            <p:ph type="title"/>
          </p:nvPr>
        </p:nvSpPr>
        <p:spPr>
          <a:xfrm rot="161729">
            <a:off x="976261" y="876907"/>
            <a:ext cx="7029878" cy="76013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body" idx="1"/>
          </p:nvPr>
        </p:nvSpPr>
        <p:spPr>
          <a:xfrm>
            <a:off x="1052050" y="1545942"/>
            <a:ext cx="7710900" cy="33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419090" rtl="0">
              <a:spcBef>
                <a:spcPts val="600"/>
              </a:spcBef>
              <a:spcAft>
                <a:spcPts val="0"/>
              </a:spcAft>
              <a:buSzPts val="3000"/>
              <a:buChar char="×"/>
              <a:defRPr/>
            </a:lvl1pPr>
            <a:lvl2pPr marL="914378" lvl="1" indent="-380990" rtl="0">
              <a:spcBef>
                <a:spcPts val="0"/>
              </a:spcBef>
              <a:spcAft>
                <a:spcPts val="0"/>
              </a:spcAft>
              <a:buSzPts val="2400"/>
              <a:buChar char="×"/>
              <a:defRPr/>
            </a:lvl2pPr>
            <a:lvl3pPr marL="1371566" lvl="2" indent="-380990" rtl="0">
              <a:spcBef>
                <a:spcPts val="0"/>
              </a:spcBef>
              <a:spcAft>
                <a:spcPts val="0"/>
              </a:spcAft>
              <a:buSzPts val="2400"/>
              <a:buChar char="×"/>
              <a:defRPr/>
            </a:lvl3pPr>
            <a:lvl4pPr marL="1828754" lvl="3" indent="-342892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4pPr>
            <a:lvl5pPr marL="2285943" lvl="4" indent="-342892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5pPr>
            <a:lvl6pPr marL="2743132" lvl="5" indent="-342892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6pPr>
            <a:lvl7pPr marL="3200320" lvl="6" indent="-342892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7pPr>
            <a:lvl8pPr marL="3657509" lvl="7" indent="-342892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8pPr>
            <a:lvl9pPr marL="4114697" lvl="8" indent="-342892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9pPr>
          </a:lstStyle>
          <a:p>
            <a:endParaRPr/>
          </a:p>
        </p:txBody>
      </p:sp>
      <p:sp>
        <p:nvSpPr>
          <p:cNvPr id="78" name="Google Shape;78;p1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8" descr="comic-01.png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8"/>
          <p:cNvSpPr/>
          <p:nvPr/>
        </p:nvSpPr>
        <p:spPr>
          <a:xfrm>
            <a:off x="734600" y="763501"/>
            <a:ext cx="7879000" cy="4185275"/>
          </a:xfrm>
          <a:custGeom>
            <a:avLst/>
            <a:gdLst/>
            <a:ahLst/>
            <a:cxnLst/>
            <a:rect l="l" t="t" r="r" b="b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001936">
              <a:alpha val="21920"/>
            </a:srgbClr>
          </a:solidFill>
          <a:ln>
            <a:noFill/>
          </a:ln>
        </p:spPr>
      </p:sp>
      <p:sp>
        <p:nvSpPr>
          <p:cNvPr id="82" name="Google Shape;82;p18"/>
          <p:cNvSpPr/>
          <p:nvPr/>
        </p:nvSpPr>
        <p:spPr>
          <a:xfrm>
            <a:off x="506000" y="534901"/>
            <a:ext cx="7879000" cy="4185275"/>
          </a:xfrm>
          <a:custGeom>
            <a:avLst/>
            <a:gdLst/>
            <a:ahLst/>
            <a:cxnLst/>
            <a:rect l="l" t="t" r="r" b="b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FFFFFF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83" name="Google Shape;83;p18"/>
          <p:cNvSpPr txBox="1">
            <a:spLocks noGrp="1"/>
          </p:cNvSpPr>
          <p:nvPr>
            <p:ph type="title"/>
          </p:nvPr>
        </p:nvSpPr>
        <p:spPr>
          <a:xfrm rot="161729">
            <a:off x="976261" y="876907"/>
            <a:ext cx="7029878" cy="76013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body" idx="1"/>
          </p:nvPr>
        </p:nvSpPr>
        <p:spPr>
          <a:xfrm>
            <a:off x="1073625" y="1550125"/>
            <a:ext cx="3396300" cy="266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68291" rtl="0">
              <a:spcBef>
                <a:spcPts val="600"/>
              </a:spcBef>
              <a:spcAft>
                <a:spcPts val="0"/>
              </a:spcAft>
              <a:buSzPts val="2200"/>
              <a:buChar char="×"/>
              <a:defRPr sz="2200"/>
            </a:lvl1pPr>
            <a:lvl2pPr marL="914378" lvl="1" indent="-368291" rtl="0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2pPr>
            <a:lvl3pPr marL="1371566" lvl="2" indent="-368291" rtl="0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3pPr>
            <a:lvl4pPr marL="1828754" lvl="3" indent="-368291" rtl="0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4pPr>
            <a:lvl5pPr marL="2285943" lvl="4" indent="-368291" rtl="0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5pPr>
            <a:lvl6pPr marL="2743132" lvl="5" indent="-368291" rtl="0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6pPr>
            <a:lvl7pPr marL="3200320" lvl="6" indent="-368291" rtl="0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7pPr>
            <a:lvl8pPr marL="3657509" lvl="7" indent="-368291" rtl="0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8pPr>
            <a:lvl9pPr marL="4114697" lvl="8" indent="-368291" rtl="0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9pPr>
          </a:lstStyle>
          <a:p>
            <a:endParaRPr/>
          </a:p>
        </p:txBody>
      </p:sp>
      <p:sp>
        <p:nvSpPr>
          <p:cNvPr id="85" name="Google Shape;85;p18"/>
          <p:cNvSpPr txBox="1">
            <a:spLocks noGrp="1"/>
          </p:cNvSpPr>
          <p:nvPr>
            <p:ph type="body" idx="2"/>
          </p:nvPr>
        </p:nvSpPr>
        <p:spPr>
          <a:xfrm>
            <a:off x="4674251" y="1550125"/>
            <a:ext cx="3396300" cy="266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68291" rtl="0">
              <a:spcBef>
                <a:spcPts val="600"/>
              </a:spcBef>
              <a:spcAft>
                <a:spcPts val="0"/>
              </a:spcAft>
              <a:buSzPts val="2200"/>
              <a:buChar char="×"/>
              <a:defRPr sz="2200"/>
            </a:lvl1pPr>
            <a:lvl2pPr marL="914378" lvl="1" indent="-368291" rtl="0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2pPr>
            <a:lvl3pPr marL="1371566" lvl="2" indent="-368291" rtl="0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3pPr>
            <a:lvl4pPr marL="1828754" lvl="3" indent="-368291" rtl="0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4pPr>
            <a:lvl5pPr marL="2285943" lvl="4" indent="-368291" rtl="0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5pPr>
            <a:lvl6pPr marL="2743132" lvl="5" indent="-368291" rtl="0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6pPr>
            <a:lvl7pPr marL="3200320" lvl="6" indent="-368291" rtl="0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7pPr>
            <a:lvl8pPr marL="3657509" lvl="7" indent="-368291" rtl="0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8pPr>
            <a:lvl9pPr marL="4114697" lvl="8" indent="-368291" rtl="0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9pPr>
          </a:lstStyle>
          <a:p>
            <a:endParaRPr/>
          </a:p>
        </p:txBody>
      </p:sp>
      <p:sp>
        <p:nvSpPr>
          <p:cNvPr id="86" name="Google Shape;86;p1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9" descr="comic-01.png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9"/>
          <p:cNvSpPr/>
          <p:nvPr/>
        </p:nvSpPr>
        <p:spPr>
          <a:xfrm>
            <a:off x="734600" y="763501"/>
            <a:ext cx="7879000" cy="4185275"/>
          </a:xfrm>
          <a:custGeom>
            <a:avLst/>
            <a:gdLst/>
            <a:ahLst/>
            <a:cxnLst/>
            <a:rect l="l" t="t" r="r" b="b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001936">
              <a:alpha val="21920"/>
            </a:srgbClr>
          </a:solidFill>
          <a:ln>
            <a:noFill/>
          </a:ln>
        </p:spPr>
      </p:sp>
      <p:sp>
        <p:nvSpPr>
          <p:cNvPr id="90" name="Google Shape;90;p19"/>
          <p:cNvSpPr/>
          <p:nvPr/>
        </p:nvSpPr>
        <p:spPr>
          <a:xfrm>
            <a:off x="506000" y="534901"/>
            <a:ext cx="7879000" cy="4185275"/>
          </a:xfrm>
          <a:custGeom>
            <a:avLst/>
            <a:gdLst/>
            <a:ahLst/>
            <a:cxnLst/>
            <a:rect l="l" t="t" r="r" b="b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FFFFFF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91" name="Google Shape;91;p19"/>
          <p:cNvSpPr txBox="1">
            <a:spLocks noGrp="1"/>
          </p:cNvSpPr>
          <p:nvPr>
            <p:ph type="title"/>
          </p:nvPr>
        </p:nvSpPr>
        <p:spPr>
          <a:xfrm rot="161729">
            <a:off x="976261" y="876907"/>
            <a:ext cx="7029878" cy="76013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9"/>
          <p:cNvSpPr txBox="1">
            <a:spLocks noGrp="1"/>
          </p:cNvSpPr>
          <p:nvPr>
            <p:ph type="body" idx="1"/>
          </p:nvPr>
        </p:nvSpPr>
        <p:spPr>
          <a:xfrm>
            <a:off x="902950" y="1556175"/>
            <a:ext cx="2295300" cy="282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 rtl="0">
              <a:spcBef>
                <a:spcPts val="600"/>
              </a:spcBef>
              <a:spcAft>
                <a:spcPts val="0"/>
              </a:spcAft>
              <a:buSzPts val="1800"/>
              <a:buChar char="×"/>
              <a:defRPr sz="1800"/>
            </a:lvl1pPr>
            <a:lvl2pPr marL="914378" lvl="1" indent="-342892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 sz="1800"/>
            </a:lvl2pPr>
            <a:lvl3pPr marL="1371566" lvl="2" indent="-342892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 sz="1800"/>
            </a:lvl3pPr>
            <a:lvl4pPr marL="1828754" lvl="3" indent="-342892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4pPr>
            <a:lvl5pPr marL="2285943" lvl="4" indent="-342892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5pPr>
            <a:lvl6pPr marL="2743132" lvl="5" indent="-342892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6pPr>
            <a:lvl7pPr marL="3200320" lvl="6" indent="-342892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7pPr>
            <a:lvl8pPr marL="3657509" lvl="7" indent="-342892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8pPr>
            <a:lvl9pPr marL="4114697" lvl="8" indent="-342892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9pPr>
          </a:lstStyle>
          <a:p>
            <a:endParaRPr/>
          </a:p>
        </p:txBody>
      </p:sp>
      <p:sp>
        <p:nvSpPr>
          <p:cNvPr id="93" name="Google Shape;93;p19"/>
          <p:cNvSpPr txBox="1">
            <a:spLocks noGrp="1"/>
          </p:cNvSpPr>
          <p:nvPr>
            <p:ph type="body" idx="2"/>
          </p:nvPr>
        </p:nvSpPr>
        <p:spPr>
          <a:xfrm>
            <a:off x="3315993" y="1556175"/>
            <a:ext cx="2295300" cy="282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 rtl="0">
              <a:spcBef>
                <a:spcPts val="600"/>
              </a:spcBef>
              <a:spcAft>
                <a:spcPts val="0"/>
              </a:spcAft>
              <a:buSzPts val="1800"/>
              <a:buChar char="×"/>
              <a:defRPr sz="1800"/>
            </a:lvl1pPr>
            <a:lvl2pPr marL="914378" lvl="1" indent="-342892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 sz="1800"/>
            </a:lvl2pPr>
            <a:lvl3pPr marL="1371566" lvl="2" indent="-342892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 sz="1800"/>
            </a:lvl3pPr>
            <a:lvl4pPr marL="1828754" lvl="3" indent="-342892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4pPr>
            <a:lvl5pPr marL="2285943" lvl="4" indent="-342892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5pPr>
            <a:lvl6pPr marL="2743132" lvl="5" indent="-342892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6pPr>
            <a:lvl7pPr marL="3200320" lvl="6" indent="-342892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7pPr>
            <a:lvl8pPr marL="3657509" lvl="7" indent="-342892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8pPr>
            <a:lvl9pPr marL="4114697" lvl="8" indent="-342892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9pPr>
          </a:lstStyle>
          <a:p>
            <a:endParaRPr/>
          </a:p>
        </p:txBody>
      </p:sp>
      <p:sp>
        <p:nvSpPr>
          <p:cNvPr id="94" name="Google Shape;94;p19"/>
          <p:cNvSpPr txBox="1">
            <a:spLocks noGrp="1"/>
          </p:cNvSpPr>
          <p:nvPr>
            <p:ph type="body" idx="3"/>
          </p:nvPr>
        </p:nvSpPr>
        <p:spPr>
          <a:xfrm>
            <a:off x="5729035" y="1556175"/>
            <a:ext cx="2295300" cy="282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 rtl="0">
              <a:spcBef>
                <a:spcPts val="600"/>
              </a:spcBef>
              <a:spcAft>
                <a:spcPts val="0"/>
              </a:spcAft>
              <a:buSzPts val="1800"/>
              <a:buChar char="×"/>
              <a:defRPr sz="1800"/>
            </a:lvl1pPr>
            <a:lvl2pPr marL="914378" lvl="1" indent="-342892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 sz="1800"/>
            </a:lvl2pPr>
            <a:lvl3pPr marL="1371566" lvl="2" indent="-342892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 sz="1800"/>
            </a:lvl3pPr>
            <a:lvl4pPr marL="1828754" lvl="3" indent="-342892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4pPr>
            <a:lvl5pPr marL="2285943" lvl="4" indent="-342892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5pPr>
            <a:lvl6pPr marL="2743132" lvl="5" indent="-342892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6pPr>
            <a:lvl7pPr marL="3200320" lvl="6" indent="-342892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7pPr>
            <a:lvl8pPr marL="3657509" lvl="7" indent="-342892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8pPr>
            <a:lvl9pPr marL="4114697" lvl="8" indent="-342892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9pPr>
          </a:lstStyle>
          <a:p>
            <a:endParaRPr/>
          </a:p>
        </p:txBody>
      </p:sp>
      <p:sp>
        <p:nvSpPr>
          <p:cNvPr id="95" name="Google Shape;95;p1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20" descr="comic-01.png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20"/>
          <p:cNvSpPr/>
          <p:nvPr/>
        </p:nvSpPr>
        <p:spPr>
          <a:xfrm>
            <a:off x="734600" y="763501"/>
            <a:ext cx="7879000" cy="4185275"/>
          </a:xfrm>
          <a:custGeom>
            <a:avLst/>
            <a:gdLst/>
            <a:ahLst/>
            <a:cxnLst/>
            <a:rect l="l" t="t" r="r" b="b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001936">
              <a:alpha val="21920"/>
            </a:srgbClr>
          </a:solidFill>
          <a:ln>
            <a:noFill/>
          </a:ln>
        </p:spPr>
      </p:sp>
      <p:sp>
        <p:nvSpPr>
          <p:cNvPr id="99" name="Google Shape;99;p20"/>
          <p:cNvSpPr/>
          <p:nvPr/>
        </p:nvSpPr>
        <p:spPr>
          <a:xfrm>
            <a:off x="506000" y="534901"/>
            <a:ext cx="7879000" cy="4185275"/>
          </a:xfrm>
          <a:custGeom>
            <a:avLst/>
            <a:gdLst/>
            <a:ahLst/>
            <a:cxnLst/>
            <a:rect l="l" t="t" r="r" b="b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FFFFFF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100" name="Google Shape;100;p20"/>
          <p:cNvSpPr txBox="1">
            <a:spLocks noGrp="1"/>
          </p:cNvSpPr>
          <p:nvPr>
            <p:ph type="title"/>
          </p:nvPr>
        </p:nvSpPr>
        <p:spPr>
          <a:xfrm rot="161729">
            <a:off x="976261" y="876907"/>
            <a:ext cx="7029878" cy="76013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21" descr="comic-01.png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21"/>
          <p:cNvSpPr/>
          <p:nvPr/>
        </p:nvSpPr>
        <p:spPr>
          <a:xfrm>
            <a:off x="734600" y="763501"/>
            <a:ext cx="7879000" cy="4185275"/>
          </a:xfrm>
          <a:custGeom>
            <a:avLst/>
            <a:gdLst/>
            <a:ahLst/>
            <a:cxnLst/>
            <a:rect l="l" t="t" r="r" b="b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001936">
              <a:alpha val="21920"/>
            </a:srgbClr>
          </a:solidFill>
          <a:ln>
            <a:noFill/>
          </a:ln>
        </p:spPr>
      </p:sp>
      <p:sp>
        <p:nvSpPr>
          <p:cNvPr id="105" name="Google Shape;105;p21"/>
          <p:cNvSpPr/>
          <p:nvPr/>
        </p:nvSpPr>
        <p:spPr>
          <a:xfrm>
            <a:off x="506000" y="534901"/>
            <a:ext cx="7879000" cy="4185275"/>
          </a:xfrm>
          <a:custGeom>
            <a:avLst/>
            <a:gdLst/>
            <a:ahLst/>
            <a:cxnLst/>
            <a:rect l="l" t="t" r="r" b="b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FFFFFF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106" name="Google Shape;106;p21"/>
          <p:cNvSpPr txBox="1">
            <a:spLocks noGrp="1"/>
          </p:cNvSpPr>
          <p:nvPr>
            <p:ph type="body" idx="1"/>
          </p:nvPr>
        </p:nvSpPr>
        <p:spPr>
          <a:xfrm rot="-120953">
            <a:off x="457218" y="4025232"/>
            <a:ext cx="8229893" cy="51962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228594" algn="ctr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400"/>
            </a:lvl1pPr>
          </a:lstStyle>
          <a:p>
            <a:endParaRPr/>
          </a:p>
        </p:txBody>
      </p:sp>
      <p:sp>
        <p:nvSpPr>
          <p:cNvPr id="107" name="Google Shape;107;p2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2" descr="comic-03.png"/>
          <p:cNvPicPr preferRelativeResize="0"/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2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8" lvl="1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8" lvl="1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0479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378" lvl="1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189" lvl="0" indent="-22859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‹N›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‹N›</a:t>
            </a:fld>
            <a:endParaRPr lang="en-GB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rgbClr val="00A7EB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 rot="161729">
            <a:off x="976261" y="876907"/>
            <a:ext cx="7029878" cy="760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1052050" y="1545942"/>
            <a:ext cx="7710900" cy="33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niglet"/>
              <a:buChar char="×"/>
              <a:defRPr sz="30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niglet"/>
              <a:buChar char="×"/>
              <a:defRPr sz="24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niglet"/>
              <a:buChar char="×"/>
              <a:defRPr sz="24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niglet"/>
              <a:buChar char="×"/>
              <a:defRPr sz="18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niglet"/>
              <a:buChar char="×"/>
              <a:defRPr sz="18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niglet"/>
              <a:buChar char="×"/>
              <a:defRPr sz="18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niglet"/>
              <a:buChar char="×"/>
              <a:defRPr sz="18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niglet"/>
              <a:buChar char="×"/>
              <a:defRPr sz="18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niglet"/>
              <a:buChar char="×"/>
              <a:defRPr sz="18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1200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lvl="1" algn="r" rtl="0">
              <a:buNone/>
              <a:defRPr sz="1200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r" rtl="0">
              <a:buNone/>
              <a:defRPr sz="1200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r" rtl="0">
              <a:buNone/>
              <a:defRPr sz="1200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r" rtl="0">
              <a:buNone/>
              <a:defRPr sz="1200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r" rtl="0">
              <a:buNone/>
              <a:defRPr sz="1200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r" rtl="0">
              <a:buNone/>
              <a:defRPr sz="1200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r" rtl="0">
              <a:buNone/>
              <a:defRPr sz="1200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r" rtl="0">
              <a:buNone/>
              <a:defRPr sz="1200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fld id="{00000000-1234-1234-1234-123412341234}" type="slidenum">
              <a:rPr lang="en-GB" smtClean="0"/>
              <a:pPr/>
              <a:t>‹N›</a:t>
            </a:fld>
            <a:endParaRPr lang="en-GB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</p:sldLayoutIdLst>
  <p:transition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.JPG"/><Relationship Id="rId4" Type="http://schemas.openxmlformats.org/officeDocument/2006/relationships/hyperlink" Target="https://www.creative-school.eu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lika 5" descr="Erasmus+ Programme">
            <a:extLst>
              <a:ext uri="{FF2B5EF4-FFF2-40B4-BE49-F238E27FC236}">
                <a16:creationId xmlns:a16="http://schemas.microsoft.com/office/drawing/2014/main" id="{842733AB-C0D2-3A43-AF99-292769A8461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0" y="3917505"/>
            <a:ext cx="2672583" cy="642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72BB2ECF-5A09-C94A-9318-BC04DF882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5428" y="3992142"/>
            <a:ext cx="1888578" cy="683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CasellaDiTesto 7">
            <a:extLst>
              <a:ext uri="{FF2B5EF4-FFF2-40B4-BE49-F238E27FC236}">
                <a16:creationId xmlns:a16="http://schemas.microsoft.com/office/drawing/2014/main" id="{6265D32C-59F9-A64E-AEE3-EEC0307D0D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6206" y="4639059"/>
            <a:ext cx="273685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it-IT" sz="1000" dirty="0">
                <a:latin typeface="Calibri" panose="020F0502020204030204" pitchFamily="34" charset="0"/>
                <a:cs typeface="Calibri" panose="020F0502020204030204" pitchFamily="34" charset="0"/>
              </a:rPr>
              <a:t>Questi materiali possono essere usati in base alla licenza: </a:t>
            </a:r>
            <a:r>
              <a:rPr lang="en-GB" sz="1000" dirty="0">
                <a:latin typeface="Calibri" panose="020F0502020204030204" pitchFamily="34" charset="0"/>
                <a:cs typeface="Calibri" panose="020F0502020204030204" pitchFamily="34" charset="0"/>
              </a:rPr>
              <a:t>Creative Commons Non Commercial Share Alike license</a:t>
            </a:r>
            <a:endParaRPr lang="it-IT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CasellaDiTesto 8">
            <a:extLst>
              <a:ext uri="{FF2B5EF4-FFF2-40B4-BE49-F238E27FC236}">
                <a16:creationId xmlns:a16="http://schemas.microsoft.com/office/drawing/2014/main" id="{CDDD2C98-BEEC-B84F-AC24-9F88BD681709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V="1">
            <a:off x="59231" y="4463029"/>
            <a:ext cx="627062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1000" dirty="0">
                <a:latin typeface="Calibri" panose="020F0502020204030204" pitchFamily="34" charset="0"/>
                <a:cs typeface="Calibri" panose="020F0502020204030204" pitchFamily="34" charset="0"/>
              </a:rPr>
              <a:t>Il Progetto </a:t>
            </a:r>
            <a:r>
              <a:rPr lang="it-IT" sz="1000" i="1" dirty="0">
                <a:latin typeface="Calibri" panose="020F0502020204030204" pitchFamily="34" charset="0"/>
                <a:cs typeface="Calibri" panose="020F0502020204030204" pitchFamily="34" charset="0"/>
              </a:rPr>
              <a:t>Creative School</a:t>
            </a:r>
            <a:r>
              <a:rPr lang="it-IT" sz="1000" dirty="0">
                <a:latin typeface="Calibri" panose="020F0502020204030204" pitchFamily="34" charset="0"/>
                <a:cs typeface="Calibri" panose="020F0502020204030204" pitchFamily="34" charset="0"/>
              </a:rPr>
              <a:t> è finanziato dall’Unione Europea e dall’Agenzia nazionale francese per il Programma ERASMUS+ (Convenzione 2019-1-FR01-KA201-062212). La presente pubblicazione riflette unicamente le opinioni dei suoi autori: l’Unione Europea e l’Agenzia nazionale francese per il Programma ERASMUS+ non possono essere ritenute responsabili di qualsiasi uso possa essere fatto delle informazioni in essa contenute.</a:t>
            </a:r>
          </a:p>
        </p:txBody>
      </p:sp>
      <p:sp>
        <p:nvSpPr>
          <p:cNvPr id="17" name="CasellaDiTesto 1">
            <a:extLst>
              <a:ext uri="{FF2B5EF4-FFF2-40B4-BE49-F238E27FC236}">
                <a16:creationId xmlns:a16="http://schemas.microsoft.com/office/drawing/2014/main" id="{9491A361-D720-0247-B489-B0D03607A5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30" y="0"/>
            <a:ext cx="8994776" cy="418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b="1" i="1" dirty="0">
                <a:latin typeface="Calibri" panose="020F0502020204030204" pitchFamily="34" charset="0"/>
                <a:cs typeface="Calibri" panose="020F0502020204030204" pitchFamily="34" charset="0"/>
              </a:rPr>
              <a:t>Risorse Didattiche Aperte (OER)</a:t>
            </a:r>
            <a:endParaRPr 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endParaRPr lang="it-IT" sz="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it-IT" sz="1100" dirty="0">
                <a:latin typeface="Calibri" panose="020F0502020204030204" pitchFamily="34" charset="0"/>
                <a:cs typeface="Calibri" panose="020F0502020204030204" pitchFamily="34" charset="0"/>
              </a:rPr>
              <a:t>Oggi, in qualsiasi parte del mondo, bambini e ragazzi devono poter ricevere un’istruzione </a:t>
            </a:r>
          </a:p>
          <a:p>
            <a:pPr algn="just"/>
            <a:r>
              <a:rPr lang="it-IT" sz="1100" dirty="0">
                <a:latin typeface="Calibri" panose="020F0502020204030204" pitchFamily="34" charset="0"/>
                <a:cs typeface="Calibri" panose="020F0502020204030204" pitchFamily="34" charset="0"/>
              </a:rPr>
              <a:t>che consenta loro di affrontare nella vita adulta – sia privata che lavorativa – le sfide sociali, </a:t>
            </a:r>
          </a:p>
          <a:p>
            <a:pPr algn="just"/>
            <a:r>
              <a:rPr lang="it-IT" sz="1100" dirty="0">
                <a:latin typeface="Calibri" panose="020F0502020204030204" pitchFamily="34" charset="0"/>
                <a:cs typeface="Calibri" panose="020F0502020204030204" pitchFamily="34" charset="0"/>
              </a:rPr>
              <a:t>economiche, relazionali.</a:t>
            </a:r>
          </a:p>
          <a:p>
            <a:pPr algn="just"/>
            <a:endParaRPr lang="it-IT" sz="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it-IT" sz="1100" dirty="0">
                <a:latin typeface="Calibri" panose="020F0502020204030204" pitchFamily="34" charset="0"/>
                <a:cs typeface="Calibri" panose="020F0502020204030204" pitchFamily="34" charset="0"/>
              </a:rPr>
              <a:t>Per poter affrontare queste sfide, durante la vita scolastica i bambini e i ragazzi devono essere messi</a:t>
            </a:r>
          </a:p>
          <a:p>
            <a:pPr algn="just"/>
            <a:r>
              <a:rPr lang="it-IT" sz="1100" dirty="0">
                <a:latin typeface="Calibri" panose="020F0502020204030204" pitchFamily="34" charset="0"/>
                <a:cs typeface="Calibri" panose="020F0502020204030204" pitchFamily="34" charset="0"/>
              </a:rPr>
              <a:t>in grado di </a:t>
            </a:r>
            <a:r>
              <a:rPr lang="it-IT" sz="1100" b="1" dirty="0">
                <a:latin typeface="Calibri" panose="020F0502020204030204" pitchFamily="34" charset="0"/>
                <a:cs typeface="Calibri" panose="020F0502020204030204" pitchFamily="34" charset="0"/>
              </a:rPr>
              <a:t>SVILUPPARE CAPACITÀ DI PENSIERO COMPLESSE ED EVOLUTE </a:t>
            </a:r>
            <a:r>
              <a:rPr lang="it-IT" sz="1100" dirty="0">
                <a:latin typeface="Calibri" panose="020F0502020204030204" pitchFamily="34" charset="0"/>
                <a:cs typeface="Calibri" panose="020F0502020204030204" pitchFamily="34" charset="0"/>
              </a:rPr>
              <a:t>che potranno meglio fiorire</a:t>
            </a:r>
          </a:p>
          <a:p>
            <a:pPr algn="just"/>
            <a:r>
              <a:rPr lang="it-IT" sz="1100" dirty="0">
                <a:latin typeface="Calibri" panose="020F0502020204030204" pitchFamily="34" charset="0"/>
                <a:cs typeface="Calibri" panose="020F0502020204030204" pitchFamily="34" charset="0"/>
              </a:rPr>
              <a:t>se vengono </a:t>
            </a:r>
            <a:r>
              <a:rPr lang="it-IT" sz="1100" b="1" dirty="0">
                <a:latin typeface="Calibri" panose="020F0502020204030204" pitchFamily="34" charset="0"/>
                <a:cs typeface="Calibri" panose="020F0502020204030204" pitchFamily="34" charset="0"/>
              </a:rPr>
              <a:t>INCORAGGIATI AD ESSERE CREATIVI, INNOVATIVI E ADATTABILI</a:t>
            </a:r>
            <a:r>
              <a:rPr lang="it-IT" sz="11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endParaRPr lang="it-IT" sz="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it-IT" sz="1100" dirty="0">
                <a:latin typeface="Calibri" panose="020F0502020204030204" pitchFamily="34" charset="0"/>
                <a:cs typeface="Calibri" panose="020F0502020204030204" pitchFamily="34" charset="0"/>
              </a:rPr>
              <a:t>Le Risorse Didattiche (in inglese: </a:t>
            </a:r>
            <a:r>
              <a:rPr lang="it-IT" sz="1100" i="1" dirty="0">
                <a:latin typeface="Calibri" panose="020F0502020204030204" pitchFamily="34" charset="0"/>
                <a:cs typeface="Calibri" panose="020F0502020204030204" pitchFamily="34" charset="0"/>
              </a:rPr>
              <a:t>OER</a:t>
            </a:r>
            <a:r>
              <a:rPr lang="it-IT" sz="11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it-IT" sz="1100" i="1" dirty="0">
                <a:latin typeface="Calibri" panose="020F0502020204030204" pitchFamily="34" charset="0"/>
                <a:cs typeface="Calibri" panose="020F0502020204030204" pitchFamily="34" charset="0"/>
              </a:rPr>
              <a:t>Open Educational </a:t>
            </a:r>
            <a:r>
              <a:rPr lang="it-IT" sz="1100" i="1" dirty="0" err="1">
                <a:latin typeface="Calibri" panose="020F0502020204030204" pitchFamily="34" charset="0"/>
                <a:cs typeface="Calibri" panose="020F0502020204030204" pitchFamily="34" charset="0"/>
              </a:rPr>
              <a:t>Resources</a:t>
            </a:r>
            <a:r>
              <a:rPr lang="it-IT" sz="1100" dirty="0">
                <a:latin typeface="Calibri" panose="020F0502020204030204" pitchFamily="34" charset="0"/>
                <a:cs typeface="Calibri" panose="020F0502020204030204" pitchFamily="34" charset="0"/>
              </a:rPr>
              <a:t>) che qui vi presentiamo, sono state realizzate nell’ambito di</a:t>
            </a:r>
            <a:r>
              <a:rPr lang="it-IT" sz="11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100" b="1" i="1" dirty="0">
                <a:latin typeface="Calibri" panose="020F0502020204030204" pitchFamily="34" charset="0"/>
                <a:cs typeface="Calibri" panose="020F0502020204030204" pitchFamily="34" charset="0"/>
              </a:rPr>
              <a:t>Creative School</a:t>
            </a:r>
            <a:r>
              <a:rPr lang="it-IT" sz="1100" dirty="0">
                <a:latin typeface="Calibri" panose="020F0502020204030204" pitchFamily="34" charset="0"/>
                <a:cs typeface="Calibri" panose="020F0502020204030204" pitchFamily="34" charset="0"/>
              </a:rPr>
              <a:t>. Il progetto si pone l’obiettivo di predisporre materiali didattici che stimolano</a:t>
            </a:r>
            <a:r>
              <a:rPr lang="it-IT" sz="1100" b="1" dirty="0">
                <a:latin typeface="Calibri" panose="020F0502020204030204" pitchFamily="34" charset="0"/>
                <a:cs typeface="Calibri" panose="020F0502020204030204" pitchFamily="34" charset="0"/>
              </a:rPr>
              <a:t> L’AUTO-APPRENDIMENTO</a:t>
            </a:r>
            <a:r>
              <a:rPr lang="it-IT" sz="1100" dirty="0">
                <a:latin typeface="Calibri" panose="020F0502020204030204" pitchFamily="34" charset="0"/>
                <a:cs typeface="Calibri" panose="020F0502020204030204" pitchFamily="34" charset="0"/>
              </a:rPr>
              <a:t>, sviluppano le </a:t>
            </a:r>
            <a:r>
              <a:rPr lang="it-IT" sz="1100" b="1" dirty="0">
                <a:latin typeface="Calibri" panose="020F0502020204030204" pitchFamily="34" charset="0"/>
                <a:cs typeface="Calibri" panose="020F0502020204030204" pitchFamily="34" charset="0"/>
              </a:rPr>
              <a:t>CAPACITÀ DI PENSIERO CRITICO </a:t>
            </a:r>
            <a:r>
              <a:rPr lang="it-IT" sz="1100" dirty="0">
                <a:latin typeface="Calibri" panose="020F0502020204030204" pitchFamily="34" charset="0"/>
                <a:cs typeface="Calibri" panose="020F0502020204030204" pitchFamily="34" charset="0"/>
              </a:rPr>
              <a:t>e di </a:t>
            </a:r>
            <a:r>
              <a:rPr lang="it-IT" sz="1100" b="1" dirty="0">
                <a:latin typeface="Calibri" panose="020F0502020204030204" pitchFamily="34" charset="0"/>
                <a:cs typeface="Calibri" panose="020F0502020204030204" pitchFamily="34" charset="0"/>
              </a:rPr>
              <a:t>APPRENDIMENTO VISIVO / SPAZIALE</a:t>
            </a:r>
            <a:r>
              <a:rPr lang="it-IT" sz="11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it-IT" sz="1100" b="1" dirty="0">
                <a:latin typeface="Calibri" panose="020F0502020204030204" pitchFamily="34" charset="0"/>
                <a:cs typeface="Calibri" panose="020F0502020204030204" pitchFamily="34" charset="0"/>
              </a:rPr>
              <a:t> UTILIZZANDO il</a:t>
            </a:r>
            <a:r>
              <a:rPr lang="it-IT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100" b="1" dirty="0">
                <a:latin typeface="Calibri" panose="020F0502020204030204" pitchFamily="34" charset="0"/>
                <a:cs typeface="Calibri" panose="020F0502020204030204" pitchFamily="34" charset="0"/>
              </a:rPr>
              <a:t>PATRIMONIO CULTURALE </a:t>
            </a:r>
            <a:r>
              <a:rPr lang="it-IT" sz="1100" dirty="0">
                <a:latin typeface="Calibri" panose="020F0502020204030204" pitchFamily="34" charset="0"/>
                <a:cs typeface="Calibri" panose="020F0502020204030204" pitchFamily="34" charset="0"/>
              </a:rPr>
              <a:t>messo a disposizione delle organizzazioni che partecipano a </a:t>
            </a:r>
            <a:r>
              <a:rPr lang="it-IT" sz="1100" i="1" dirty="0">
                <a:latin typeface="Calibri" panose="020F0502020204030204" pitchFamily="34" charset="0"/>
                <a:cs typeface="Calibri" panose="020F0502020204030204" pitchFamily="34" charset="0"/>
              </a:rPr>
              <a:t>Creative School</a:t>
            </a:r>
            <a:r>
              <a:rPr lang="it-IT" sz="11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endParaRPr lang="it-IT" sz="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it-IT" sz="1100" dirty="0"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it-IT" sz="1100" b="1" dirty="0">
                <a:latin typeface="Calibri" panose="020F0502020204030204" pitchFamily="34" charset="0"/>
                <a:cs typeface="Calibri" panose="020F0502020204030204" pitchFamily="34" charset="0"/>
              </a:rPr>
              <a:t>DESTINATARI</a:t>
            </a:r>
            <a:r>
              <a:rPr lang="it-IT" sz="1100" dirty="0">
                <a:latin typeface="Calibri" panose="020F0502020204030204" pitchFamily="34" charset="0"/>
                <a:cs typeface="Calibri" panose="020F0502020204030204" pitchFamily="34" charset="0"/>
              </a:rPr>
              <a:t> di queste Risorse Didattiche sono:</a:t>
            </a:r>
          </a:p>
          <a:p>
            <a:pPr marL="285750" indent="-285750" algn="just">
              <a:buFontTx/>
              <a:buChar char="-"/>
            </a:pPr>
            <a:r>
              <a:rPr lang="it-IT" sz="1100" dirty="0">
                <a:latin typeface="Calibri" panose="020F0502020204030204" pitchFamily="34" charset="0"/>
                <a:cs typeface="Calibri" panose="020F0502020204030204" pitchFamily="34" charset="0"/>
              </a:rPr>
              <a:t>gli </a:t>
            </a:r>
            <a:r>
              <a:rPr lang="it-IT" sz="1100" b="1" dirty="0">
                <a:latin typeface="Calibri" panose="020F0502020204030204" pitchFamily="34" charset="0"/>
                <a:cs typeface="Calibri" panose="020F0502020204030204" pitchFamily="34" charset="0"/>
              </a:rPr>
              <a:t>INSEGNANTI DELLE SCUOLE PRIMARIE E SECONDARIE</a:t>
            </a:r>
            <a:r>
              <a:rPr lang="it-IT" sz="1100" dirty="0">
                <a:latin typeface="Calibri" panose="020F0502020204030204" pitchFamily="34" charset="0"/>
                <a:cs typeface="Calibri" panose="020F0502020204030204" pitchFamily="34" charset="0"/>
              </a:rPr>
              <a:t>, che potranno trarre suggerimenti utili per ampliare la propria “cassetta degli attrezzi”, con strategie educative mirate a sviluppare la creatività e il pensiero critico degli studenti;</a:t>
            </a:r>
          </a:p>
          <a:p>
            <a:pPr marL="285750" indent="-285750" algn="just">
              <a:buFontTx/>
              <a:buChar char="-"/>
            </a:pPr>
            <a:r>
              <a:rPr lang="it-IT" sz="1100" dirty="0"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it-IT" sz="1100" b="1" dirty="0">
                <a:latin typeface="Calibri" panose="020F0502020204030204" pitchFamily="34" charset="0"/>
                <a:cs typeface="Calibri" panose="020F0502020204030204" pitchFamily="34" charset="0"/>
              </a:rPr>
              <a:t>BAMBINI E RAGAZZI </a:t>
            </a:r>
            <a:r>
              <a:rPr lang="it-IT" sz="1100" dirty="0">
                <a:latin typeface="Calibri" panose="020F0502020204030204" pitchFamily="34" charset="0"/>
                <a:cs typeface="Calibri" panose="020F0502020204030204" pitchFamily="34" charset="0"/>
              </a:rPr>
              <a:t>che utilizzeranno le OER.</a:t>
            </a:r>
          </a:p>
          <a:p>
            <a:pPr algn="just">
              <a:lnSpc>
                <a:spcPct val="70000"/>
              </a:lnSpc>
            </a:pPr>
            <a:endParaRPr lang="it-IT" sz="1100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it-IT" sz="1100" dirty="0">
                <a:latin typeface="Calibri" panose="020F0502020204030204" pitchFamily="34" charset="0"/>
                <a:cs typeface="Calibri" panose="020F0502020204030204" pitchFamily="34" charset="0"/>
              </a:rPr>
              <a:t>Gli argomenti delle OER che vi presentiamo sono stati scelti da un </a:t>
            </a:r>
            <a:r>
              <a:rPr lang="it-IT" sz="1100" b="1" dirty="0">
                <a:latin typeface="Calibri" panose="020F0502020204030204" pitchFamily="34" charset="0"/>
                <a:cs typeface="Calibri" panose="020F0502020204030204" pitchFamily="34" charset="0"/>
              </a:rPr>
              <a:t>gruppo di insegnanti ed educatori </a:t>
            </a:r>
            <a:r>
              <a:rPr lang="it-IT" sz="1100" dirty="0">
                <a:latin typeface="Calibri" panose="020F0502020204030204" pitchFamily="34" charset="0"/>
                <a:cs typeface="Calibri" panose="020F0502020204030204" pitchFamily="34" charset="0"/>
              </a:rPr>
              <a:t>provenienti da </a:t>
            </a:r>
            <a:r>
              <a:rPr lang="it-IT" sz="1100" b="1" dirty="0">
                <a:latin typeface="Calibri" panose="020F0502020204030204" pitchFamily="34" charset="0"/>
                <a:cs typeface="Calibri" panose="020F0502020204030204" pitchFamily="34" charset="0"/>
              </a:rPr>
              <a:t>Austria</a:t>
            </a:r>
            <a:r>
              <a:rPr lang="it-IT" sz="11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sz="1100" b="1" dirty="0">
                <a:latin typeface="Calibri" panose="020F0502020204030204" pitchFamily="34" charset="0"/>
                <a:cs typeface="Calibri" panose="020F0502020204030204" pitchFamily="34" charset="0"/>
              </a:rPr>
              <a:t>Croazia</a:t>
            </a:r>
            <a:r>
              <a:rPr lang="it-IT" sz="11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sz="1100" b="1" dirty="0">
                <a:latin typeface="Calibri" panose="020F0502020204030204" pitchFamily="34" charset="0"/>
                <a:cs typeface="Calibri" panose="020F0502020204030204" pitchFamily="34" charset="0"/>
              </a:rPr>
              <a:t>Finlandia</a:t>
            </a:r>
            <a:r>
              <a:rPr lang="it-IT" sz="11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sz="1100" b="1" dirty="0">
                <a:latin typeface="Calibri" panose="020F0502020204030204" pitchFamily="34" charset="0"/>
                <a:cs typeface="Calibri" panose="020F0502020204030204" pitchFamily="34" charset="0"/>
              </a:rPr>
              <a:t>Francia</a:t>
            </a:r>
            <a:r>
              <a:rPr lang="it-IT" sz="11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sz="1100" b="1" dirty="0">
                <a:latin typeface="Calibri" panose="020F0502020204030204" pitchFamily="34" charset="0"/>
                <a:cs typeface="Calibri" panose="020F0502020204030204" pitchFamily="34" charset="0"/>
              </a:rPr>
              <a:t>Irlanda</a:t>
            </a:r>
            <a:r>
              <a:rPr lang="it-IT" sz="11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sz="1100" b="1" dirty="0">
                <a:latin typeface="Calibri" panose="020F0502020204030204" pitchFamily="34" charset="0"/>
                <a:cs typeface="Calibri" panose="020F0502020204030204" pitchFamily="34" charset="0"/>
              </a:rPr>
              <a:t>Italia</a:t>
            </a:r>
            <a:r>
              <a:rPr lang="it-IT" sz="1100" dirty="0">
                <a:latin typeface="Calibri" panose="020F0502020204030204" pitchFamily="34" charset="0"/>
                <a:cs typeface="Calibri" panose="020F0502020204030204" pitchFamily="34" charset="0"/>
              </a:rPr>
              <a:t> e </a:t>
            </a:r>
            <a:r>
              <a:rPr lang="it-IT" sz="1100" b="1" dirty="0">
                <a:latin typeface="Calibri" panose="020F0502020204030204" pitchFamily="34" charset="0"/>
                <a:cs typeface="Calibri" panose="020F0502020204030204" pitchFamily="34" charset="0"/>
              </a:rPr>
              <a:t>Regno Unito</a:t>
            </a:r>
            <a:r>
              <a:rPr lang="it-IT" sz="1100" dirty="0">
                <a:latin typeface="Calibri" panose="020F0502020204030204" pitchFamily="34" charset="0"/>
                <a:cs typeface="Calibri" panose="020F0502020204030204" pitchFamily="34" charset="0"/>
              </a:rPr>
              <a:t>, coinvolti attraverso focus </a:t>
            </a:r>
            <a:r>
              <a:rPr lang="it-IT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group</a:t>
            </a:r>
            <a:r>
              <a:rPr lang="it-IT" sz="1100" dirty="0">
                <a:latin typeface="Calibri" panose="020F0502020204030204" pitchFamily="34" charset="0"/>
                <a:cs typeface="Calibri" panose="020F0502020204030204" pitchFamily="34" charset="0"/>
              </a:rPr>
              <a:t> e interviste.</a:t>
            </a:r>
            <a:endParaRPr lang="it-IT" sz="1100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it-IT" sz="1100" dirty="0">
                <a:latin typeface="Calibri" panose="020F0502020204030204" pitchFamily="34" charset="0"/>
                <a:cs typeface="Calibri" panose="020F0502020204030204" pitchFamily="34" charset="0"/>
              </a:rPr>
              <a:t>Speriamo che questi materiali siano utili per arricchire la vostra personale “cassetta degli attrezzi” e sviluppare il pensiero critico e creativo dei vostri studenti.</a:t>
            </a:r>
          </a:p>
          <a:p>
            <a:pPr algn="just"/>
            <a:endParaRPr lang="it-IT" sz="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sz="1200" b="1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https://www.creative-school.eu</a:t>
            </a:r>
            <a:endParaRPr lang="en-GB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E0695B48-1FB6-0048-B2A5-3F019F0CDD65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7866992" y="10886"/>
            <a:ext cx="1277007" cy="107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5737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9651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1"/>
          <p:cNvSpPr txBox="1">
            <a:spLocks noGrp="1"/>
          </p:cNvSpPr>
          <p:nvPr>
            <p:ph type="title"/>
          </p:nvPr>
        </p:nvSpPr>
        <p:spPr>
          <a:xfrm rot="161729">
            <a:off x="976261" y="876906"/>
            <a:ext cx="7029878" cy="76013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it-IT" dirty="0"/>
              <a:t>L’AI ha tre </a:t>
            </a:r>
            <a:r>
              <a:rPr lang="it-IT" dirty="0" err="1"/>
              <a:t>partI</a:t>
            </a:r>
            <a:endParaRPr dirty="0"/>
          </a:p>
        </p:txBody>
      </p:sp>
      <p:sp>
        <p:nvSpPr>
          <p:cNvPr id="178" name="Google Shape;178;p31"/>
          <p:cNvSpPr/>
          <p:nvPr/>
        </p:nvSpPr>
        <p:spPr>
          <a:xfrm rot="-152142">
            <a:off x="1333737" y="2074151"/>
            <a:ext cx="2264818" cy="1840197"/>
          </a:xfrm>
          <a:prstGeom prst="homePlate">
            <a:avLst>
              <a:gd name="adj" fmla="val 30129"/>
            </a:avLst>
          </a:prstGeom>
          <a:solidFill>
            <a:srgbClr val="A6CD02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it-IT" sz="1800" dirty="0">
                <a:latin typeface="Sniglet"/>
                <a:ea typeface="Sniglet"/>
                <a:cs typeface="Sniglet"/>
                <a:sym typeface="Sniglet"/>
              </a:rPr>
              <a:t>set di dati</a:t>
            </a:r>
          </a:p>
        </p:txBody>
      </p:sp>
      <p:sp>
        <p:nvSpPr>
          <p:cNvPr id="179" name="Google Shape;179;p3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fld id="{00000000-1234-1234-1234-123412341234}" type="slidenum">
              <a:rPr lang="en-GB"/>
              <a:pPr/>
              <a:t>10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9651"/>
        </a:solid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2"/>
          <p:cNvSpPr txBox="1">
            <a:spLocks noGrp="1"/>
          </p:cNvSpPr>
          <p:nvPr>
            <p:ph type="title"/>
          </p:nvPr>
        </p:nvSpPr>
        <p:spPr>
          <a:xfrm rot="161729">
            <a:off x="976261" y="876906"/>
            <a:ext cx="7029878" cy="76013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it-IT" dirty="0"/>
              <a:t>L’AI ha tre </a:t>
            </a:r>
            <a:r>
              <a:rPr lang="it-IT" dirty="0" err="1"/>
              <a:t>partI</a:t>
            </a:r>
            <a:endParaRPr dirty="0"/>
          </a:p>
        </p:txBody>
      </p:sp>
      <p:sp>
        <p:nvSpPr>
          <p:cNvPr id="185" name="Google Shape;185;p32"/>
          <p:cNvSpPr/>
          <p:nvPr/>
        </p:nvSpPr>
        <p:spPr>
          <a:xfrm rot="-152142">
            <a:off x="1333737" y="2074151"/>
            <a:ext cx="2264818" cy="1840197"/>
          </a:xfrm>
          <a:prstGeom prst="homePlate">
            <a:avLst>
              <a:gd name="adj" fmla="val 30129"/>
            </a:avLst>
          </a:prstGeom>
          <a:solidFill>
            <a:srgbClr val="A6CD02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it-IT" sz="1800" dirty="0">
                <a:latin typeface="Sniglet"/>
                <a:ea typeface="Sniglet"/>
                <a:cs typeface="Sniglet"/>
                <a:sym typeface="Sniglet"/>
              </a:rPr>
              <a:t>set di dati</a:t>
            </a:r>
          </a:p>
        </p:txBody>
      </p:sp>
      <p:sp>
        <p:nvSpPr>
          <p:cNvPr id="187" name="Google Shape;187;p3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fld id="{00000000-1234-1234-1234-123412341234}" type="slidenum">
              <a:rPr lang="en-GB"/>
              <a:pPr/>
              <a:t>11</a:t>
            </a:fld>
            <a:endParaRPr/>
          </a:p>
        </p:txBody>
      </p:sp>
      <p:sp>
        <p:nvSpPr>
          <p:cNvPr id="6" name="Google Shape;149;p27">
            <a:extLst>
              <a:ext uri="{FF2B5EF4-FFF2-40B4-BE49-F238E27FC236}">
                <a16:creationId xmlns:a16="http://schemas.microsoft.com/office/drawing/2014/main" id="{A4BBA2CE-A710-C94D-9F1C-457AE79B98CB}"/>
              </a:ext>
            </a:extLst>
          </p:cNvPr>
          <p:cNvSpPr/>
          <p:nvPr/>
        </p:nvSpPr>
        <p:spPr>
          <a:xfrm rot="-151954">
            <a:off x="3295725" y="1982588"/>
            <a:ext cx="2482250" cy="1840197"/>
          </a:xfrm>
          <a:prstGeom prst="chevron">
            <a:avLst>
              <a:gd name="adj" fmla="val 29853"/>
            </a:avLst>
          </a:prstGeom>
          <a:solidFill>
            <a:srgbClr val="FAD900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it-IT" sz="1800" dirty="0">
                <a:latin typeface="Sniglet"/>
                <a:ea typeface="Sniglet"/>
                <a:cs typeface="Sniglet"/>
                <a:sym typeface="Sniglet"/>
              </a:rPr>
              <a:t>algoritmi per apprendere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CD02"/>
        </a:solid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3"/>
          <p:cNvSpPr txBox="1">
            <a:spLocks noGrp="1"/>
          </p:cNvSpPr>
          <p:nvPr>
            <p:ph type="ctrTitle"/>
          </p:nvPr>
        </p:nvSpPr>
        <p:spPr>
          <a:xfrm>
            <a:off x="3865425" y="806100"/>
            <a:ext cx="4374600" cy="264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>
              <a:lnSpc>
                <a:spcPct val="150000"/>
              </a:lnSpc>
            </a:pPr>
            <a:endParaRPr sz="7200" dirty="0"/>
          </a:p>
          <a:p>
            <a:pPr>
              <a:lnSpc>
                <a:spcPct val="150000"/>
              </a:lnSpc>
            </a:pPr>
            <a:r>
              <a:rPr lang="it-IT" sz="3200" dirty="0">
                <a:latin typeface="Sniglet"/>
                <a:ea typeface="Sniglet"/>
                <a:cs typeface="Sniglet"/>
                <a:sym typeface="Sniglet"/>
              </a:rPr>
              <a:t>Che cos’è un</a:t>
            </a:r>
            <a:endParaRPr sz="3200" dirty="0">
              <a:latin typeface="Sniglet"/>
              <a:ea typeface="Sniglet"/>
              <a:cs typeface="Sniglet"/>
              <a:sym typeface="Sniglet"/>
            </a:endParaRPr>
          </a:p>
          <a:p>
            <a:pPr>
              <a:lnSpc>
                <a:spcPct val="150000"/>
              </a:lnSpc>
            </a:pPr>
            <a:r>
              <a:rPr lang="en-GB" sz="3800" dirty="0"/>
              <a:t>“</a:t>
            </a:r>
            <a:r>
              <a:rPr lang="en-GB" sz="3800" dirty="0" err="1"/>
              <a:t>algoritmO</a:t>
            </a:r>
            <a:r>
              <a:rPr lang="en-GB" sz="3800" dirty="0"/>
              <a:t>”?</a:t>
            </a:r>
            <a:endParaRPr sz="3200" dirty="0"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193" name="Google Shape;193;p3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fld id="{00000000-1234-1234-1234-123412341234}" type="slidenum">
              <a:rPr lang="en-GB"/>
              <a:pPr/>
              <a:t>12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300"/>
        </a:solid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4"/>
          <p:cNvSpPr txBox="1">
            <a:spLocks noGrp="1"/>
          </p:cNvSpPr>
          <p:nvPr>
            <p:ph type="title"/>
          </p:nvPr>
        </p:nvSpPr>
        <p:spPr>
          <a:xfrm rot="161729">
            <a:off x="976261" y="876906"/>
            <a:ext cx="7029878" cy="76013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it-IT"/>
              <a:t>AlgoritmO</a:t>
            </a:r>
          </a:p>
        </p:txBody>
      </p:sp>
      <p:sp>
        <p:nvSpPr>
          <p:cNvPr id="199" name="Google Shape;199;p34"/>
          <p:cNvSpPr/>
          <p:nvPr/>
        </p:nvSpPr>
        <p:spPr>
          <a:xfrm rot="-152142">
            <a:off x="1333737" y="2074151"/>
            <a:ext cx="2264818" cy="1840197"/>
          </a:xfrm>
          <a:prstGeom prst="homePlate">
            <a:avLst>
              <a:gd name="adj" fmla="val 30129"/>
            </a:avLst>
          </a:prstGeom>
          <a:solidFill>
            <a:srgbClr val="FF4026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it-IT" sz="1800">
                <a:latin typeface="Sniglet"/>
                <a:ea typeface="Sniglet"/>
                <a:cs typeface="Sniglet"/>
                <a:sym typeface="Sniglet"/>
              </a:rPr>
              <a:t>input</a:t>
            </a:r>
          </a:p>
        </p:txBody>
      </p:sp>
      <p:sp>
        <p:nvSpPr>
          <p:cNvPr id="200" name="Google Shape;200;p34"/>
          <p:cNvSpPr/>
          <p:nvPr/>
        </p:nvSpPr>
        <p:spPr>
          <a:xfrm rot="-151954">
            <a:off x="3199821" y="1987115"/>
            <a:ext cx="2516672" cy="1840197"/>
          </a:xfrm>
          <a:prstGeom prst="chevron">
            <a:avLst>
              <a:gd name="adj" fmla="val 29853"/>
            </a:avLst>
          </a:prstGeom>
          <a:solidFill>
            <a:srgbClr val="FAD900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it-IT" sz="1800" dirty="0">
                <a:latin typeface="Sniglet"/>
                <a:ea typeface="Sniglet"/>
                <a:cs typeface="Sniglet"/>
                <a:sym typeface="Sniglet"/>
              </a:rPr>
              <a:t>passaggi per trasformare l’input</a:t>
            </a:r>
            <a:endParaRPr lang="it-IT" sz="1800" u="sng" dirty="0"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201" name="Google Shape;201;p34"/>
          <p:cNvSpPr/>
          <p:nvPr/>
        </p:nvSpPr>
        <p:spPr>
          <a:xfrm rot="-151775">
            <a:off x="5301341" y="1893925"/>
            <a:ext cx="2481018" cy="1840197"/>
          </a:xfrm>
          <a:prstGeom prst="chevron">
            <a:avLst>
              <a:gd name="adj" fmla="val 29853"/>
            </a:avLst>
          </a:prstGeom>
          <a:solidFill>
            <a:srgbClr val="00A7EB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it-IT" sz="1800">
                <a:latin typeface="Sniglet"/>
                <a:ea typeface="Sniglet"/>
                <a:cs typeface="Sniglet"/>
                <a:sym typeface="Sniglet"/>
              </a:rPr>
              <a:t>output</a:t>
            </a:r>
          </a:p>
        </p:txBody>
      </p:sp>
      <p:sp>
        <p:nvSpPr>
          <p:cNvPr id="202" name="Google Shape;202;p3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fld id="{00000000-1234-1234-1234-123412341234}" type="slidenum">
              <a:rPr lang="it-IT" smtClean="0"/>
              <a:pPr/>
              <a:t>13</a:t>
            </a:fld>
            <a:endParaRPr lang="it-IT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300"/>
        </a:soli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5"/>
          <p:cNvSpPr txBox="1">
            <a:spLocks noGrp="1"/>
          </p:cNvSpPr>
          <p:nvPr>
            <p:ph type="title"/>
          </p:nvPr>
        </p:nvSpPr>
        <p:spPr>
          <a:xfrm rot="161729">
            <a:off x="976261" y="876906"/>
            <a:ext cx="7029878" cy="76013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it-IT"/>
              <a:t>AGGIUNGERE UN CONTATTO AL VOSTRO TELEFONO</a:t>
            </a:r>
          </a:p>
        </p:txBody>
      </p:sp>
      <p:sp>
        <p:nvSpPr>
          <p:cNvPr id="208" name="Google Shape;208;p35"/>
          <p:cNvSpPr/>
          <p:nvPr/>
        </p:nvSpPr>
        <p:spPr>
          <a:xfrm rot="-152142">
            <a:off x="1333737" y="2074151"/>
            <a:ext cx="2264818" cy="1840197"/>
          </a:xfrm>
          <a:prstGeom prst="homePlate">
            <a:avLst>
              <a:gd name="adj" fmla="val 30129"/>
            </a:avLst>
          </a:prstGeom>
          <a:solidFill>
            <a:srgbClr val="FF4026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it-IT" sz="1800">
                <a:latin typeface="Sniglet"/>
                <a:ea typeface="Sniglet"/>
                <a:cs typeface="Sniglet"/>
                <a:sym typeface="Sniglet"/>
              </a:rPr>
              <a:t>Input:</a:t>
            </a:r>
          </a:p>
          <a:p>
            <a:pPr marL="457189" indent="-342892">
              <a:buSzPts val="1800"/>
              <a:buFont typeface="Sniglet"/>
              <a:buChar char="●"/>
            </a:pPr>
            <a:r>
              <a:rPr lang="it-IT" sz="1800">
                <a:latin typeface="Sniglet"/>
                <a:ea typeface="Sniglet"/>
                <a:cs typeface="Sniglet"/>
                <a:sym typeface="Sniglet"/>
              </a:rPr>
              <a:t>Nome della persona</a:t>
            </a:r>
          </a:p>
          <a:p>
            <a:pPr marL="457189" indent="-342892">
              <a:buSzPts val="1800"/>
              <a:buFont typeface="Sniglet"/>
              <a:buChar char="●"/>
            </a:pPr>
            <a:r>
              <a:rPr lang="it-IT" sz="1800">
                <a:latin typeface="Sniglet"/>
                <a:ea typeface="Sniglet"/>
                <a:cs typeface="Sniglet"/>
                <a:sym typeface="Sniglet"/>
              </a:rPr>
              <a:t>Numero di telefono</a:t>
            </a:r>
          </a:p>
        </p:txBody>
      </p:sp>
      <p:sp>
        <p:nvSpPr>
          <p:cNvPr id="209" name="Google Shape;209;p35"/>
          <p:cNvSpPr/>
          <p:nvPr/>
        </p:nvSpPr>
        <p:spPr>
          <a:xfrm rot="-151800">
            <a:off x="3245531" y="1979278"/>
            <a:ext cx="2829473" cy="1840197"/>
          </a:xfrm>
          <a:prstGeom prst="chevron">
            <a:avLst>
              <a:gd name="adj" fmla="val 29853"/>
            </a:avLst>
          </a:prstGeom>
          <a:solidFill>
            <a:srgbClr val="FAD900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189" indent="-304793">
              <a:buSzPts val="1200"/>
              <a:buFont typeface="Sniglet"/>
              <a:buAutoNum type="arabicPeriod"/>
            </a:pPr>
            <a:r>
              <a:rPr lang="it-IT" sz="1200">
                <a:latin typeface="Sniglet"/>
                <a:ea typeface="Sniglet"/>
                <a:cs typeface="Sniglet"/>
                <a:sym typeface="Sniglet"/>
              </a:rPr>
              <a:t>Apri l’app dei contatto</a:t>
            </a:r>
          </a:p>
          <a:p>
            <a:pPr marL="457189" indent="-304793">
              <a:buSzPts val="1200"/>
              <a:buFont typeface="Sniglet"/>
              <a:buAutoNum type="arabicPeriod"/>
            </a:pPr>
            <a:r>
              <a:rPr lang="it-IT" sz="1200">
                <a:latin typeface="Sniglet"/>
                <a:ea typeface="Sniglet"/>
                <a:cs typeface="Sniglet"/>
                <a:sym typeface="Sniglet"/>
              </a:rPr>
              <a:t>Fornisci il nome</a:t>
            </a:r>
          </a:p>
          <a:p>
            <a:pPr marL="457189" indent="-304793">
              <a:buSzPts val="1200"/>
              <a:buFont typeface="Sniglet"/>
              <a:buAutoNum type="arabicPeriod"/>
            </a:pPr>
            <a:r>
              <a:rPr lang="it-IT" sz="1200">
                <a:latin typeface="Sniglet"/>
                <a:ea typeface="Sniglet"/>
                <a:cs typeface="Sniglet"/>
                <a:sym typeface="Sniglet"/>
              </a:rPr>
              <a:t>Fornisci il cognome</a:t>
            </a:r>
          </a:p>
          <a:p>
            <a:pPr marL="457189" indent="-304793">
              <a:buSzPts val="1200"/>
              <a:buFont typeface="Sniglet"/>
              <a:buAutoNum type="arabicPeriod"/>
            </a:pPr>
            <a:r>
              <a:rPr lang="it-IT" sz="1200">
                <a:latin typeface="Sniglet"/>
                <a:ea typeface="Sniglet"/>
                <a:cs typeface="Sniglet"/>
                <a:sym typeface="Sniglet"/>
              </a:rPr>
              <a:t>Aggiungi il numero di telefono</a:t>
            </a:r>
          </a:p>
          <a:p>
            <a:pPr marL="457189" indent="-304793">
              <a:buSzPts val="1200"/>
              <a:buFont typeface="Sniglet"/>
              <a:buAutoNum type="arabicPeriod"/>
            </a:pPr>
            <a:r>
              <a:rPr lang="it-IT" sz="1200">
                <a:latin typeface="Sniglet"/>
                <a:ea typeface="Sniglet"/>
                <a:cs typeface="Sniglet"/>
                <a:sym typeface="Sniglet"/>
              </a:rPr>
              <a:t>Salva!</a:t>
            </a:r>
          </a:p>
        </p:txBody>
      </p:sp>
      <p:sp>
        <p:nvSpPr>
          <p:cNvPr id="210" name="Google Shape;210;p35"/>
          <p:cNvSpPr/>
          <p:nvPr/>
        </p:nvSpPr>
        <p:spPr>
          <a:xfrm rot="-151775">
            <a:off x="5682341" y="1893925"/>
            <a:ext cx="2481018" cy="1840197"/>
          </a:xfrm>
          <a:prstGeom prst="chevron">
            <a:avLst>
              <a:gd name="adj" fmla="val 29853"/>
            </a:avLst>
          </a:prstGeom>
          <a:solidFill>
            <a:srgbClr val="00A7EB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it-IT" sz="1800" dirty="0">
                <a:latin typeface="Sniglet"/>
                <a:ea typeface="Sniglet"/>
                <a:cs typeface="Sniglet"/>
                <a:sym typeface="Sniglet"/>
              </a:rPr>
              <a:t>Output:</a:t>
            </a:r>
          </a:p>
          <a:p>
            <a:pPr algn="ctr"/>
            <a:r>
              <a:rPr lang="it-IT" sz="1800" dirty="0">
                <a:latin typeface="Sniglet"/>
                <a:ea typeface="Sniglet"/>
                <a:cs typeface="Sniglet"/>
                <a:sym typeface="Sniglet"/>
              </a:rPr>
              <a:t>Un nuovo contatto nel tuo telefono</a:t>
            </a:r>
          </a:p>
        </p:txBody>
      </p:sp>
      <p:sp>
        <p:nvSpPr>
          <p:cNvPr id="211" name="Google Shape;211;p3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fld id="{00000000-1234-1234-1234-123412341234}" type="slidenum">
              <a:rPr lang="it-IT" smtClean="0"/>
              <a:pPr/>
              <a:t>14</a:t>
            </a:fld>
            <a:endParaRPr lang="it-IT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9651"/>
        </a:solid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6"/>
          <p:cNvSpPr txBox="1">
            <a:spLocks noGrp="1"/>
          </p:cNvSpPr>
          <p:nvPr>
            <p:ph type="title"/>
          </p:nvPr>
        </p:nvSpPr>
        <p:spPr>
          <a:xfrm rot="161729">
            <a:off x="976261" y="876906"/>
            <a:ext cx="7029878" cy="76013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it-IT" dirty="0"/>
              <a:t>L’AI ha tre </a:t>
            </a:r>
            <a:r>
              <a:rPr lang="it-IT" dirty="0" err="1"/>
              <a:t>partI</a:t>
            </a:r>
            <a:endParaRPr dirty="0"/>
          </a:p>
        </p:txBody>
      </p:sp>
      <p:sp>
        <p:nvSpPr>
          <p:cNvPr id="217" name="Google Shape;217;p36"/>
          <p:cNvSpPr/>
          <p:nvPr/>
        </p:nvSpPr>
        <p:spPr>
          <a:xfrm rot="-152142">
            <a:off x="1333737" y="2074151"/>
            <a:ext cx="2264818" cy="1840197"/>
          </a:xfrm>
          <a:prstGeom prst="homePlate">
            <a:avLst>
              <a:gd name="adj" fmla="val 30129"/>
            </a:avLst>
          </a:prstGeom>
          <a:solidFill>
            <a:srgbClr val="A6CD02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it-IT" sz="1800" dirty="0">
                <a:latin typeface="Sniglet"/>
                <a:ea typeface="Sniglet"/>
                <a:cs typeface="Sniglet"/>
                <a:sym typeface="Sniglet"/>
              </a:rPr>
              <a:t>set di dati</a:t>
            </a:r>
          </a:p>
        </p:txBody>
      </p:sp>
      <p:sp>
        <p:nvSpPr>
          <p:cNvPr id="219" name="Google Shape;219;p3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fld id="{00000000-1234-1234-1234-123412341234}" type="slidenum">
              <a:rPr lang="en-GB"/>
              <a:pPr/>
              <a:t>15</a:t>
            </a:fld>
            <a:endParaRPr/>
          </a:p>
        </p:txBody>
      </p:sp>
      <p:sp>
        <p:nvSpPr>
          <p:cNvPr id="7" name="Google Shape;149;p27">
            <a:extLst>
              <a:ext uri="{FF2B5EF4-FFF2-40B4-BE49-F238E27FC236}">
                <a16:creationId xmlns:a16="http://schemas.microsoft.com/office/drawing/2014/main" id="{3A82F8BF-E4CD-5540-8DEB-8D6DD9D84822}"/>
              </a:ext>
            </a:extLst>
          </p:cNvPr>
          <p:cNvSpPr/>
          <p:nvPr/>
        </p:nvSpPr>
        <p:spPr>
          <a:xfrm rot="-151954">
            <a:off x="3209012" y="1982588"/>
            <a:ext cx="2482250" cy="1840197"/>
          </a:xfrm>
          <a:prstGeom prst="chevron">
            <a:avLst>
              <a:gd name="adj" fmla="val 29853"/>
            </a:avLst>
          </a:prstGeom>
          <a:solidFill>
            <a:srgbClr val="FAD900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it-IT" sz="1800" dirty="0">
                <a:latin typeface="Sniglet"/>
                <a:ea typeface="Sniglet"/>
                <a:cs typeface="Sniglet"/>
                <a:sym typeface="Sniglet"/>
              </a:rPr>
              <a:t>algoritmi per apprendere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9651"/>
        </a:solidFill>
        <a:effectLst/>
      </p:bgPr>
    </p:bg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7"/>
          <p:cNvSpPr txBox="1">
            <a:spLocks noGrp="1"/>
          </p:cNvSpPr>
          <p:nvPr>
            <p:ph type="title"/>
          </p:nvPr>
        </p:nvSpPr>
        <p:spPr>
          <a:xfrm rot="161729">
            <a:off x="976261" y="876906"/>
            <a:ext cx="7029878" cy="76013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GB" dirty="0" err="1"/>
              <a:t>AlgoritmO</a:t>
            </a:r>
            <a:endParaRPr dirty="0"/>
          </a:p>
        </p:txBody>
      </p:sp>
      <p:sp>
        <p:nvSpPr>
          <p:cNvPr id="225" name="Google Shape;225;p37"/>
          <p:cNvSpPr/>
          <p:nvPr/>
        </p:nvSpPr>
        <p:spPr>
          <a:xfrm rot="-152142">
            <a:off x="1333737" y="2074151"/>
            <a:ext cx="2264818" cy="1840197"/>
          </a:xfrm>
          <a:prstGeom prst="homePlate">
            <a:avLst>
              <a:gd name="adj" fmla="val 30129"/>
            </a:avLst>
          </a:prstGeom>
          <a:solidFill>
            <a:srgbClr val="A6CD02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it-IT" sz="1800" dirty="0">
                <a:latin typeface="Sniglet"/>
                <a:ea typeface="Sniglet"/>
                <a:cs typeface="Sniglet"/>
                <a:sym typeface="Sniglet"/>
              </a:rPr>
              <a:t>set di dati</a:t>
            </a:r>
          </a:p>
        </p:txBody>
      </p:sp>
      <p:sp>
        <p:nvSpPr>
          <p:cNvPr id="227" name="Google Shape;227;p37"/>
          <p:cNvSpPr/>
          <p:nvPr/>
        </p:nvSpPr>
        <p:spPr>
          <a:xfrm rot="-151775">
            <a:off x="5301341" y="1893925"/>
            <a:ext cx="2481018" cy="1840197"/>
          </a:xfrm>
          <a:prstGeom prst="chevron">
            <a:avLst>
              <a:gd name="adj" fmla="val 29853"/>
            </a:avLst>
          </a:prstGeom>
          <a:solidFill>
            <a:srgbClr val="FFA300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it-IT" sz="1800" dirty="0">
                <a:latin typeface="Sniglet"/>
                <a:ea typeface="Sniglet"/>
                <a:cs typeface="Sniglet"/>
                <a:sym typeface="Sniglet"/>
              </a:rPr>
              <a:t>previsioni!</a:t>
            </a:r>
          </a:p>
        </p:txBody>
      </p:sp>
      <p:sp>
        <p:nvSpPr>
          <p:cNvPr id="228" name="Google Shape;228;p3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fld id="{00000000-1234-1234-1234-123412341234}" type="slidenum">
              <a:rPr lang="en-GB"/>
              <a:pPr/>
              <a:t>16</a:t>
            </a:fld>
            <a:endParaRPr/>
          </a:p>
        </p:txBody>
      </p:sp>
      <p:sp>
        <p:nvSpPr>
          <p:cNvPr id="8" name="Google Shape;149;p27">
            <a:extLst>
              <a:ext uri="{FF2B5EF4-FFF2-40B4-BE49-F238E27FC236}">
                <a16:creationId xmlns:a16="http://schemas.microsoft.com/office/drawing/2014/main" id="{4FB60D24-F727-1D47-9C23-890C54CC6480}"/>
              </a:ext>
            </a:extLst>
          </p:cNvPr>
          <p:cNvSpPr/>
          <p:nvPr/>
        </p:nvSpPr>
        <p:spPr>
          <a:xfrm rot="-151954">
            <a:off x="3209012" y="1982588"/>
            <a:ext cx="2482250" cy="1840197"/>
          </a:xfrm>
          <a:prstGeom prst="chevron">
            <a:avLst>
              <a:gd name="adj" fmla="val 29853"/>
            </a:avLst>
          </a:prstGeom>
          <a:solidFill>
            <a:srgbClr val="FAD900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it-IT" sz="1800" dirty="0">
                <a:latin typeface="Sniglet"/>
                <a:ea typeface="Sniglet"/>
                <a:cs typeface="Sniglet"/>
                <a:sym typeface="Sniglet"/>
              </a:rPr>
              <a:t>algoritmi per apprendere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300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8"/>
          <p:cNvSpPr txBox="1">
            <a:spLocks noGrp="1"/>
          </p:cNvSpPr>
          <p:nvPr>
            <p:ph type="body" idx="1"/>
          </p:nvPr>
        </p:nvSpPr>
        <p:spPr>
          <a:xfrm>
            <a:off x="2905800" y="2161800"/>
            <a:ext cx="3332400" cy="81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>
              <a:buNone/>
            </a:pPr>
            <a:r>
              <a:rPr lang="en-GB" sz="3600" dirty="0"/>
              <a:t>FACCIAMO ALCUNI ESEMPI!</a:t>
            </a:r>
            <a:endParaRPr sz="3600" dirty="0"/>
          </a:p>
        </p:txBody>
      </p:sp>
      <p:sp>
        <p:nvSpPr>
          <p:cNvPr id="234" name="Google Shape;234;p3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fld id="{00000000-1234-1234-1234-123412341234}" type="slidenum">
              <a:rPr lang="en-GB"/>
              <a:pPr/>
              <a:t>17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9651"/>
        </a:solidFill>
        <a:effectLst/>
      </p:bgPr>
    </p:bg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9"/>
          <p:cNvSpPr txBox="1">
            <a:spLocks noGrp="1"/>
          </p:cNvSpPr>
          <p:nvPr>
            <p:ph type="title"/>
          </p:nvPr>
        </p:nvSpPr>
        <p:spPr>
          <a:xfrm rot="161729">
            <a:off x="976261" y="876906"/>
            <a:ext cx="7029878" cy="76013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it-IT"/>
              <a:t>PUBBLICITà su InstagraM</a:t>
            </a:r>
          </a:p>
        </p:txBody>
      </p:sp>
      <p:sp>
        <p:nvSpPr>
          <p:cNvPr id="240" name="Google Shape;240;p39"/>
          <p:cNvSpPr/>
          <p:nvPr/>
        </p:nvSpPr>
        <p:spPr>
          <a:xfrm rot="-151775">
            <a:off x="5301341" y="1893925"/>
            <a:ext cx="2481018" cy="1840197"/>
          </a:xfrm>
          <a:prstGeom prst="chevron">
            <a:avLst>
              <a:gd name="adj" fmla="val 29853"/>
            </a:avLst>
          </a:prstGeom>
          <a:solidFill>
            <a:srgbClr val="FFA300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it-IT" sz="1800">
                <a:latin typeface="Sniglet"/>
                <a:ea typeface="Sniglet"/>
                <a:cs typeface="Sniglet"/>
                <a:sym typeface="Sniglet"/>
              </a:rPr>
              <a:t>previsione?</a:t>
            </a:r>
          </a:p>
        </p:txBody>
      </p:sp>
      <p:sp>
        <p:nvSpPr>
          <p:cNvPr id="241" name="Google Shape;241;p3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fld id="{00000000-1234-1234-1234-123412341234}" type="slidenum">
              <a:rPr lang="it-IT" smtClean="0"/>
              <a:pPr/>
              <a:t>18</a:t>
            </a:fld>
            <a:endParaRPr lang="it-IT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9651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40"/>
          <p:cNvSpPr txBox="1">
            <a:spLocks noGrp="1"/>
          </p:cNvSpPr>
          <p:nvPr>
            <p:ph type="title"/>
          </p:nvPr>
        </p:nvSpPr>
        <p:spPr>
          <a:xfrm rot="161729">
            <a:off x="976261" y="876906"/>
            <a:ext cx="7029878" cy="76013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it-IT"/>
              <a:t>PUBBLICITà su InstagraM</a:t>
            </a:r>
          </a:p>
        </p:txBody>
      </p:sp>
      <p:sp>
        <p:nvSpPr>
          <p:cNvPr id="247" name="Google Shape;247;p40"/>
          <p:cNvSpPr/>
          <p:nvPr/>
        </p:nvSpPr>
        <p:spPr>
          <a:xfrm rot="-151775">
            <a:off x="5301341" y="1893925"/>
            <a:ext cx="2481018" cy="1840197"/>
          </a:xfrm>
          <a:prstGeom prst="chevron">
            <a:avLst>
              <a:gd name="adj" fmla="val 29853"/>
            </a:avLst>
          </a:prstGeom>
          <a:solidFill>
            <a:srgbClr val="FFA300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it-IT" sz="1800" dirty="0">
                <a:latin typeface="Sniglet"/>
                <a:ea typeface="Sniglet"/>
                <a:cs typeface="Sniglet"/>
                <a:sym typeface="Sniglet"/>
              </a:rPr>
              <a:t>Su che cosa farai clic!</a:t>
            </a:r>
          </a:p>
        </p:txBody>
      </p:sp>
      <p:sp>
        <p:nvSpPr>
          <p:cNvPr id="248" name="Google Shape;248;p4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fld id="{00000000-1234-1234-1234-123412341234}" type="slidenum">
              <a:rPr lang="it-IT" smtClean="0"/>
              <a:pPr/>
              <a:t>19</a:t>
            </a:fld>
            <a:endParaRPr lang="it-IT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C4CA"/>
        </a:solid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3"/>
          <p:cNvSpPr txBox="1">
            <a:spLocks noGrp="1"/>
          </p:cNvSpPr>
          <p:nvPr>
            <p:ph type="ctrTitle"/>
          </p:nvPr>
        </p:nvSpPr>
        <p:spPr>
          <a:xfrm>
            <a:off x="2572125" y="2068625"/>
            <a:ext cx="42717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it-IT"/>
              <a:t>Intro ALLA INTELLIGENZA ARTIFICIALe!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9651"/>
        </a:solidFill>
        <a:effectLst/>
      </p:bgPr>
    </p:bg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41"/>
          <p:cNvSpPr txBox="1">
            <a:spLocks noGrp="1"/>
          </p:cNvSpPr>
          <p:nvPr>
            <p:ph type="title"/>
          </p:nvPr>
        </p:nvSpPr>
        <p:spPr>
          <a:xfrm rot="161729">
            <a:off x="976261" y="876906"/>
            <a:ext cx="7029878" cy="76013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it-IT"/>
              <a:t>PUBBLICITà su InstagraM</a:t>
            </a:r>
          </a:p>
        </p:txBody>
      </p:sp>
      <p:sp>
        <p:nvSpPr>
          <p:cNvPr id="255" name="Google Shape;255;p4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fld id="{00000000-1234-1234-1234-123412341234}" type="slidenum">
              <a:rPr lang="it-IT" smtClean="0"/>
              <a:pPr/>
              <a:t>20</a:t>
            </a:fld>
            <a:endParaRPr lang="it-IT"/>
          </a:p>
        </p:txBody>
      </p:sp>
      <p:sp>
        <p:nvSpPr>
          <p:cNvPr id="8" name="Google Shape;262;p42">
            <a:extLst>
              <a:ext uri="{FF2B5EF4-FFF2-40B4-BE49-F238E27FC236}">
                <a16:creationId xmlns:a16="http://schemas.microsoft.com/office/drawing/2014/main" id="{C4FB3849-97CC-744C-873F-EA63C89BF7F4}"/>
              </a:ext>
            </a:extLst>
          </p:cNvPr>
          <p:cNvSpPr/>
          <p:nvPr/>
        </p:nvSpPr>
        <p:spPr>
          <a:xfrm rot="-151775">
            <a:off x="5301341" y="1893925"/>
            <a:ext cx="2481018" cy="1840197"/>
          </a:xfrm>
          <a:prstGeom prst="chevron">
            <a:avLst>
              <a:gd name="adj" fmla="val 29853"/>
            </a:avLst>
          </a:prstGeom>
          <a:solidFill>
            <a:srgbClr val="FFA300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it-IT" sz="1800" dirty="0">
                <a:latin typeface="Sniglet"/>
                <a:ea typeface="Sniglet"/>
                <a:cs typeface="Sniglet"/>
                <a:sym typeface="Sniglet"/>
              </a:rPr>
              <a:t>Su che cosa farai clic!</a:t>
            </a:r>
          </a:p>
        </p:txBody>
      </p:sp>
      <p:sp>
        <p:nvSpPr>
          <p:cNvPr id="9" name="Google Shape;149;p27">
            <a:extLst>
              <a:ext uri="{FF2B5EF4-FFF2-40B4-BE49-F238E27FC236}">
                <a16:creationId xmlns:a16="http://schemas.microsoft.com/office/drawing/2014/main" id="{F153BA67-D047-2E46-9575-C4BCC65CF246}"/>
              </a:ext>
            </a:extLst>
          </p:cNvPr>
          <p:cNvSpPr/>
          <p:nvPr/>
        </p:nvSpPr>
        <p:spPr>
          <a:xfrm rot="-151954">
            <a:off x="3209012" y="1982588"/>
            <a:ext cx="2482250" cy="1840197"/>
          </a:xfrm>
          <a:prstGeom prst="chevron">
            <a:avLst>
              <a:gd name="adj" fmla="val 29853"/>
            </a:avLst>
          </a:prstGeom>
          <a:solidFill>
            <a:srgbClr val="FAD900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it-IT" sz="1800">
                <a:latin typeface="Sniglet"/>
                <a:ea typeface="Sniglet"/>
                <a:cs typeface="Sniglet"/>
                <a:sym typeface="Sniglet"/>
              </a:rPr>
              <a:t>Algoritmi per apprendere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9651"/>
        </a:solidFill>
        <a:effectLst/>
      </p:bgPr>
    </p:bg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42"/>
          <p:cNvSpPr txBox="1">
            <a:spLocks noGrp="1"/>
          </p:cNvSpPr>
          <p:nvPr>
            <p:ph type="title"/>
          </p:nvPr>
        </p:nvSpPr>
        <p:spPr>
          <a:xfrm rot="161729">
            <a:off x="976261" y="876906"/>
            <a:ext cx="7029878" cy="76013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it-IT"/>
              <a:t>PUBBLICITà su InstagraM</a:t>
            </a:r>
          </a:p>
        </p:txBody>
      </p:sp>
      <p:sp>
        <p:nvSpPr>
          <p:cNvPr id="262" name="Google Shape;262;p42"/>
          <p:cNvSpPr/>
          <p:nvPr/>
        </p:nvSpPr>
        <p:spPr>
          <a:xfrm rot="-151775">
            <a:off x="5301341" y="1893925"/>
            <a:ext cx="2481018" cy="1840197"/>
          </a:xfrm>
          <a:prstGeom prst="chevron">
            <a:avLst>
              <a:gd name="adj" fmla="val 29853"/>
            </a:avLst>
          </a:prstGeom>
          <a:solidFill>
            <a:srgbClr val="FFA300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it-IT" sz="1800">
                <a:latin typeface="Sniglet"/>
                <a:ea typeface="Sniglet"/>
                <a:cs typeface="Sniglet"/>
                <a:sym typeface="Sniglet"/>
              </a:rPr>
              <a:t>Su che cosa farai clic!</a:t>
            </a:r>
          </a:p>
        </p:txBody>
      </p:sp>
      <p:sp>
        <p:nvSpPr>
          <p:cNvPr id="263" name="Google Shape;263;p4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fld id="{00000000-1234-1234-1234-123412341234}" type="slidenum">
              <a:rPr lang="it-IT" smtClean="0"/>
              <a:pPr/>
              <a:t>21</a:t>
            </a:fld>
            <a:endParaRPr lang="it-IT"/>
          </a:p>
        </p:txBody>
      </p:sp>
      <p:sp>
        <p:nvSpPr>
          <p:cNvPr id="265" name="Google Shape;265;p42"/>
          <p:cNvSpPr/>
          <p:nvPr/>
        </p:nvSpPr>
        <p:spPr>
          <a:xfrm rot="-152142">
            <a:off x="1333737" y="2074151"/>
            <a:ext cx="2264818" cy="1840197"/>
          </a:xfrm>
          <a:prstGeom prst="homePlate">
            <a:avLst>
              <a:gd name="adj" fmla="val 30129"/>
            </a:avLst>
          </a:prstGeom>
          <a:solidFill>
            <a:srgbClr val="A6CD02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it-IT" sz="1800">
                <a:latin typeface="Sniglet"/>
                <a:ea typeface="Sniglet"/>
                <a:cs typeface="Sniglet"/>
                <a:sym typeface="Sniglet"/>
              </a:rPr>
              <a:t>set di dati?</a:t>
            </a:r>
          </a:p>
        </p:txBody>
      </p:sp>
      <p:sp>
        <p:nvSpPr>
          <p:cNvPr id="7" name="Google Shape;149;p27">
            <a:extLst>
              <a:ext uri="{FF2B5EF4-FFF2-40B4-BE49-F238E27FC236}">
                <a16:creationId xmlns:a16="http://schemas.microsoft.com/office/drawing/2014/main" id="{FFFD86D7-8463-C346-A9AF-A2F5289DCA02}"/>
              </a:ext>
            </a:extLst>
          </p:cNvPr>
          <p:cNvSpPr/>
          <p:nvPr/>
        </p:nvSpPr>
        <p:spPr>
          <a:xfrm rot="-151954">
            <a:off x="3209012" y="1982588"/>
            <a:ext cx="2482250" cy="1840197"/>
          </a:xfrm>
          <a:prstGeom prst="chevron">
            <a:avLst>
              <a:gd name="adj" fmla="val 29853"/>
            </a:avLst>
          </a:prstGeom>
          <a:solidFill>
            <a:srgbClr val="FAD900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it-IT" sz="1800">
                <a:latin typeface="Sniglet"/>
                <a:ea typeface="Sniglet"/>
                <a:cs typeface="Sniglet"/>
                <a:sym typeface="Sniglet"/>
              </a:rPr>
              <a:t>Algoritmi per apprendere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9651"/>
        </a:solidFill>
        <a:effectLst/>
      </p:bgPr>
    </p:bg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43"/>
          <p:cNvSpPr txBox="1">
            <a:spLocks noGrp="1"/>
          </p:cNvSpPr>
          <p:nvPr>
            <p:ph type="title"/>
          </p:nvPr>
        </p:nvSpPr>
        <p:spPr>
          <a:xfrm rot="161729">
            <a:off x="976261" y="876906"/>
            <a:ext cx="7029878" cy="76013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it-IT" dirty="0" err="1"/>
              <a:t>PUBBLICITà</a:t>
            </a:r>
            <a:r>
              <a:rPr lang="it-IT" dirty="0"/>
              <a:t> su </a:t>
            </a:r>
            <a:r>
              <a:rPr lang="it-IT" dirty="0" err="1"/>
              <a:t>InstagraM</a:t>
            </a:r>
            <a:endParaRPr lang="it-IT" dirty="0"/>
          </a:p>
        </p:txBody>
      </p:sp>
      <p:sp>
        <p:nvSpPr>
          <p:cNvPr id="271" name="Google Shape;271;p43"/>
          <p:cNvSpPr/>
          <p:nvPr/>
        </p:nvSpPr>
        <p:spPr>
          <a:xfrm rot="-151775">
            <a:off x="5301341" y="1893925"/>
            <a:ext cx="2481018" cy="1840197"/>
          </a:xfrm>
          <a:prstGeom prst="chevron">
            <a:avLst>
              <a:gd name="adj" fmla="val 29853"/>
            </a:avLst>
          </a:prstGeom>
          <a:solidFill>
            <a:srgbClr val="FFA300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it-IT" sz="1800">
                <a:latin typeface="Sniglet"/>
                <a:ea typeface="Sniglet"/>
                <a:cs typeface="Sniglet"/>
                <a:sym typeface="Sniglet"/>
              </a:rPr>
              <a:t>Su che cosa farai clic!</a:t>
            </a:r>
          </a:p>
        </p:txBody>
      </p:sp>
      <p:sp>
        <p:nvSpPr>
          <p:cNvPr id="272" name="Google Shape;272;p4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fld id="{00000000-1234-1234-1234-123412341234}" type="slidenum">
              <a:rPr lang="it-IT" smtClean="0"/>
              <a:pPr/>
              <a:t>22</a:t>
            </a:fld>
            <a:endParaRPr lang="it-IT"/>
          </a:p>
        </p:txBody>
      </p:sp>
      <p:sp>
        <p:nvSpPr>
          <p:cNvPr id="274" name="Google Shape;274;p43"/>
          <p:cNvSpPr/>
          <p:nvPr/>
        </p:nvSpPr>
        <p:spPr>
          <a:xfrm rot="-152142">
            <a:off x="1333737" y="2074151"/>
            <a:ext cx="2264818" cy="1840197"/>
          </a:xfrm>
          <a:prstGeom prst="homePlate">
            <a:avLst>
              <a:gd name="adj" fmla="val 30129"/>
            </a:avLst>
          </a:prstGeom>
          <a:solidFill>
            <a:srgbClr val="A6CD02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189" indent="-330192">
              <a:buSzPts val="1600"/>
              <a:buFont typeface="Sniglet"/>
              <a:buChar char="●"/>
            </a:pPr>
            <a:r>
              <a:rPr lang="it-IT" sz="1600">
                <a:latin typeface="Sniglet"/>
                <a:ea typeface="Sniglet"/>
                <a:cs typeface="Sniglet"/>
                <a:sym typeface="Sniglet"/>
              </a:rPr>
              <a:t>Clic fatti</a:t>
            </a:r>
          </a:p>
          <a:p>
            <a:pPr marL="457189" indent="-330192">
              <a:buSzPts val="1600"/>
              <a:buFont typeface="Sniglet"/>
              <a:buChar char="●"/>
            </a:pPr>
            <a:r>
              <a:rPr lang="it-IT" sz="1600">
                <a:latin typeface="Sniglet"/>
                <a:ea typeface="Sniglet"/>
                <a:cs typeface="Sniglet"/>
                <a:sym typeface="Sniglet"/>
              </a:rPr>
              <a:t>Marchi che segui e persone come te</a:t>
            </a:r>
          </a:p>
          <a:p>
            <a:pPr marL="457189" indent="-330192">
              <a:buSzPts val="1600"/>
              <a:buFont typeface="Sniglet"/>
              <a:buChar char="●"/>
            </a:pPr>
            <a:r>
              <a:rPr lang="it-IT" sz="1600">
                <a:latin typeface="Sniglet"/>
                <a:ea typeface="Sniglet"/>
                <a:cs typeface="Sniglet"/>
                <a:sym typeface="Sniglet"/>
              </a:rPr>
              <a:t>Testi in evidenza </a:t>
            </a:r>
          </a:p>
        </p:txBody>
      </p:sp>
      <p:sp>
        <p:nvSpPr>
          <p:cNvPr id="7" name="Google Shape;149;p27">
            <a:extLst>
              <a:ext uri="{FF2B5EF4-FFF2-40B4-BE49-F238E27FC236}">
                <a16:creationId xmlns:a16="http://schemas.microsoft.com/office/drawing/2014/main" id="{300AC1C2-33A9-9642-A872-A047F4E94BF3}"/>
              </a:ext>
            </a:extLst>
          </p:cNvPr>
          <p:cNvSpPr/>
          <p:nvPr/>
        </p:nvSpPr>
        <p:spPr>
          <a:xfrm rot="-151954">
            <a:off x="3209012" y="1982588"/>
            <a:ext cx="2482250" cy="1840197"/>
          </a:xfrm>
          <a:prstGeom prst="chevron">
            <a:avLst>
              <a:gd name="adj" fmla="val 29853"/>
            </a:avLst>
          </a:prstGeom>
          <a:solidFill>
            <a:srgbClr val="FAD900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it-IT" sz="1800">
                <a:latin typeface="Sniglet"/>
                <a:ea typeface="Sniglet"/>
                <a:cs typeface="Sniglet"/>
                <a:sym typeface="Sniglet"/>
              </a:rPr>
              <a:t>Algoritmi per apprendere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9651"/>
        </a:solidFill>
        <a:effectLst/>
      </p:bgPr>
    </p:bg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44"/>
          <p:cNvSpPr txBox="1">
            <a:spLocks noGrp="1"/>
          </p:cNvSpPr>
          <p:nvPr>
            <p:ph type="title"/>
          </p:nvPr>
        </p:nvSpPr>
        <p:spPr>
          <a:xfrm rot="161729">
            <a:off x="976261" y="876906"/>
            <a:ext cx="7029878" cy="76013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GB" dirty="0"/>
              <a:t>FILTRO ANTISPAM PER EMAIL</a:t>
            </a:r>
            <a:endParaRPr dirty="0"/>
          </a:p>
        </p:txBody>
      </p:sp>
      <p:sp>
        <p:nvSpPr>
          <p:cNvPr id="280" name="Google Shape;280;p44"/>
          <p:cNvSpPr/>
          <p:nvPr/>
        </p:nvSpPr>
        <p:spPr>
          <a:xfrm rot="-152142">
            <a:off x="1333737" y="2074151"/>
            <a:ext cx="2264818" cy="1840197"/>
          </a:xfrm>
          <a:prstGeom prst="homePlate">
            <a:avLst>
              <a:gd name="adj" fmla="val 30129"/>
            </a:avLst>
          </a:prstGeom>
          <a:solidFill>
            <a:srgbClr val="A6CD02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it-IT" sz="1800" dirty="0">
                <a:latin typeface="Sniglet"/>
                <a:ea typeface="Sniglet"/>
                <a:cs typeface="Sniglet"/>
                <a:sym typeface="Sniglet"/>
              </a:rPr>
              <a:t>set di dati</a:t>
            </a:r>
          </a:p>
        </p:txBody>
      </p:sp>
      <p:sp>
        <p:nvSpPr>
          <p:cNvPr id="282" name="Google Shape;282;p44"/>
          <p:cNvSpPr/>
          <p:nvPr/>
        </p:nvSpPr>
        <p:spPr>
          <a:xfrm rot="-151775">
            <a:off x="5301341" y="1893925"/>
            <a:ext cx="2481018" cy="1840197"/>
          </a:xfrm>
          <a:prstGeom prst="chevron">
            <a:avLst>
              <a:gd name="adj" fmla="val 29853"/>
            </a:avLst>
          </a:prstGeom>
          <a:solidFill>
            <a:srgbClr val="FFA300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GB" sz="1800" dirty="0" err="1">
                <a:latin typeface="Sniglet"/>
                <a:ea typeface="Sniglet"/>
                <a:cs typeface="Sniglet"/>
                <a:sym typeface="Sniglet"/>
              </a:rPr>
              <a:t>previsioni</a:t>
            </a:r>
            <a:r>
              <a:rPr lang="en-GB" sz="1800" dirty="0">
                <a:latin typeface="Sniglet"/>
                <a:ea typeface="Sniglet"/>
                <a:cs typeface="Sniglet"/>
                <a:sym typeface="Sniglet"/>
              </a:rPr>
              <a:t>!</a:t>
            </a:r>
            <a:endParaRPr sz="1800" dirty="0"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283" name="Google Shape;283;p4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fld id="{00000000-1234-1234-1234-123412341234}" type="slidenum">
              <a:rPr lang="en-GB"/>
              <a:pPr/>
              <a:t>23</a:t>
            </a:fld>
            <a:endParaRPr/>
          </a:p>
        </p:txBody>
      </p:sp>
      <p:sp>
        <p:nvSpPr>
          <p:cNvPr id="7" name="Google Shape;149;p27">
            <a:extLst>
              <a:ext uri="{FF2B5EF4-FFF2-40B4-BE49-F238E27FC236}">
                <a16:creationId xmlns:a16="http://schemas.microsoft.com/office/drawing/2014/main" id="{49628913-B01A-E440-B0F1-95CA2F29F0B2}"/>
              </a:ext>
            </a:extLst>
          </p:cNvPr>
          <p:cNvSpPr/>
          <p:nvPr/>
        </p:nvSpPr>
        <p:spPr>
          <a:xfrm rot="-151954">
            <a:off x="3209012" y="1982588"/>
            <a:ext cx="2482250" cy="1840197"/>
          </a:xfrm>
          <a:prstGeom prst="chevron">
            <a:avLst>
              <a:gd name="adj" fmla="val 29853"/>
            </a:avLst>
          </a:prstGeom>
          <a:solidFill>
            <a:srgbClr val="FAD900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it-IT" sz="1800">
                <a:latin typeface="Sniglet"/>
                <a:ea typeface="Sniglet"/>
                <a:cs typeface="Sniglet"/>
                <a:sym typeface="Sniglet"/>
              </a:rPr>
              <a:t>Algoritmi per apprendere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9651"/>
        </a:solidFill>
        <a:effectLst/>
      </p:bgPr>
    </p:bg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45"/>
          <p:cNvSpPr txBox="1">
            <a:spLocks noGrp="1"/>
          </p:cNvSpPr>
          <p:nvPr>
            <p:ph type="title"/>
          </p:nvPr>
        </p:nvSpPr>
        <p:spPr>
          <a:xfrm rot="161729">
            <a:off x="976261" y="876906"/>
            <a:ext cx="7029878" cy="76013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GB" dirty="0"/>
              <a:t>FILTRO ANTISPAM PER EMAIL</a:t>
            </a:r>
            <a:endParaRPr dirty="0"/>
          </a:p>
        </p:txBody>
      </p:sp>
      <p:sp>
        <p:nvSpPr>
          <p:cNvPr id="289" name="Google Shape;289;p45"/>
          <p:cNvSpPr/>
          <p:nvPr/>
        </p:nvSpPr>
        <p:spPr>
          <a:xfrm rot="-151775">
            <a:off x="5301341" y="1893925"/>
            <a:ext cx="2481018" cy="1840197"/>
          </a:xfrm>
          <a:prstGeom prst="chevron">
            <a:avLst>
              <a:gd name="adj" fmla="val 29853"/>
            </a:avLst>
          </a:prstGeom>
          <a:solidFill>
            <a:srgbClr val="FFA300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GB" sz="1800" dirty="0" err="1">
                <a:latin typeface="Sniglet"/>
                <a:ea typeface="Sniglet"/>
                <a:cs typeface="Sniglet"/>
                <a:sym typeface="Sniglet"/>
              </a:rPr>
              <a:t>previsione</a:t>
            </a:r>
            <a:r>
              <a:rPr lang="en-GB" sz="1800" dirty="0">
                <a:latin typeface="Sniglet"/>
                <a:ea typeface="Sniglet"/>
                <a:cs typeface="Sniglet"/>
                <a:sym typeface="Sniglet"/>
              </a:rPr>
              <a:t>?</a:t>
            </a:r>
            <a:endParaRPr sz="1800" dirty="0"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290" name="Google Shape;290;p4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fld id="{00000000-1234-1234-1234-123412341234}" type="slidenum">
              <a:rPr lang="en-GB"/>
              <a:pPr/>
              <a:t>24</a:t>
            </a:fld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9651"/>
        </a:solidFill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46"/>
          <p:cNvSpPr txBox="1">
            <a:spLocks noGrp="1"/>
          </p:cNvSpPr>
          <p:nvPr>
            <p:ph type="title"/>
          </p:nvPr>
        </p:nvSpPr>
        <p:spPr>
          <a:xfrm rot="161729">
            <a:off x="976261" y="876906"/>
            <a:ext cx="7029878" cy="76013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it-IT" dirty="0"/>
              <a:t>FILTRO ANTISPAM PER EMAIL</a:t>
            </a:r>
          </a:p>
        </p:txBody>
      </p:sp>
      <p:sp>
        <p:nvSpPr>
          <p:cNvPr id="296" name="Google Shape;296;p46"/>
          <p:cNvSpPr/>
          <p:nvPr/>
        </p:nvSpPr>
        <p:spPr>
          <a:xfrm rot="-151775">
            <a:off x="5301341" y="1893925"/>
            <a:ext cx="2481018" cy="1840197"/>
          </a:xfrm>
          <a:prstGeom prst="chevron">
            <a:avLst>
              <a:gd name="adj" fmla="val 29853"/>
            </a:avLst>
          </a:prstGeom>
          <a:solidFill>
            <a:srgbClr val="FFA300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it-IT" sz="1800" dirty="0">
                <a:latin typeface="Sniglet"/>
                <a:ea typeface="Sniglet"/>
                <a:cs typeface="Sniglet"/>
                <a:sym typeface="Sniglet"/>
              </a:rPr>
              <a:t>Decidere se l’email è o no una spam</a:t>
            </a:r>
          </a:p>
        </p:txBody>
      </p:sp>
      <p:sp>
        <p:nvSpPr>
          <p:cNvPr id="297" name="Google Shape;297;p4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fld id="{00000000-1234-1234-1234-123412341234}" type="slidenum">
              <a:rPr lang="it-IT" smtClean="0"/>
              <a:pPr/>
              <a:t>25</a:t>
            </a:fld>
            <a:endParaRPr lang="it-IT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9651"/>
        </a:solidFill>
        <a:effectLst/>
      </p:bgPr>
    </p:bg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47"/>
          <p:cNvSpPr txBox="1">
            <a:spLocks noGrp="1"/>
          </p:cNvSpPr>
          <p:nvPr>
            <p:ph type="title"/>
          </p:nvPr>
        </p:nvSpPr>
        <p:spPr>
          <a:xfrm rot="161729">
            <a:off x="976261" y="876906"/>
            <a:ext cx="7029878" cy="76013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it-IT" dirty="0"/>
              <a:t>FILTRO ANTISPAM PER EMAIL</a:t>
            </a:r>
            <a:endParaRPr dirty="0"/>
          </a:p>
        </p:txBody>
      </p:sp>
      <p:sp>
        <p:nvSpPr>
          <p:cNvPr id="303" name="Google Shape;303;p47"/>
          <p:cNvSpPr/>
          <p:nvPr/>
        </p:nvSpPr>
        <p:spPr>
          <a:xfrm rot="-151775">
            <a:off x="5301341" y="1893925"/>
            <a:ext cx="2481018" cy="1840197"/>
          </a:xfrm>
          <a:prstGeom prst="chevron">
            <a:avLst>
              <a:gd name="adj" fmla="val 29853"/>
            </a:avLst>
          </a:prstGeom>
          <a:solidFill>
            <a:srgbClr val="FFA300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it-IT" sz="1800" dirty="0">
                <a:latin typeface="Sniglet"/>
                <a:ea typeface="Sniglet"/>
                <a:cs typeface="Sniglet"/>
                <a:sym typeface="Sniglet"/>
              </a:rPr>
              <a:t>Decidere se l’email è o no una spam</a:t>
            </a:r>
          </a:p>
        </p:txBody>
      </p:sp>
      <p:sp>
        <p:nvSpPr>
          <p:cNvPr id="304" name="Google Shape;304;p4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fld id="{00000000-1234-1234-1234-123412341234}" type="slidenum">
              <a:rPr lang="en-GB"/>
              <a:pPr/>
              <a:t>26</a:t>
            </a:fld>
            <a:endParaRPr/>
          </a:p>
        </p:txBody>
      </p:sp>
      <p:sp>
        <p:nvSpPr>
          <p:cNvPr id="6" name="Google Shape;149;p27">
            <a:extLst>
              <a:ext uri="{FF2B5EF4-FFF2-40B4-BE49-F238E27FC236}">
                <a16:creationId xmlns:a16="http://schemas.microsoft.com/office/drawing/2014/main" id="{F62FC3CF-416C-DB4C-8AF6-880B4C4820E6}"/>
              </a:ext>
            </a:extLst>
          </p:cNvPr>
          <p:cNvSpPr/>
          <p:nvPr/>
        </p:nvSpPr>
        <p:spPr>
          <a:xfrm rot="-151954">
            <a:off x="3209012" y="1982588"/>
            <a:ext cx="2482250" cy="1840197"/>
          </a:xfrm>
          <a:prstGeom prst="chevron">
            <a:avLst>
              <a:gd name="adj" fmla="val 29853"/>
            </a:avLst>
          </a:prstGeom>
          <a:solidFill>
            <a:srgbClr val="FAD900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it-IT" sz="1800">
                <a:latin typeface="Sniglet"/>
                <a:ea typeface="Sniglet"/>
                <a:cs typeface="Sniglet"/>
                <a:sym typeface="Sniglet"/>
              </a:rPr>
              <a:t>Algoritmi per apprendere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9651"/>
        </a:solidFill>
        <a:effectLst/>
      </p:bgPr>
    </p:bg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48"/>
          <p:cNvSpPr txBox="1">
            <a:spLocks noGrp="1"/>
          </p:cNvSpPr>
          <p:nvPr>
            <p:ph type="title"/>
          </p:nvPr>
        </p:nvSpPr>
        <p:spPr>
          <a:xfrm rot="161729">
            <a:off x="976261" y="876906"/>
            <a:ext cx="7029878" cy="76013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it-IT" dirty="0"/>
              <a:t>FILTRO ANTISPAM PER EMAIL</a:t>
            </a:r>
            <a:endParaRPr dirty="0"/>
          </a:p>
        </p:txBody>
      </p:sp>
      <p:sp>
        <p:nvSpPr>
          <p:cNvPr id="311" name="Google Shape;311;p48"/>
          <p:cNvSpPr/>
          <p:nvPr/>
        </p:nvSpPr>
        <p:spPr>
          <a:xfrm rot="-151775">
            <a:off x="5301341" y="1893925"/>
            <a:ext cx="2481018" cy="1840197"/>
          </a:xfrm>
          <a:prstGeom prst="chevron">
            <a:avLst>
              <a:gd name="adj" fmla="val 29853"/>
            </a:avLst>
          </a:prstGeom>
          <a:solidFill>
            <a:srgbClr val="FFA300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it-IT" sz="1800" dirty="0">
                <a:latin typeface="Sniglet"/>
                <a:ea typeface="Sniglet"/>
                <a:cs typeface="Sniglet"/>
                <a:sym typeface="Sniglet"/>
              </a:rPr>
              <a:t>Decidere se l’email è o no una spam</a:t>
            </a:r>
          </a:p>
        </p:txBody>
      </p:sp>
      <p:sp>
        <p:nvSpPr>
          <p:cNvPr id="312" name="Google Shape;312;p4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fld id="{00000000-1234-1234-1234-123412341234}" type="slidenum">
              <a:rPr lang="en-GB"/>
              <a:pPr/>
              <a:t>27</a:t>
            </a:fld>
            <a:endParaRPr/>
          </a:p>
        </p:txBody>
      </p:sp>
      <p:sp>
        <p:nvSpPr>
          <p:cNvPr id="314" name="Google Shape;314;p48"/>
          <p:cNvSpPr/>
          <p:nvPr/>
        </p:nvSpPr>
        <p:spPr>
          <a:xfrm rot="-152142">
            <a:off x="1333737" y="2074151"/>
            <a:ext cx="2264818" cy="1840197"/>
          </a:xfrm>
          <a:prstGeom prst="homePlate">
            <a:avLst>
              <a:gd name="adj" fmla="val 30129"/>
            </a:avLst>
          </a:prstGeom>
          <a:solidFill>
            <a:srgbClr val="A6CD02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it-IT" sz="1800" dirty="0">
                <a:latin typeface="Sniglet"/>
                <a:ea typeface="Sniglet"/>
                <a:cs typeface="Sniglet"/>
                <a:sym typeface="Sniglet"/>
              </a:rPr>
              <a:t>set di dati</a:t>
            </a:r>
            <a:r>
              <a:rPr lang="en-GB" sz="1800" dirty="0">
                <a:latin typeface="Sniglet"/>
                <a:ea typeface="Sniglet"/>
                <a:cs typeface="Sniglet"/>
                <a:sym typeface="Sniglet"/>
              </a:rPr>
              <a:t>?</a:t>
            </a:r>
            <a:endParaRPr sz="1800" dirty="0"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7" name="Google Shape;149;p27">
            <a:extLst>
              <a:ext uri="{FF2B5EF4-FFF2-40B4-BE49-F238E27FC236}">
                <a16:creationId xmlns:a16="http://schemas.microsoft.com/office/drawing/2014/main" id="{258E6AE0-8501-A34A-8C69-6CB9B6D6345D}"/>
              </a:ext>
            </a:extLst>
          </p:cNvPr>
          <p:cNvSpPr/>
          <p:nvPr/>
        </p:nvSpPr>
        <p:spPr>
          <a:xfrm rot="-151954">
            <a:off x="3209012" y="1982588"/>
            <a:ext cx="2482250" cy="1840197"/>
          </a:xfrm>
          <a:prstGeom prst="chevron">
            <a:avLst>
              <a:gd name="adj" fmla="val 29853"/>
            </a:avLst>
          </a:prstGeom>
          <a:solidFill>
            <a:srgbClr val="FAD900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it-IT" sz="1800">
                <a:latin typeface="Sniglet"/>
                <a:ea typeface="Sniglet"/>
                <a:cs typeface="Sniglet"/>
                <a:sym typeface="Sniglet"/>
              </a:rPr>
              <a:t>Algoritmi per apprendere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9651"/>
        </a:solidFill>
        <a:effectLst/>
      </p:bgPr>
    </p:bg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49"/>
          <p:cNvSpPr txBox="1">
            <a:spLocks noGrp="1"/>
          </p:cNvSpPr>
          <p:nvPr>
            <p:ph type="title"/>
          </p:nvPr>
        </p:nvSpPr>
        <p:spPr>
          <a:xfrm rot="161729">
            <a:off x="976261" y="876906"/>
            <a:ext cx="7029878" cy="76013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it-IT"/>
              <a:t>FILTRO ANTISPAM PER EMAIL</a:t>
            </a:r>
          </a:p>
        </p:txBody>
      </p:sp>
      <p:sp>
        <p:nvSpPr>
          <p:cNvPr id="320" name="Google Shape;320;p49"/>
          <p:cNvSpPr/>
          <p:nvPr/>
        </p:nvSpPr>
        <p:spPr>
          <a:xfrm rot="-151775">
            <a:off x="5301341" y="1893925"/>
            <a:ext cx="2481018" cy="1840197"/>
          </a:xfrm>
          <a:prstGeom prst="chevron">
            <a:avLst>
              <a:gd name="adj" fmla="val 29853"/>
            </a:avLst>
          </a:prstGeom>
          <a:solidFill>
            <a:srgbClr val="FFA300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it-IT" sz="1800">
                <a:latin typeface="Sniglet"/>
                <a:ea typeface="Sniglet"/>
                <a:cs typeface="Sniglet"/>
                <a:sym typeface="Sniglet"/>
              </a:rPr>
              <a:t>Decidere se l’email è o no una spam</a:t>
            </a:r>
          </a:p>
        </p:txBody>
      </p:sp>
      <p:sp>
        <p:nvSpPr>
          <p:cNvPr id="321" name="Google Shape;321;p4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fld id="{00000000-1234-1234-1234-123412341234}" type="slidenum">
              <a:rPr lang="it-IT" smtClean="0"/>
              <a:pPr/>
              <a:t>28</a:t>
            </a:fld>
            <a:endParaRPr lang="it-IT"/>
          </a:p>
        </p:txBody>
      </p:sp>
      <p:sp>
        <p:nvSpPr>
          <p:cNvPr id="323" name="Google Shape;323;p49"/>
          <p:cNvSpPr/>
          <p:nvPr/>
        </p:nvSpPr>
        <p:spPr>
          <a:xfrm rot="-152142">
            <a:off x="1333737" y="2074151"/>
            <a:ext cx="2264818" cy="1840197"/>
          </a:xfrm>
          <a:prstGeom prst="homePlate">
            <a:avLst>
              <a:gd name="adj" fmla="val 30129"/>
            </a:avLst>
          </a:prstGeom>
          <a:solidFill>
            <a:srgbClr val="A6CD02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189" indent="-342892">
              <a:buSzPts val="1800"/>
              <a:buFont typeface="Sniglet"/>
              <a:buChar char="●"/>
            </a:pPr>
            <a:r>
              <a:rPr lang="it-IT" sz="1800">
                <a:latin typeface="Sniglet"/>
                <a:ea typeface="Sniglet"/>
                <a:cs typeface="Sniglet"/>
                <a:sym typeface="Sniglet"/>
              </a:rPr>
              <a:t>Vecchie email che hai etichettato come spam</a:t>
            </a:r>
          </a:p>
          <a:p>
            <a:pPr marL="457189" indent="-342892">
              <a:buSzPts val="1800"/>
              <a:buFont typeface="Sniglet"/>
              <a:buChar char="●"/>
            </a:pPr>
            <a:r>
              <a:rPr lang="it-IT" sz="1800">
                <a:latin typeface="Sniglet"/>
                <a:ea typeface="Sniglet"/>
                <a:cs typeface="Sniglet"/>
                <a:sym typeface="Sniglet"/>
              </a:rPr>
              <a:t>Testo delle email</a:t>
            </a:r>
          </a:p>
        </p:txBody>
      </p:sp>
      <p:sp>
        <p:nvSpPr>
          <p:cNvPr id="7" name="Google Shape;149;p27">
            <a:extLst>
              <a:ext uri="{FF2B5EF4-FFF2-40B4-BE49-F238E27FC236}">
                <a16:creationId xmlns:a16="http://schemas.microsoft.com/office/drawing/2014/main" id="{CFF68F27-67A7-9D41-A3B5-867F75D17658}"/>
              </a:ext>
            </a:extLst>
          </p:cNvPr>
          <p:cNvSpPr/>
          <p:nvPr/>
        </p:nvSpPr>
        <p:spPr>
          <a:xfrm rot="-151954">
            <a:off x="3209012" y="1982588"/>
            <a:ext cx="2482250" cy="1840197"/>
          </a:xfrm>
          <a:prstGeom prst="chevron">
            <a:avLst>
              <a:gd name="adj" fmla="val 29853"/>
            </a:avLst>
          </a:prstGeom>
          <a:solidFill>
            <a:srgbClr val="FAD900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it-IT" sz="1800">
                <a:latin typeface="Sniglet"/>
                <a:ea typeface="Sniglet"/>
                <a:cs typeface="Sniglet"/>
                <a:sym typeface="Sniglet"/>
              </a:rPr>
              <a:t>Algoritmi per apprendere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300"/>
        </a:solidFill>
        <a:effectLst/>
      </p:bgPr>
    </p:bg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50"/>
          <p:cNvSpPr txBox="1">
            <a:spLocks noGrp="1"/>
          </p:cNvSpPr>
          <p:nvPr>
            <p:ph type="body" idx="1"/>
          </p:nvPr>
        </p:nvSpPr>
        <p:spPr>
          <a:xfrm>
            <a:off x="2905800" y="2161800"/>
            <a:ext cx="3332400" cy="81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>
              <a:buNone/>
            </a:pPr>
            <a:r>
              <a:rPr lang="en-GB" sz="3600" dirty="0"/>
              <a:t>ORA PER GIOCARE </a:t>
            </a:r>
            <a:br>
              <a:rPr lang="en-GB" sz="3600" dirty="0"/>
            </a:br>
            <a:r>
              <a:rPr lang="en-GB" sz="3600" dirty="0"/>
              <a:t>A TOMBOLA! </a:t>
            </a:r>
            <a:endParaRPr sz="3600" dirty="0"/>
          </a:p>
        </p:txBody>
      </p:sp>
      <p:sp>
        <p:nvSpPr>
          <p:cNvPr id="329" name="Google Shape;329;p5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fld id="{00000000-1234-1234-1234-123412341234}" type="slidenum">
              <a:rPr lang="en-GB"/>
              <a:pPr/>
              <a:t>29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CD02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>
            <a:spLocks noGrp="1"/>
          </p:cNvSpPr>
          <p:nvPr>
            <p:ph type="ctrTitle"/>
          </p:nvPr>
        </p:nvSpPr>
        <p:spPr>
          <a:xfrm>
            <a:off x="3681248" y="806100"/>
            <a:ext cx="4721773" cy="264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>
              <a:lnSpc>
                <a:spcPct val="150000"/>
              </a:lnSpc>
            </a:pPr>
            <a:endParaRPr lang="it-IT" sz="7200" dirty="0"/>
          </a:p>
          <a:p>
            <a:pPr>
              <a:lnSpc>
                <a:spcPct val="150000"/>
              </a:lnSpc>
            </a:pPr>
            <a:r>
              <a:rPr lang="it-IT" sz="3200" dirty="0">
                <a:latin typeface="Sniglet"/>
                <a:ea typeface="Sniglet"/>
                <a:cs typeface="Sniglet"/>
                <a:sym typeface="Sniglet"/>
              </a:rPr>
              <a:t>A che cosa l’</a:t>
            </a:r>
          </a:p>
          <a:p>
            <a:pPr>
              <a:lnSpc>
                <a:spcPct val="150000"/>
              </a:lnSpc>
            </a:pPr>
            <a:r>
              <a:rPr lang="it-IT" sz="3800" dirty="0"/>
              <a:t>“INTELLIGENZA Artificiale”</a:t>
            </a:r>
          </a:p>
          <a:p>
            <a:pPr>
              <a:lnSpc>
                <a:spcPct val="150000"/>
              </a:lnSpc>
            </a:pPr>
            <a:r>
              <a:rPr lang="it-IT" sz="3200" dirty="0">
                <a:latin typeface="Sniglet"/>
                <a:ea typeface="Sniglet"/>
                <a:cs typeface="Sniglet"/>
                <a:sym typeface="Sniglet"/>
              </a:rPr>
              <a:t> vi fa pensare?</a:t>
            </a:r>
          </a:p>
        </p:txBody>
      </p:sp>
      <p:sp>
        <p:nvSpPr>
          <p:cNvPr id="121" name="Google Shape;121;p2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fld id="{00000000-1234-1234-1234-123412341234}" type="slidenum">
              <a:rPr lang="it-IT" smtClean="0"/>
              <a:pPr/>
              <a:t>3</a:t>
            </a:fld>
            <a:endParaRPr lang="it-IT"/>
          </a:p>
        </p:txBody>
      </p:sp>
      <p:pic>
        <p:nvPicPr>
          <p:cNvPr id="122" name="Google Shape;12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1700" y="2557852"/>
            <a:ext cx="2314925" cy="2532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3"/>
          <p:cNvSpPr txBox="1">
            <a:spLocks noGrp="1"/>
          </p:cNvSpPr>
          <p:nvPr>
            <p:ph type="ctrTitle"/>
          </p:nvPr>
        </p:nvSpPr>
        <p:spPr>
          <a:xfrm>
            <a:off x="2572125" y="2068625"/>
            <a:ext cx="42717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GB" sz="6000" dirty="0"/>
              <a:t>Intro </a:t>
            </a:r>
            <a:r>
              <a:rPr lang="en-GB" sz="6000" dirty="0" err="1"/>
              <a:t>Agli</a:t>
            </a:r>
            <a:r>
              <a:rPr lang="en-GB" sz="6000" dirty="0"/>
              <a:t> </a:t>
            </a:r>
            <a:r>
              <a:rPr lang="en-GB" sz="6000" dirty="0" err="1"/>
              <a:t>AlgoritmI</a:t>
            </a:r>
            <a:r>
              <a:rPr lang="en-GB" sz="6000" dirty="0"/>
              <a:t> COME OPINIONI!</a:t>
            </a:r>
            <a:endParaRPr sz="60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>
            <a:spLocks noGrp="1"/>
          </p:cNvSpPr>
          <p:nvPr>
            <p:ph type="ctrTitle"/>
          </p:nvPr>
        </p:nvSpPr>
        <p:spPr>
          <a:xfrm>
            <a:off x="3865425" y="806100"/>
            <a:ext cx="4374600" cy="264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>
              <a:lnSpc>
                <a:spcPct val="150000"/>
              </a:lnSpc>
            </a:pPr>
            <a:endParaRPr sz="7200" dirty="0"/>
          </a:p>
          <a:p>
            <a:pPr>
              <a:lnSpc>
                <a:spcPct val="150000"/>
              </a:lnSpc>
            </a:pPr>
            <a:r>
              <a:rPr lang="it-IT" sz="3200" dirty="0">
                <a:latin typeface="Sniglet"/>
                <a:ea typeface="Sniglet"/>
                <a:cs typeface="Sniglet"/>
                <a:sym typeface="Sniglet"/>
              </a:rPr>
              <a:t>Che cos’è un</a:t>
            </a:r>
            <a:endParaRPr sz="3200" dirty="0">
              <a:latin typeface="Sniglet"/>
              <a:ea typeface="Sniglet"/>
              <a:cs typeface="Sniglet"/>
              <a:sym typeface="Sniglet"/>
            </a:endParaRPr>
          </a:p>
          <a:p>
            <a:pPr>
              <a:lnSpc>
                <a:spcPct val="150000"/>
              </a:lnSpc>
            </a:pPr>
            <a:r>
              <a:rPr lang="en-GB" sz="3800" dirty="0"/>
              <a:t>“</a:t>
            </a:r>
            <a:r>
              <a:rPr lang="en-GB" sz="3800" dirty="0" err="1"/>
              <a:t>algoritmO</a:t>
            </a:r>
            <a:r>
              <a:rPr lang="en-GB" sz="3800" dirty="0"/>
              <a:t>”?</a:t>
            </a:r>
            <a:endParaRPr sz="3200" dirty="0"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121" name="Google Shape;121;p2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fld id="{00000000-1234-1234-1234-123412341234}" type="slidenum">
              <a:rPr lang="en-GB"/>
              <a:pPr/>
              <a:t>31</a:t>
            </a:fld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>
            <a:spLocks noGrp="1"/>
          </p:cNvSpPr>
          <p:nvPr>
            <p:ph type="title"/>
          </p:nvPr>
        </p:nvSpPr>
        <p:spPr>
          <a:xfrm rot="161729">
            <a:off x="976261" y="876906"/>
            <a:ext cx="7029878" cy="76013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GB" dirty="0" err="1"/>
              <a:t>AlgoritmO</a:t>
            </a:r>
            <a:endParaRPr dirty="0"/>
          </a:p>
        </p:txBody>
      </p:sp>
      <p:sp>
        <p:nvSpPr>
          <p:cNvPr id="127" name="Google Shape;127;p25"/>
          <p:cNvSpPr/>
          <p:nvPr/>
        </p:nvSpPr>
        <p:spPr>
          <a:xfrm rot="-152142">
            <a:off x="1333737" y="2074151"/>
            <a:ext cx="2264818" cy="1840197"/>
          </a:xfrm>
          <a:prstGeom prst="homePlate">
            <a:avLst>
              <a:gd name="adj" fmla="val 30129"/>
            </a:avLst>
          </a:prstGeom>
          <a:solidFill>
            <a:srgbClr val="FF4026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GB" sz="1800">
                <a:latin typeface="Sniglet"/>
                <a:ea typeface="Sniglet"/>
                <a:cs typeface="Sniglet"/>
                <a:sym typeface="Sniglet"/>
              </a:rPr>
              <a:t>input</a:t>
            </a:r>
            <a:endParaRPr sz="1800"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128" name="Google Shape;128;p25"/>
          <p:cNvSpPr/>
          <p:nvPr/>
        </p:nvSpPr>
        <p:spPr>
          <a:xfrm rot="-151954">
            <a:off x="3190157" y="1986102"/>
            <a:ext cx="2534513" cy="1840197"/>
          </a:xfrm>
          <a:prstGeom prst="chevron">
            <a:avLst>
              <a:gd name="adj" fmla="val 29853"/>
            </a:avLst>
          </a:prstGeom>
          <a:solidFill>
            <a:srgbClr val="FAD900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it-IT" sz="1800" dirty="0">
                <a:latin typeface="Sniglet"/>
                <a:ea typeface="Sniglet"/>
                <a:cs typeface="Sniglet"/>
                <a:sym typeface="Sniglet"/>
              </a:rPr>
              <a:t>passaggi per trasformare l’input</a:t>
            </a:r>
            <a:endParaRPr lang="it-IT" sz="1800" u="sng" dirty="0"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129" name="Google Shape;129;p25"/>
          <p:cNvSpPr/>
          <p:nvPr/>
        </p:nvSpPr>
        <p:spPr>
          <a:xfrm rot="-151775">
            <a:off x="5301341" y="1893925"/>
            <a:ext cx="2481018" cy="1840197"/>
          </a:xfrm>
          <a:prstGeom prst="chevron">
            <a:avLst>
              <a:gd name="adj" fmla="val 29853"/>
            </a:avLst>
          </a:prstGeom>
          <a:solidFill>
            <a:srgbClr val="00A7EB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GB" sz="1800">
                <a:latin typeface="Sniglet"/>
                <a:ea typeface="Sniglet"/>
                <a:cs typeface="Sniglet"/>
                <a:sym typeface="Sniglet"/>
              </a:rPr>
              <a:t>output</a:t>
            </a:r>
            <a:endParaRPr sz="1800"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130" name="Google Shape;130;p2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fld id="{00000000-1234-1234-1234-123412341234}" type="slidenum">
              <a:rPr lang="en-GB"/>
              <a:pPr/>
              <a:t>32</a:t>
            </a:fld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6"/>
          <p:cNvSpPr txBox="1">
            <a:spLocks noGrp="1"/>
          </p:cNvSpPr>
          <p:nvPr>
            <p:ph type="title"/>
          </p:nvPr>
        </p:nvSpPr>
        <p:spPr>
          <a:xfrm rot="161729">
            <a:off x="976261" y="876906"/>
            <a:ext cx="7029878" cy="76013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it-IT"/>
              <a:t>Algoritmo per fare una torta</a:t>
            </a:r>
          </a:p>
        </p:txBody>
      </p:sp>
      <p:sp>
        <p:nvSpPr>
          <p:cNvPr id="136" name="Google Shape;136;p26"/>
          <p:cNvSpPr/>
          <p:nvPr/>
        </p:nvSpPr>
        <p:spPr>
          <a:xfrm rot="-152142">
            <a:off x="1028937" y="2074150"/>
            <a:ext cx="2264818" cy="1840197"/>
          </a:xfrm>
          <a:prstGeom prst="homePlate">
            <a:avLst>
              <a:gd name="adj" fmla="val 30129"/>
            </a:avLst>
          </a:prstGeom>
          <a:solidFill>
            <a:srgbClr val="FF4026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endParaRPr lang="it-IT" sz="1800"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137" name="Google Shape;137;p26"/>
          <p:cNvSpPr/>
          <p:nvPr/>
        </p:nvSpPr>
        <p:spPr>
          <a:xfrm rot="-151844">
            <a:off x="2891406" y="1974924"/>
            <a:ext cx="3029945" cy="1840197"/>
          </a:xfrm>
          <a:prstGeom prst="chevron">
            <a:avLst>
              <a:gd name="adj" fmla="val 29853"/>
            </a:avLst>
          </a:prstGeom>
          <a:solidFill>
            <a:srgbClr val="FAD900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189" indent="-304793">
              <a:buSzPts val="1200"/>
              <a:buFont typeface="Sniglet"/>
              <a:buAutoNum type="arabicPeriod"/>
            </a:pPr>
            <a:r>
              <a:rPr lang="it-IT" sz="1200" dirty="0">
                <a:latin typeface="Sniglet"/>
                <a:ea typeface="Sniglet"/>
                <a:cs typeface="Sniglet"/>
                <a:sym typeface="Sniglet"/>
              </a:rPr>
              <a:t>Preriscalda il forno</a:t>
            </a:r>
          </a:p>
          <a:p>
            <a:pPr marL="457189" indent="-304793">
              <a:buSzPts val="1200"/>
              <a:buFont typeface="Sniglet"/>
              <a:buAutoNum type="arabicPeriod"/>
            </a:pPr>
            <a:r>
              <a:rPr lang="it-IT" sz="1200" dirty="0">
                <a:latin typeface="Sniglet"/>
                <a:ea typeface="Sniglet"/>
                <a:cs typeface="Sniglet"/>
                <a:sym typeface="Sniglet"/>
              </a:rPr>
              <a:t>Mescola gli ingredienti secchi</a:t>
            </a:r>
          </a:p>
          <a:p>
            <a:pPr marL="457189" indent="-304793">
              <a:buSzPts val="1200"/>
              <a:buFont typeface="Sniglet"/>
              <a:buAutoNum type="arabicPeriod"/>
            </a:pPr>
            <a:r>
              <a:rPr lang="it-IT" sz="1200" dirty="0">
                <a:latin typeface="Sniglet"/>
                <a:ea typeface="Sniglet"/>
                <a:cs typeface="Sniglet"/>
                <a:sym typeface="Sniglet"/>
              </a:rPr>
              <a:t>Mescola gli ingredienti liquidi</a:t>
            </a:r>
          </a:p>
          <a:p>
            <a:pPr marL="457189" indent="-304793">
              <a:buSzPts val="1200"/>
              <a:buFont typeface="Sniglet"/>
              <a:buAutoNum type="arabicPeriod"/>
            </a:pPr>
            <a:r>
              <a:rPr lang="it-IT" sz="1200" dirty="0">
                <a:latin typeface="Sniglet"/>
                <a:ea typeface="Sniglet"/>
                <a:cs typeface="Sniglet"/>
                <a:sym typeface="Sniglet"/>
              </a:rPr>
              <a:t>Mescola gli ingredienti secchi con quelli liquidi</a:t>
            </a:r>
          </a:p>
          <a:p>
            <a:pPr marL="457189" indent="-304793">
              <a:buSzPts val="1200"/>
              <a:buFont typeface="Sniglet"/>
              <a:buAutoNum type="arabicPeriod"/>
            </a:pPr>
            <a:r>
              <a:rPr lang="it-IT" sz="1200" dirty="0">
                <a:latin typeface="Sniglet"/>
                <a:ea typeface="Sniglet"/>
                <a:cs typeface="Sniglet"/>
                <a:sym typeface="Sniglet"/>
              </a:rPr>
              <a:t>Ecc. ecc.</a:t>
            </a:r>
          </a:p>
        </p:txBody>
      </p:sp>
      <p:sp>
        <p:nvSpPr>
          <p:cNvPr id="138" name="Google Shape;138;p26"/>
          <p:cNvSpPr/>
          <p:nvPr/>
        </p:nvSpPr>
        <p:spPr>
          <a:xfrm rot="-151775">
            <a:off x="5529941" y="1893925"/>
            <a:ext cx="2481018" cy="1840197"/>
          </a:xfrm>
          <a:prstGeom prst="chevron">
            <a:avLst>
              <a:gd name="adj" fmla="val 29853"/>
            </a:avLst>
          </a:prstGeom>
          <a:solidFill>
            <a:srgbClr val="00A7EB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endParaRPr lang="it-IT" sz="1800"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139" name="Google Shape;139;p2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fld id="{00000000-1234-1234-1234-123412341234}" type="slidenum">
              <a:rPr lang="en-GB"/>
              <a:pPr/>
              <a:t>33</a:t>
            </a:fld>
            <a:endParaRPr/>
          </a:p>
        </p:txBody>
      </p:sp>
      <p:pic>
        <p:nvPicPr>
          <p:cNvPr id="140" name="Google Shape;140;p26"/>
          <p:cNvPicPr preferRelativeResize="0"/>
          <p:nvPr/>
        </p:nvPicPr>
        <p:blipFill rotWithShape="1">
          <a:blip r:embed="rId3">
            <a:alphaModFix/>
          </a:blip>
          <a:srcRect l="7800" r="17911"/>
          <a:stretch/>
        </p:blipFill>
        <p:spPr>
          <a:xfrm>
            <a:off x="1127500" y="2292175"/>
            <a:ext cx="1564725" cy="1404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6"/>
          <p:cNvPicPr preferRelativeResize="0"/>
          <p:nvPr/>
        </p:nvPicPr>
        <p:blipFill rotWithShape="1">
          <a:blip r:embed="rId4">
            <a:alphaModFix/>
          </a:blip>
          <a:srcRect t="13199" b="7812"/>
          <a:stretch/>
        </p:blipFill>
        <p:spPr>
          <a:xfrm>
            <a:off x="6192022" y="2111963"/>
            <a:ext cx="1269728" cy="14041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7"/>
          <p:cNvSpPr txBox="1">
            <a:spLocks noGrp="1"/>
          </p:cNvSpPr>
          <p:nvPr>
            <p:ph type="title"/>
          </p:nvPr>
        </p:nvSpPr>
        <p:spPr>
          <a:xfrm rot="161729">
            <a:off x="976261" y="876906"/>
            <a:ext cx="7029878" cy="76013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it-IT" dirty="0"/>
              <a:t>SCRIVI </a:t>
            </a:r>
            <a:r>
              <a:rPr lang="it-IT" dirty="0" err="1"/>
              <a:t>L’AlgoritmO</a:t>
            </a:r>
            <a:r>
              <a:rPr lang="it-IT" dirty="0"/>
              <a:t> PER PREPARARE UN SANDWICH</a:t>
            </a:r>
          </a:p>
        </p:txBody>
      </p:sp>
      <p:sp>
        <p:nvSpPr>
          <p:cNvPr id="147" name="Google Shape;147;p27"/>
          <p:cNvSpPr/>
          <p:nvPr/>
        </p:nvSpPr>
        <p:spPr>
          <a:xfrm rot="-152142">
            <a:off x="1333737" y="2074151"/>
            <a:ext cx="2264818" cy="1840197"/>
          </a:xfrm>
          <a:prstGeom prst="homePlate">
            <a:avLst>
              <a:gd name="adj" fmla="val 30129"/>
            </a:avLst>
          </a:prstGeom>
          <a:solidFill>
            <a:srgbClr val="FF4026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it-IT" sz="1800">
                <a:latin typeface="Sniglet"/>
                <a:ea typeface="Sniglet"/>
                <a:cs typeface="Sniglet"/>
                <a:sym typeface="Sniglet"/>
              </a:rPr>
              <a:t>input</a:t>
            </a:r>
          </a:p>
        </p:txBody>
      </p:sp>
      <p:sp>
        <p:nvSpPr>
          <p:cNvPr id="149" name="Google Shape;149;p27"/>
          <p:cNvSpPr/>
          <p:nvPr/>
        </p:nvSpPr>
        <p:spPr>
          <a:xfrm rot="-151775">
            <a:off x="5301341" y="1893925"/>
            <a:ext cx="2481018" cy="1840197"/>
          </a:xfrm>
          <a:prstGeom prst="chevron">
            <a:avLst>
              <a:gd name="adj" fmla="val 29853"/>
            </a:avLst>
          </a:prstGeom>
          <a:solidFill>
            <a:srgbClr val="00A7EB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it-IT" sz="1800">
                <a:latin typeface="Sniglet"/>
                <a:ea typeface="Sniglet"/>
                <a:cs typeface="Sniglet"/>
                <a:sym typeface="Sniglet"/>
              </a:rPr>
              <a:t>output</a:t>
            </a:r>
          </a:p>
        </p:txBody>
      </p:sp>
      <p:sp>
        <p:nvSpPr>
          <p:cNvPr id="150" name="Google Shape;150;p2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fld id="{00000000-1234-1234-1234-123412341234}" type="slidenum">
              <a:rPr lang="it-IT" smtClean="0"/>
              <a:pPr/>
              <a:t>34</a:t>
            </a:fld>
            <a:endParaRPr lang="it-IT"/>
          </a:p>
        </p:txBody>
      </p:sp>
      <p:sp>
        <p:nvSpPr>
          <p:cNvPr id="7" name="Google Shape;128;p25">
            <a:extLst>
              <a:ext uri="{FF2B5EF4-FFF2-40B4-BE49-F238E27FC236}">
                <a16:creationId xmlns:a16="http://schemas.microsoft.com/office/drawing/2014/main" id="{38D61A91-7AD1-9A4E-85AD-D2FE0B37FE8C}"/>
              </a:ext>
            </a:extLst>
          </p:cNvPr>
          <p:cNvSpPr/>
          <p:nvPr/>
        </p:nvSpPr>
        <p:spPr>
          <a:xfrm rot="-151954">
            <a:off x="3190157" y="1986102"/>
            <a:ext cx="2534513" cy="1840197"/>
          </a:xfrm>
          <a:prstGeom prst="chevron">
            <a:avLst>
              <a:gd name="adj" fmla="val 29853"/>
            </a:avLst>
          </a:prstGeom>
          <a:solidFill>
            <a:srgbClr val="FAD900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it-IT" sz="1800">
                <a:latin typeface="Sniglet"/>
                <a:ea typeface="Sniglet"/>
                <a:cs typeface="Sniglet"/>
                <a:sym typeface="Sniglet"/>
              </a:rPr>
              <a:t>passaggi per trasformare l’input</a:t>
            </a:r>
            <a:endParaRPr lang="it-IT" sz="1800" u="sng">
              <a:latin typeface="Sniglet"/>
              <a:ea typeface="Sniglet"/>
              <a:cs typeface="Sniglet"/>
              <a:sym typeface="Sniglet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8"/>
          <p:cNvSpPr txBox="1">
            <a:spLocks noGrp="1"/>
          </p:cNvSpPr>
          <p:nvPr>
            <p:ph type="ctrTitle"/>
          </p:nvPr>
        </p:nvSpPr>
        <p:spPr>
          <a:xfrm>
            <a:off x="2572125" y="2068625"/>
            <a:ext cx="4599952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it-IT" sz="5400" dirty="0"/>
              <a:t>SCRIVI </a:t>
            </a:r>
            <a:r>
              <a:rPr lang="it-IT" sz="5400" dirty="0" err="1"/>
              <a:t>L’AlgoritmO</a:t>
            </a:r>
            <a:r>
              <a:rPr lang="it-IT" sz="5400" dirty="0"/>
              <a:t> PER PREPARARE UN SANDWICH</a:t>
            </a:r>
            <a:endParaRPr sz="500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9"/>
          <p:cNvSpPr txBox="1">
            <a:spLocks noGrp="1"/>
          </p:cNvSpPr>
          <p:nvPr>
            <p:ph type="ctrTitle"/>
          </p:nvPr>
        </p:nvSpPr>
        <p:spPr>
          <a:xfrm>
            <a:off x="4101125" y="1659550"/>
            <a:ext cx="3767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GB" sz="4800" dirty="0" err="1"/>
              <a:t>Condividilo</a:t>
            </a:r>
            <a:r>
              <a:rPr lang="en-GB" sz="4800" dirty="0"/>
              <a:t> con </a:t>
            </a:r>
            <a:r>
              <a:rPr lang="en-GB" sz="4800" dirty="0" err="1"/>
              <a:t>gli</a:t>
            </a:r>
            <a:r>
              <a:rPr lang="en-GB" sz="4800" dirty="0"/>
              <a:t> amici</a:t>
            </a:r>
            <a:endParaRPr sz="4800" dirty="0"/>
          </a:p>
        </p:txBody>
      </p:sp>
      <p:sp>
        <p:nvSpPr>
          <p:cNvPr id="161" name="Google Shape;161;p2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fld id="{00000000-1234-1234-1234-123412341234}" type="slidenum">
              <a:rPr lang="en-GB"/>
              <a:pPr/>
              <a:t>36</a:t>
            </a:fld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0"/>
          <p:cNvSpPr txBox="1">
            <a:spLocks noGrp="1"/>
          </p:cNvSpPr>
          <p:nvPr>
            <p:ph type="body" idx="1"/>
          </p:nvPr>
        </p:nvSpPr>
        <p:spPr>
          <a:xfrm rot="-120953">
            <a:off x="457217" y="4025232"/>
            <a:ext cx="8229893" cy="51962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n-GB" dirty="0"/>
              <a:t>Il “</a:t>
            </a:r>
            <a:r>
              <a:rPr lang="en-GB" dirty="0" err="1"/>
              <a:t>miglior</a:t>
            </a:r>
            <a:r>
              <a:rPr lang="en-GB" dirty="0"/>
              <a:t>” sandwich </a:t>
            </a:r>
            <a:r>
              <a:rPr lang="en-GB" dirty="0" err="1"/>
              <a:t>può</a:t>
            </a:r>
            <a:r>
              <a:rPr lang="en-GB" dirty="0"/>
              <a:t> </a:t>
            </a:r>
            <a:r>
              <a:rPr lang="en-GB" dirty="0" err="1"/>
              <a:t>significare</a:t>
            </a:r>
            <a:r>
              <a:rPr lang="en-GB" dirty="0"/>
              <a:t> </a:t>
            </a:r>
            <a:r>
              <a:rPr lang="en-GB" dirty="0" err="1"/>
              <a:t>molte</a:t>
            </a:r>
            <a:r>
              <a:rPr lang="en-GB" dirty="0"/>
              <a:t> </a:t>
            </a:r>
            <a:r>
              <a:rPr lang="en-GB" dirty="0" err="1"/>
              <a:t>cose</a:t>
            </a:r>
            <a:endParaRPr dirty="0"/>
          </a:p>
        </p:txBody>
      </p:sp>
      <p:sp>
        <p:nvSpPr>
          <p:cNvPr id="167" name="Google Shape;167;p3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fld id="{00000000-1234-1234-1234-123412341234}" type="slidenum">
              <a:rPr lang="en-GB"/>
              <a:pPr/>
              <a:t>37</a:t>
            </a:fld>
            <a:endParaRPr/>
          </a:p>
        </p:txBody>
      </p:sp>
      <p:pic>
        <p:nvPicPr>
          <p:cNvPr id="1032" name="Picture 8" descr="The cool and not so hot: we rank 13 Australian ice creams">
            <a:extLst>
              <a:ext uri="{FF2B5EF4-FFF2-40B4-BE49-F238E27FC236}">
                <a16:creationId xmlns:a16="http://schemas.microsoft.com/office/drawing/2014/main" id="{2E36374B-443E-E84A-A495-6DFC41223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296" y="1527082"/>
            <a:ext cx="4085505" cy="2293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144,732 Homemade sandwich Stock Photos, Images | Download Homemade sandwich  Pictures on Depositphotos®">
            <a:extLst>
              <a:ext uri="{FF2B5EF4-FFF2-40B4-BE49-F238E27FC236}">
                <a16:creationId xmlns:a16="http://schemas.microsoft.com/office/drawing/2014/main" id="{19E82C56-A046-1F4E-A14B-4A031D13B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140" y="1596246"/>
            <a:ext cx="2152614" cy="1883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c - Dunya Doner Kebab">
            <a:extLst>
              <a:ext uri="{FF2B5EF4-FFF2-40B4-BE49-F238E27FC236}">
                <a16:creationId xmlns:a16="http://schemas.microsoft.com/office/drawing/2014/main" id="{8AA6C2F0-5761-2C44-A9CC-11F95E43C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643" y="1685647"/>
            <a:ext cx="2491574" cy="1768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1"/>
          <p:cNvSpPr txBox="1">
            <a:spLocks noGrp="1"/>
          </p:cNvSpPr>
          <p:nvPr>
            <p:ph type="body" idx="1"/>
          </p:nvPr>
        </p:nvSpPr>
        <p:spPr>
          <a:xfrm rot="-120953">
            <a:off x="457217" y="4025232"/>
            <a:ext cx="8229893" cy="51962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n-GB" sz="1800"/>
              <a:t>What do you think Google Search results are optimized for? </a:t>
            </a:r>
            <a:endParaRPr sz="1800"/>
          </a:p>
        </p:txBody>
      </p:sp>
      <p:sp>
        <p:nvSpPr>
          <p:cNvPr id="176" name="Google Shape;176;p3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fld id="{00000000-1234-1234-1234-123412341234}" type="slidenum">
              <a:rPr lang="en-GB"/>
              <a:pPr/>
              <a:t>38</a:t>
            </a:fld>
            <a:endParaRPr/>
          </a:p>
        </p:txBody>
      </p:sp>
      <p:pic>
        <p:nvPicPr>
          <p:cNvPr id="177" name="Google Shape;177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90628" y="955949"/>
            <a:ext cx="4209475" cy="3052851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2"/>
          <p:cNvSpPr txBox="1">
            <a:spLocks noGrp="1"/>
          </p:cNvSpPr>
          <p:nvPr>
            <p:ph type="ctrTitle"/>
          </p:nvPr>
        </p:nvSpPr>
        <p:spPr>
          <a:xfrm>
            <a:off x="2572125" y="2068625"/>
            <a:ext cx="42717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GB" sz="4800" dirty="0"/>
              <a:t>Come </a:t>
            </a:r>
            <a:r>
              <a:rPr lang="en-GB" sz="4800" dirty="0" err="1"/>
              <a:t>decidiamo</a:t>
            </a:r>
            <a:r>
              <a:rPr lang="en-GB" sz="4800" dirty="0"/>
              <a:t> PER CHE COSA UN ALGORITMO VA </a:t>
            </a:r>
            <a:r>
              <a:rPr lang="en-GB" sz="4800"/>
              <a:t>Ottimizzato?</a:t>
            </a:r>
            <a:endParaRPr sz="48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C4CA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0850" y="472775"/>
            <a:ext cx="3072024" cy="1726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4250" y="2370475"/>
            <a:ext cx="1762775" cy="163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21826" y="2422426"/>
            <a:ext cx="2505800" cy="250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5"/>
          <p:cNvPicPr preferRelativeResize="0"/>
          <p:nvPr/>
        </p:nvPicPr>
        <p:blipFill rotWithShape="1">
          <a:blip r:embed="rId6">
            <a:alphaModFix/>
          </a:blip>
          <a:srcRect l="23490" t="6886" r="24722" b="9340"/>
          <a:stretch/>
        </p:blipFill>
        <p:spPr>
          <a:xfrm>
            <a:off x="6844861" y="2370475"/>
            <a:ext cx="1549190" cy="250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248675" y="2660475"/>
            <a:ext cx="1323375" cy="2029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975876" y="401301"/>
            <a:ext cx="1868975" cy="186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5"/>
          <p:cNvPicPr preferRelativeResize="0"/>
          <p:nvPr/>
        </p:nvPicPr>
        <p:blipFill rotWithShape="1">
          <a:blip r:embed="rId9">
            <a:alphaModFix/>
          </a:blip>
          <a:srcRect t="527" r="9477"/>
          <a:stretch/>
        </p:blipFill>
        <p:spPr>
          <a:xfrm>
            <a:off x="7048425" y="401301"/>
            <a:ext cx="1700700" cy="1868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C4CA"/>
        </a:solid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68726" y="702176"/>
            <a:ext cx="1973375" cy="4164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9150" y="3711626"/>
            <a:ext cx="2475450" cy="1237725"/>
          </a:xfrm>
          <a:prstGeom prst="rect">
            <a:avLst/>
          </a:prstGeom>
          <a:noFill/>
          <a:ln w="1905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0" name="Google Shape;140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3575" y="157950"/>
            <a:ext cx="3661146" cy="205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9050" y="2457775"/>
            <a:ext cx="2438400" cy="187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6"/>
          <p:cNvPicPr preferRelativeResize="0"/>
          <p:nvPr/>
        </p:nvPicPr>
        <p:blipFill rotWithShape="1">
          <a:blip r:embed="rId7">
            <a:alphaModFix/>
          </a:blip>
          <a:srcRect t="12816" r="49847"/>
          <a:stretch/>
        </p:blipFill>
        <p:spPr>
          <a:xfrm>
            <a:off x="4649051" y="83125"/>
            <a:ext cx="1803700" cy="3410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9651"/>
        </a:soli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7"/>
          <p:cNvSpPr txBox="1">
            <a:spLocks noGrp="1"/>
          </p:cNvSpPr>
          <p:nvPr>
            <p:ph type="title"/>
          </p:nvPr>
        </p:nvSpPr>
        <p:spPr>
          <a:xfrm rot="161729">
            <a:off x="976261" y="876906"/>
            <a:ext cx="7029878" cy="76013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it-IT" dirty="0"/>
              <a:t>L’AI ha tre </a:t>
            </a:r>
            <a:r>
              <a:rPr lang="it-IT" dirty="0" err="1"/>
              <a:t>partI</a:t>
            </a:r>
            <a:endParaRPr lang="it-IT" dirty="0"/>
          </a:p>
        </p:txBody>
      </p:sp>
      <p:sp>
        <p:nvSpPr>
          <p:cNvPr id="148" name="Google Shape;148;p27"/>
          <p:cNvSpPr/>
          <p:nvPr/>
        </p:nvSpPr>
        <p:spPr>
          <a:xfrm rot="-152142">
            <a:off x="1333737" y="2074151"/>
            <a:ext cx="2264818" cy="1840197"/>
          </a:xfrm>
          <a:prstGeom prst="homePlate">
            <a:avLst>
              <a:gd name="adj" fmla="val 30129"/>
            </a:avLst>
          </a:prstGeom>
          <a:solidFill>
            <a:srgbClr val="A6CD02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it-IT" sz="1800" dirty="0">
                <a:latin typeface="Sniglet"/>
                <a:ea typeface="Sniglet"/>
                <a:cs typeface="Sniglet"/>
                <a:sym typeface="Sniglet"/>
              </a:rPr>
              <a:t>set di dati</a:t>
            </a:r>
          </a:p>
        </p:txBody>
      </p:sp>
      <p:sp>
        <p:nvSpPr>
          <p:cNvPr id="149" name="Google Shape;149;p27"/>
          <p:cNvSpPr/>
          <p:nvPr/>
        </p:nvSpPr>
        <p:spPr>
          <a:xfrm rot="-151954">
            <a:off x="3201129" y="1982588"/>
            <a:ext cx="2482250" cy="1840197"/>
          </a:xfrm>
          <a:prstGeom prst="chevron">
            <a:avLst>
              <a:gd name="adj" fmla="val 29853"/>
            </a:avLst>
          </a:prstGeom>
          <a:solidFill>
            <a:srgbClr val="FAD900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it-IT" sz="1800" dirty="0">
                <a:latin typeface="Sniglet"/>
                <a:ea typeface="Sniglet"/>
                <a:cs typeface="Sniglet"/>
                <a:sym typeface="Sniglet"/>
              </a:rPr>
              <a:t>algoritmi per apprendere</a:t>
            </a:r>
          </a:p>
        </p:txBody>
      </p:sp>
      <p:sp>
        <p:nvSpPr>
          <p:cNvPr id="150" name="Google Shape;150;p27"/>
          <p:cNvSpPr/>
          <p:nvPr/>
        </p:nvSpPr>
        <p:spPr>
          <a:xfrm rot="-151775">
            <a:off x="5301341" y="1893925"/>
            <a:ext cx="2481018" cy="1840197"/>
          </a:xfrm>
          <a:prstGeom prst="chevron">
            <a:avLst>
              <a:gd name="adj" fmla="val 29853"/>
            </a:avLst>
          </a:prstGeom>
          <a:solidFill>
            <a:srgbClr val="FFA300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it-IT" sz="1800" dirty="0">
                <a:latin typeface="Sniglet"/>
                <a:ea typeface="Sniglet"/>
                <a:cs typeface="Sniglet"/>
                <a:sym typeface="Sniglet"/>
              </a:rPr>
              <a:t>previsioni!</a:t>
            </a:r>
          </a:p>
        </p:txBody>
      </p:sp>
      <p:sp>
        <p:nvSpPr>
          <p:cNvPr id="151" name="Google Shape;151;p2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fld id="{00000000-1234-1234-1234-123412341234}" type="slidenum">
              <a:rPr lang="it-IT" smtClean="0"/>
              <a:pPr/>
              <a:t>6</a:t>
            </a:fld>
            <a:endParaRPr lang="it-IT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9651"/>
        </a:solid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8"/>
          <p:cNvSpPr txBox="1">
            <a:spLocks noGrp="1"/>
          </p:cNvSpPr>
          <p:nvPr>
            <p:ph type="title"/>
          </p:nvPr>
        </p:nvSpPr>
        <p:spPr>
          <a:xfrm rot="161729">
            <a:off x="976261" y="876906"/>
            <a:ext cx="7029878" cy="76013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it-IT" dirty="0"/>
              <a:t>L’AI ha tre </a:t>
            </a:r>
            <a:r>
              <a:rPr lang="it-IT" dirty="0" err="1"/>
              <a:t>partI</a:t>
            </a:r>
            <a:endParaRPr dirty="0"/>
          </a:p>
        </p:txBody>
      </p:sp>
      <p:sp>
        <p:nvSpPr>
          <p:cNvPr id="157" name="Google Shape;157;p28"/>
          <p:cNvSpPr/>
          <p:nvPr/>
        </p:nvSpPr>
        <p:spPr>
          <a:xfrm rot="-152142">
            <a:off x="1333737" y="2074151"/>
            <a:ext cx="2264818" cy="1840197"/>
          </a:xfrm>
          <a:prstGeom prst="homePlate">
            <a:avLst>
              <a:gd name="adj" fmla="val 30129"/>
            </a:avLst>
          </a:prstGeom>
          <a:solidFill>
            <a:srgbClr val="A6CD02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it-IT" sz="1800" dirty="0">
                <a:latin typeface="Sniglet"/>
                <a:ea typeface="Sniglet"/>
                <a:cs typeface="Sniglet"/>
                <a:sym typeface="Sniglet"/>
              </a:rPr>
              <a:t>set di dati</a:t>
            </a:r>
          </a:p>
        </p:txBody>
      </p:sp>
      <p:sp>
        <p:nvSpPr>
          <p:cNvPr id="158" name="Google Shape;158;p2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fld id="{00000000-1234-1234-1234-123412341234}" type="slidenum">
              <a:rPr lang="en-GB"/>
              <a:pPr/>
              <a:t>7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CD02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9"/>
          <p:cNvSpPr txBox="1">
            <a:spLocks noGrp="1"/>
          </p:cNvSpPr>
          <p:nvPr>
            <p:ph type="ctrTitle"/>
          </p:nvPr>
        </p:nvSpPr>
        <p:spPr>
          <a:xfrm>
            <a:off x="3865425" y="806100"/>
            <a:ext cx="4374600" cy="264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>
              <a:lnSpc>
                <a:spcPct val="150000"/>
              </a:lnSpc>
            </a:pPr>
            <a:endParaRPr sz="7200" dirty="0"/>
          </a:p>
          <a:p>
            <a:pPr>
              <a:lnSpc>
                <a:spcPct val="150000"/>
              </a:lnSpc>
            </a:pPr>
            <a:r>
              <a:rPr lang="it-IT" sz="3200" dirty="0">
                <a:latin typeface="Sniglet"/>
                <a:ea typeface="Sniglet"/>
                <a:cs typeface="Sniglet"/>
                <a:sym typeface="Sniglet"/>
              </a:rPr>
              <a:t>Che cos’è un</a:t>
            </a:r>
            <a:endParaRPr sz="3200" dirty="0">
              <a:latin typeface="Sniglet"/>
              <a:ea typeface="Sniglet"/>
              <a:cs typeface="Sniglet"/>
              <a:sym typeface="Sniglet"/>
            </a:endParaRPr>
          </a:p>
          <a:p>
            <a:pPr>
              <a:lnSpc>
                <a:spcPct val="150000"/>
              </a:lnSpc>
            </a:pPr>
            <a:r>
              <a:rPr lang="en-GB" sz="3800" dirty="0"/>
              <a:t>“set DI DATI”?</a:t>
            </a:r>
            <a:endParaRPr sz="3200" dirty="0"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164" name="Google Shape;164;p2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fld id="{00000000-1234-1234-1234-123412341234}" type="slidenum">
              <a:rPr lang="en-GB"/>
              <a:pPr/>
              <a:t>8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CD02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0"/>
          <p:cNvSpPr txBox="1">
            <a:spLocks noGrp="1"/>
          </p:cNvSpPr>
          <p:nvPr>
            <p:ph type="title"/>
          </p:nvPr>
        </p:nvSpPr>
        <p:spPr>
          <a:xfrm rot="161729">
            <a:off x="976261" y="876906"/>
            <a:ext cx="7029878" cy="76013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it-IT"/>
              <a:t>SET DI DATI</a:t>
            </a:r>
          </a:p>
        </p:txBody>
      </p:sp>
      <p:sp>
        <p:nvSpPr>
          <p:cNvPr id="170" name="Google Shape;170;p30"/>
          <p:cNvSpPr txBox="1">
            <a:spLocks noGrp="1"/>
          </p:cNvSpPr>
          <p:nvPr>
            <p:ph type="body" idx="1"/>
          </p:nvPr>
        </p:nvSpPr>
        <p:spPr>
          <a:xfrm>
            <a:off x="962276" y="1317350"/>
            <a:ext cx="3744674" cy="33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it-IT" sz="2400">
                <a:solidFill>
                  <a:srgbClr val="000000"/>
                </a:solidFill>
              </a:rPr>
              <a:t>Un </a:t>
            </a:r>
            <a:r>
              <a:rPr lang="it-IT" sz="2400" u="sng">
                <a:solidFill>
                  <a:srgbClr val="000000"/>
                </a:solidFill>
              </a:rPr>
              <a:t>set di dati</a:t>
            </a:r>
            <a:r>
              <a:rPr lang="it-IT" sz="2400">
                <a:solidFill>
                  <a:srgbClr val="000000"/>
                </a:solidFill>
              </a:rPr>
              <a:t> è un insieme ordinato di dati</a:t>
            </a:r>
          </a:p>
          <a:p>
            <a:pPr indent="-380990">
              <a:lnSpc>
                <a:spcPct val="115000"/>
              </a:lnSpc>
              <a:buClr>
                <a:srgbClr val="000000"/>
              </a:buClr>
              <a:buSzPts val="2400"/>
            </a:pPr>
            <a:r>
              <a:rPr lang="it-IT" sz="2400">
                <a:solidFill>
                  <a:srgbClr val="000000"/>
                </a:solidFill>
              </a:rPr>
              <a:t>Immagini </a:t>
            </a:r>
          </a:p>
          <a:p>
            <a:pPr indent="-38099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ts val="2400"/>
            </a:pPr>
            <a:r>
              <a:rPr lang="it-IT" sz="2400">
                <a:solidFill>
                  <a:srgbClr val="000000"/>
                </a:solidFill>
              </a:rPr>
              <a:t>Misure (tempo, opinioni, distanze, ecc.)</a:t>
            </a:r>
          </a:p>
          <a:p>
            <a:pPr indent="-38099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ts val="2400"/>
            </a:pPr>
            <a:r>
              <a:rPr lang="it-IT" sz="2400">
                <a:solidFill>
                  <a:srgbClr val="000000"/>
                </a:solidFill>
              </a:rPr>
              <a:t>Testi</a:t>
            </a:r>
          </a:p>
          <a:p>
            <a:pPr indent="-38099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ts val="2400"/>
            </a:pPr>
            <a:r>
              <a:rPr lang="it-IT" sz="2400">
                <a:solidFill>
                  <a:srgbClr val="000000"/>
                </a:solidFill>
              </a:rPr>
              <a:t>Registrazioni video! </a:t>
            </a:r>
          </a:p>
        </p:txBody>
      </p:sp>
      <p:sp>
        <p:nvSpPr>
          <p:cNvPr id="171" name="Google Shape;171;p3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fld id="{00000000-1234-1234-1234-123412341234}" type="slidenum">
              <a:rPr lang="it-IT" smtClean="0"/>
              <a:pPr/>
              <a:t>9</a:t>
            </a:fld>
            <a:endParaRPr lang="it-IT"/>
          </a:p>
        </p:txBody>
      </p:sp>
      <p:pic>
        <p:nvPicPr>
          <p:cNvPr id="172" name="Google Shape;17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57450" y="1595826"/>
            <a:ext cx="3398250" cy="254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Jachimo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930</Words>
  <Application>Microsoft Macintosh PowerPoint</Application>
  <PresentationFormat>Presentazione su schermo (16:9)</PresentationFormat>
  <Paragraphs>176</Paragraphs>
  <Slides>39</Slides>
  <Notes>38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39</vt:i4>
      </vt:variant>
    </vt:vector>
  </HeadingPairs>
  <TitlesOfParts>
    <vt:vector size="45" baseType="lpstr">
      <vt:lpstr>Calibri</vt:lpstr>
      <vt:lpstr>Arial</vt:lpstr>
      <vt:lpstr>Bangers</vt:lpstr>
      <vt:lpstr>Sniglet</vt:lpstr>
      <vt:lpstr>Simple Light</vt:lpstr>
      <vt:lpstr>Jachimo template</vt:lpstr>
      <vt:lpstr>Presentazione standard di PowerPoint</vt:lpstr>
      <vt:lpstr>Intro ALLA INTELLIGENZA ARTIFICIALe!</vt:lpstr>
      <vt:lpstr> A che cosa l’ “INTELLIGENZA Artificiale”  vi fa pensare?</vt:lpstr>
      <vt:lpstr>Presentazione standard di PowerPoint</vt:lpstr>
      <vt:lpstr>Presentazione standard di PowerPoint</vt:lpstr>
      <vt:lpstr>L’AI ha tre partI</vt:lpstr>
      <vt:lpstr>L’AI ha tre partI</vt:lpstr>
      <vt:lpstr> Che cos’è un “set DI DATI”?</vt:lpstr>
      <vt:lpstr>SET DI DATI</vt:lpstr>
      <vt:lpstr>L’AI ha tre partI</vt:lpstr>
      <vt:lpstr>L’AI ha tre partI</vt:lpstr>
      <vt:lpstr> Che cos’è un “algoritmO”?</vt:lpstr>
      <vt:lpstr>AlgoritmO</vt:lpstr>
      <vt:lpstr>AGGIUNGERE UN CONTATTO AL VOSTRO TELEFONO</vt:lpstr>
      <vt:lpstr>L’AI ha tre partI</vt:lpstr>
      <vt:lpstr>AlgoritmO</vt:lpstr>
      <vt:lpstr>Presentazione standard di PowerPoint</vt:lpstr>
      <vt:lpstr>PUBBLICITà su InstagraM</vt:lpstr>
      <vt:lpstr>PUBBLICITà su InstagraM</vt:lpstr>
      <vt:lpstr>PUBBLICITà su InstagraM</vt:lpstr>
      <vt:lpstr>PUBBLICITà su InstagraM</vt:lpstr>
      <vt:lpstr>PUBBLICITà su InstagraM</vt:lpstr>
      <vt:lpstr>FILTRO ANTISPAM PER EMAIL</vt:lpstr>
      <vt:lpstr>FILTRO ANTISPAM PER EMAIL</vt:lpstr>
      <vt:lpstr>FILTRO ANTISPAM PER EMAIL</vt:lpstr>
      <vt:lpstr>FILTRO ANTISPAM PER EMAIL</vt:lpstr>
      <vt:lpstr>FILTRO ANTISPAM PER EMAIL</vt:lpstr>
      <vt:lpstr>FILTRO ANTISPAM PER EMAIL</vt:lpstr>
      <vt:lpstr>Presentazione standard di PowerPoint</vt:lpstr>
      <vt:lpstr>Intro Agli AlgoritmI COME OPINIONI!</vt:lpstr>
      <vt:lpstr> Che cos’è un “algoritmO”?</vt:lpstr>
      <vt:lpstr>AlgoritmO</vt:lpstr>
      <vt:lpstr>Algoritmo per fare una torta</vt:lpstr>
      <vt:lpstr>SCRIVI L’AlgoritmO PER PREPARARE UN SANDWICH</vt:lpstr>
      <vt:lpstr>SCRIVI L’AlgoritmO PER PREPARARE UN SANDWICH</vt:lpstr>
      <vt:lpstr>Condividilo con gli amici</vt:lpstr>
      <vt:lpstr>Presentazione standard di PowerPoint</vt:lpstr>
      <vt:lpstr>Presentazione standard di PowerPoint</vt:lpstr>
      <vt:lpstr>Come decidiamo PER CHE COSA UN ALGORITMO VA Ottimizzato?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 To artificial Intelligence!</dc:title>
  <cp:lastModifiedBy>Pier Giacomo Sola</cp:lastModifiedBy>
  <cp:revision>7</cp:revision>
  <dcterms:modified xsi:type="dcterms:W3CDTF">2021-07-20T13:49:50Z</dcterms:modified>
</cp:coreProperties>
</file>