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332" r:id="rId3"/>
    <p:sldId id="291" r:id="rId4"/>
    <p:sldId id="294" r:id="rId5"/>
    <p:sldId id="306" r:id="rId6"/>
    <p:sldId id="295" r:id="rId7"/>
    <p:sldId id="296" r:id="rId8"/>
    <p:sldId id="292" r:id="rId9"/>
    <p:sldId id="299" r:id="rId10"/>
    <p:sldId id="302" r:id="rId11"/>
    <p:sldId id="303" r:id="rId12"/>
    <p:sldId id="314" r:id="rId13"/>
    <p:sldId id="331" r:id="rId14"/>
    <p:sldId id="315" r:id="rId15"/>
    <p:sldId id="317" r:id="rId16"/>
    <p:sldId id="312" r:id="rId17"/>
    <p:sldId id="313" r:id="rId18"/>
    <p:sldId id="318" r:id="rId19"/>
    <p:sldId id="320" r:id="rId20"/>
    <p:sldId id="335" r:id="rId21"/>
    <p:sldId id="322" r:id="rId22"/>
    <p:sldId id="336" r:id="rId23"/>
    <p:sldId id="321" r:id="rId24"/>
    <p:sldId id="337" r:id="rId25"/>
    <p:sldId id="323" r:id="rId26"/>
    <p:sldId id="333" r:id="rId27"/>
    <p:sldId id="319" r:id="rId28"/>
    <p:sldId id="324" r:id="rId29"/>
    <p:sldId id="326" r:id="rId30"/>
    <p:sldId id="327" r:id="rId31"/>
    <p:sldId id="307" r:id="rId32"/>
    <p:sldId id="308" r:id="rId33"/>
    <p:sldId id="309" r:id="rId34"/>
    <p:sldId id="328" r:id="rId35"/>
    <p:sldId id="329" r:id="rId36"/>
    <p:sldId id="305" r:id="rId37"/>
    <p:sldId id="31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38"/>
    <p:restoredTop sz="95791" autoAdjust="0"/>
  </p:normalViewPr>
  <p:slideViewPr>
    <p:cSldViewPr>
      <p:cViewPr varScale="1">
        <p:scale>
          <a:sx n="112" d="100"/>
          <a:sy n="112" d="100"/>
        </p:scale>
        <p:origin x="213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eative-school.e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it/users/openclipart-vectors-30363/" TargetMode="Externa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5" descr="Erasmus+ Programme">
            <a:extLst>
              <a:ext uri="{FF2B5EF4-FFF2-40B4-BE49-F238E27FC236}">
                <a16:creationId xmlns:a16="http://schemas.microsoft.com/office/drawing/2014/main" id="{B0A4FFCB-2E88-1047-8C2B-BD7ED3BC6A1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5162550"/>
            <a:ext cx="3248025" cy="7810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1"/>
          <p:cNvSpPr txBox="1">
            <a:spLocks noChangeArrowheads="1"/>
          </p:cNvSpPr>
          <p:nvPr/>
        </p:nvSpPr>
        <p:spPr bwMode="auto">
          <a:xfrm>
            <a:off x="196850" y="228600"/>
            <a:ext cx="8851900" cy="490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b="1" i="1" dirty="0"/>
              <a:t>Open Educational Resources (</a:t>
            </a:r>
            <a:r>
              <a:rPr lang="en-GB" sz="2000" b="1" i="1" dirty="0" err="1"/>
              <a:t>OER</a:t>
            </a:r>
            <a:r>
              <a:rPr lang="en-GB" sz="2000" b="1" i="1" dirty="0"/>
              <a:t>)</a:t>
            </a:r>
            <a:endParaRPr lang="en-GB" dirty="0"/>
          </a:p>
          <a:p>
            <a:pPr>
              <a:lnSpc>
                <a:spcPct val="90000"/>
              </a:lnSpc>
            </a:pPr>
            <a:endParaRPr lang="en-GB" sz="1400" dirty="0"/>
          </a:p>
          <a:p>
            <a:pPr algn="just"/>
            <a:r>
              <a:rPr lang="en-GB" sz="1200" dirty="0"/>
              <a:t>De </a:t>
            </a:r>
            <a:r>
              <a:rPr lang="en-GB" sz="1200" dirty="0" err="1"/>
              <a:t>nos</a:t>
            </a:r>
            <a:r>
              <a:rPr lang="en-GB" sz="1200" dirty="0"/>
              <a:t> </a:t>
            </a:r>
            <a:r>
              <a:rPr lang="en-GB" sz="1200" dirty="0" err="1"/>
              <a:t>jours</a:t>
            </a:r>
            <a:r>
              <a:rPr lang="en-GB" sz="1200" dirty="0"/>
              <a:t>, </a:t>
            </a:r>
            <a:r>
              <a:rPr lang="en-GB" sz="1200" dirty="0" err="1"/>
              <a:t>partout</a:t>
            </a:r>
            <a:r>
              <a:rPr lang="en-GB" sz="1200" dirty="0"/>
              <a:t> dans le monde, les enfants et les </a:t>
            </a:r>
            <a:r>
              <a:rPr lang="en-GB" sz="1200" dirty="0" err="1"/>
              <a:t>jeunes</a:t>
            </a:r>
            <a:r>
              <a:rPr lang="en-GB" sz="1200" dirty="0"/>
              <a:t> </a:t>
            </a:r>
            <a:r>
              <a:rPr lang="en-GB" sz="1200" dirty="0" err="1"/>
              <a:t>ont</a:t>
            </a:r>
            <a:r>
              <a:rPr lang="en-GB" sz="1200" dirty="0"/>
              <a:t> </a:t>
            </a:r>
            <a:r>
              <a:rPr lang="en-GB" sz="1200" dirty="0" err="1"/>
              <a:t>besoin</a:t>
            </a:r>
            <a:r>
              <a:rPr lang="en-GB" sz="1200" dirty="0"/>
              <a:t> d'être </a:t>
            </a:r>
            <a:r>
              <a:rPr lang="en-GB" sz="1200" dirty="0" err="1"/>
              <a:t>formés</a:t>
            </a:r>
            <a:r>
              <a:rPr lang="en-GB" sz="1200" dirty="0"/>
              <a:t> </a:t>
            </a:r>
          </a:p>
          <a:p>
            <a:pPr algn="just"/>
            <a:r>
              <a:rPr lang="en-GB" sz="1200" dirty="0"/>
              <a:t>pour affronter les </a:t>
            </a:r>
            <a:r>
              <a:rPr lang="en-GB" sz="1200" dirty="0" err="1"/>
              <a:t>problèmes</a:t>
            </a:r>
            <a:r>
              <a:rPr lang="en-GB" sz="1200" dirty="0"/>
              <a:t> </a:t>
            </a:r>
            <a:r>
              <a:rPr lang="en-GB" sz="1200" dirty="0" err="1"/>
              <a:t>sociaux</a:t>
            </a:r>
            <a:r>
              <a:rPr lang="en-GB" sz="1200" dirty="0"/>
              <a:t>, </a:t>
            </a:r>
            <a:r>
              <a:rPr lang="en-GB" sz="1200" dirty="0" err="1"/>
              <a:t>émotionnels</a:t>
            </a:r>
            <a:r>
              <a:rPr lang="en-GB" sz="1200" dirty="0"/>
              <a:t> et </a:t>
            </a:r>
            <a:r>
              <a:rPr lang="en-GB" sz="1200" dirty="0" err="1"/>
              <a:t>économiques</a:t>
            </a:r>
            <a:r>
              <a:rPr lang="en-GB" sz="1200" dirty="0"/>
              <a:t> </a:t>
            </a:r>
            <a:r>
              <a:rPr lang="en-GB" sz="1200" dirty="0" err="1"/>
              <a:t>auxquels</a:t>
            </a:r>
            <a:r>
              <a:rPr lang="en-GB" sz="1200" dirty="0"/>
              <a:t> </a:t>
            </a:r>
            <a:r>
              <a:rPr lang="en-GB" sz="1200" dirty="0" err="1"/>
              <a:t>ils</a:t>
            </a:r>
            <a:r>
              <a:rPr lang="en-GB" sz="1200" dirty="0"/>
              <a:t> </a:t>
            </a:r>
            <a:r>
              <a:rPr lang="en-GB" sz="1200" dirty="0" err="1"/>
              <a:t>seront</a:t>
            </a:r>
            <a:r>
              <a:rPr lang="en-GB" sz="1200" dirty="0"/>
              <a:t> </a:t>
            </a:r>
            <a:r>
              <a:rPr lang="en-GB" sz="1200" dirty="0" err="1"/>
              <a:t>confrontés</a:t>
            </a:r>
            <a:endParaRPr lang="en-GB" sz="1200" dirty="0"/>
          </a:p>
          <a:p>
            <a:pPr algn="just"/>
            <a:r>
              <a:rPr lang="en-GB" sz="1200" dirty="0"/>
              <a:t> - </a:t>
            </a:r>
            <a:r>
              <a:rPr lang="en-GB" sz="1200" dirty="0" err="1"/>
              <a:t>en</a:t>
            </a:r>
            <a:r>
              <a:rPr lang="en-GB" sz="1200" dirty="0"/>
              <a:t> tant </a:t>
            </a:r>
            <a:r>
              <a:rPr lang="en-GB" sz="1200" dirty="0" err="1"/>
              <a:t>qu'adultes</a:t>
            </a:r>
            <a:r>
              <a:rPr lang="en-GB" sz="1200" dirty="0"/>
              <a:t> - tant dans </a:t>
            </a:r>
            <a:r>
              <a:rPr lang="en-GB" sz="1200" dirty="0" err="1"/>
              <a:t>leur</a:t>
            </a:r>
            <a:r>
              <a:rPr lang="en-GB" sz="1200" dirty="0"/>
              <a:t> vie </a:t>
            </a:r>
            <a:r>
              <a:rPr lang="en-GB" sz="1200" dirty="0" err="1"/>
              <a:t>personnelle</a:t>
            </a:r>
            <a:r>
              <a:rPr lang="en-GB" sz="1200" dirty="0"/>
              <a:t> que dans le </a:t>
            </a:r>
            <a:r>
              <a:rPr lang="en-GB" sz="1200" dirty="0" err="1"/>
              <a:t>contexte</a:t>
            </a:r>
            <a:r>
              <a:rPr lang="en-GB" sz="1200" dirty="0"/>
              <a:t> du monde </a:t>
            </a:r>
            <a:r>
              <a:rPr lang="en-GB" sz="1200" dirty="0" err="1"/>
              <a:t>en</a:t>
            </a:r>
            <a:r>
              <a:rPr lang="en-GB" sz="1200" dirty="0"/>
              <a:t> </a:t>
            </a:r>
            <a:r>
              <a:rPr lang="en-GB" sz="1200" dirty="0" err="1"/>
              <a:t>général</a:t>
            </a:r>
            <a:r>
              <a:rPr lang="en-GB" sz="1200" dirty="0"/>
              <a:t>.</a:t>
            </a:r>
          </a:p>
          <a:p>
            <a:pPr algn="just"/>
            <a:endParaRPr lang="en-GB" sz="1200" dirty="0"/>
          </a:p>
          <a:p>
            <a:pPr algn="just"/>
            <a:r>
              <a:rPr lang="en-GB" sz="1200" dirty="0"/>
              <a:t>Pour </a:t>
            </a:r>
            <a:r>
              <a:rPr lang="en-GB" sz="1200" dirty="0" err="1"/>
              <a:t>ce</a:t>
            </a:r>
            <a:r>
              <a:rPr lang="en-GB" sz="1200" dirty="0"/>
              <a:t> faire, </a:t>
            </a:r>
            <a:r>
              <a:rPr lang="en-GB" sz="1200" dirty="0" err="1"/>
              <a:t>ils</a:t>
            </a:r>
            <a:r>
              <a:rPr lang="en-GB" sz="1200" dirty="0"/>
              <a:t> </a:t>
            </a:r>
            <a:r>
              <a:rPr lang="en-GB" sz="1200" dirty="0" err="1"/>
              <a:t>doivent</a:t>
            </a:r>
            <a:r>
              <a:rPr lang="en-GB" sz="1200" dirty="0"/>
              <a:t> </a:t>
            </a:r>
            <a:r>
              <a:rPr lang="en-GB" sz="1200" b="1" dirty="0"/>
              <a:t>DÉVELOPPER DES COMPÉTENCES DE RÉFLEXION DE NIVEAU SUPÉRIEUR </a:t>
            </a:r>
            <a:r>
              <a:rPr lang="en-GB" sz="1200" dirty="0"/>
              <a:t>qui, </a:t>
            </a:r>
            <a:r>
              <a:rPr lang="en-GB" sz="1200" dirty="0" err="1"/>
              <a:t>selon</a:t>
            </a:r>
            <a:r>
              <a:rPr lang="en-GB" sz="1200" dirty="0"/>
              <a:t> nous, </a:t>
            </a:r>
          </a:p>
          <a:p>
            <a:pPr algn="just"/>
            <a:r>
              <a:rPr lang="en-GB" sz="1200" b="1" dirty="0"/>
              <a:t>S'ÉPANOUIRONT SI ON LES ENCOURAGE </a:t>
            </a:r>
            <a:r>
              <a:rPr lang="en-GB" sz="1200" b="1" dirty="0" err="1"/>
              <a:t>À</a:t>
            </a:r>
            <a:r>
              <a:rPr lang="en-GB" sz="1200" b="1" dirty="0"/>
              <a:t> ÊTRE CRÉATIFS, INNOVANTS, INGÉNIEUX ET ADAPTABLES</a:t>
            </a:r>
            <a:r>
              <a:rPr lang="en-GB" sz="1200" dirty="0"/>
              <a:t>.</a:t>
            </a:r>
          </a:p>
          <a:p>
            <a:pPr algn="just">
              <a:lnSpc>
                <a:spcPct val="70000"/>
              </a:lnSpc>
            </a:pPr>
            <a:endParaRPr lang="en-GB" sz="1200" dirty="0"/>
          </a:p>
          <a:p>
            <a:pPr algn="just"/>
            <a:r>
              <a:rPr lang="en-GB" sz="1200" dirty="0"/>
              <a:t>Les </a:t>
            </a:r>
            <a:r>
              <a:rPr lang="en-GB" sz="1200" dirty="0" err="1"/>
              <a:t>présentes</a:t>
            </a:r>
            <a:r>
              <a:rPr lang="en-GB" sz="1200" dirty="0"/>
              <a:t> </a:t>
            </a:r>
            <a:r>
              <a:rPr lang="en-GB" sz="1200" dirty="0" err="1"/>
              <a:t>ressources</a:t>
            </a:r>
            <a:r>
              <a:rPr lang="en-GB" sz="1200" dirty="0"/>
              <a:t> </a:t>
            </a:r>
            <a:r>
              <a:rPr lang="en-GB" sz="1200" dirty="0" err="1"/>
              <a:t>éducatives</a:t>
            </a:r>
            <a:r>
              <a:rPr lang="en-GB" sz="1200" dirty="0"/>
              <a:t> </a:t>
            </a:r>
            <a:r>
              <a:rPr lang="en-GB" sz="1200" dirty="0" err="1"/>
              <a:t>libres</a:t>
            </a:r>
            <a:r>
              <a:rPr lang="en-GB" sz="1200" dirty="0"/>
              <a:t> (REL) </a:t>
            </a:r>
            <a:r>
              <a:rPr lang="en-GB" sz="1200" dirty="0" err="1"/>
              <a:t>ont</a:t>
            </a:r>
            <a:r>
              <a:rPr lang="en-GB" sz="1200" dirty="0"/>
              <a:t> </a:t>
            </a:r>
            <a:r>
              <a:rPr lang="en-GB" sz="1200" dirty="0" err="1"/>
              <a:t>été</a:t>
            </a:r>
            <a:r>
              <a:rPr lang="en-GB" sz="1200" dirty="0"/>
              <a:t> </a:t>
            </a:r>
            <a:r>
              <a:rPr lang="en-GB" sz="1200" dirty="0" err="1"/>
              <a:t>conçues</a:t>
            </a:r>
            <a:r>
              <a:rPr lang="en-GB" sz="1200" dirty="0"/>
              <a:t> dans le cadre du </a:t>
            </a:r>
            <a:r>
              <a:rPr lang="en-GB" sz="1200" dirty="0" err="1"/>
              <a:t>projet</a:t>
            </a:r>
            <a:r>
              <a:rPr lang="en-GB" sz="1200" dirty="0"/>
              <a:t> Creative School, </a:t>
            </a:r>
            <a:r>
              <a:rPr lang="en-GB" sz="1200" dirty="0" err="1"/>
              <a:t>dont</a:t>
            </a:r>
            <a:r>
              <a:rPr lang="en-GB" sz="1200" dirty="0"/>
              <a:t> </a:t>
            </a:r>
            <a:r>
              <a:rPr lang="en-GB" sz="1200" dirty="0" err="1"/>
              <a:t>l'objectif</a:t>
            </a:r>
            <a:r>
              <a:rPr lang="en-GB" sz="1200" dirty="0"/>
              <a:t> </a:t>
            </a:r>
            <a:r>
              <a:rPr lang="en-GB" sz="1200" dirty="0" err="1"/>
              <a:t>est</a:t>
            </a:r>
            <a:r>
              <a:rPr lang="en-GB" sz="1200" dirty="0"/>
              <a:t> le </a:t>
            </a:r>
            <a:r>
              <a:rPr lang="en-GB" sz="1200" dirty="0" err="1"/>
              <a:t>suivant</a:t>
            </a:r>
            <a:endParaRPr lang="en-GB" sz="1200" dirty="0"/>
          </a:p>
          <a:p>
            <a:pPr algn="just"/>
            <a:r>
              <a:rPr lang="en-GB" sz="1200" dirty="0" err="1"/>
              <a:t>est</a:t>
            </a:r>
            <a:r>
              <a:rPr lang="en-GB" sz="1200" dirty="0"/>
              <a:t> de </a:t>
            </a:r>
            <a:r>
              <a:rPr lang="en-GB" sz="1200" dirty="0" err="1"/>
              <a:t>développer</a:t>
            </a:r>
            <a:r>
              <a:rPr lang="en-GB" sz="1200" dirty="0"/>
              <a:t> des modules </a:t>
            </a:r>
            <a:r>
              <a:rPr lang="en-GB" sz="1200" dirty="0" err="1"/>
              <a:t>d'enseignement</a:t>
            </a:r>
            <a:r>
              <a:rPr lang="en-GB" sz="1200" dirty="0"/>
              <a:t>/</a:t>
            </a:r>
            <a:r>
              <a:rPr lang="en-GB" sz="1200" dirty="0" err="1"/>
              <a:t>apprentissage</a:t>
            </a:r>
            <a:r>
              <a:rPr lang="en-GB" sz="1200" dirty="0"/>
              <a:t> pour les </a:t>
            </a:r>
            <a:r>
              <a:rPr lang="en-GB" sz="1200" dirty="0" err="1"/>
              <a:t>enseignants</a:t>
            </a:r>
            <a:r>
              <a:rPr lang="en-GB" sz="1200" dirty="0"/>
              <a:t> et les </a:t>
            </a:r>
            <a:r>
              <a:rPr lang="en-GB" sz="1200" dirty="0" err="1"/>
              <a:t>élèves</a:t>
            </a:r>
            <a:r>
              <a:rPr lang="en-GB" sz="1200" dirty="0"/>
              <a:t>, </a:t>
            </a:r>
            <a:r>
              <a:rPr lang="en-GB" sz="1200" dirty="0" err="1"/>
              <a:t>en</a:t>
            </a:r>
            <a:r>
              <a:rPr lang="en-GB" sz="1200" dirty="0"/>
              <a:t> </a:t>
            </a:r>
            <a:r>
              <a:rPr lang="en-GB" sz="1200" dirty="0" err="1"/>
              <a:t>promouvant</a:t>
            </a:r>
            <a:r>
              <a:rPr lang="en-GB" sz="1200" dirty="0"/>
              <a:t> </a:t>
            </a:r>
            <a:r>
              <a:rPr lang="en-GB" sz="1200" dirty="0" err="1"/>
              <a:t>l'apprentissage</a:t>
            </a:r>
            <a:r>
              <a:rPr lang="en-GB" sz="1200" dirty="0"/>
              <a:t> </a:t>
            </a:r>
            <a:r>
              <a:rPr lang="en-GB" sz="1200" dirty="0" err="1"/>
              <a:t>autonome</a:t>
            </a:r>
            <a:r>
              <a:rPr lang="en-GB" sz="1200" dirty="0"/>
              <a:t> et les </a:t>
            </a:r>
            <a:r>
              <a:rPr lang="en-GB" sz="1200" dirty="0" err="1"/>
              <a:t>capacités</a:t>
            </a:r>
            <a:r>
              <a:rPr lang="en-GB" sz="1200" dirty="0"/>
              <a:t> de </a:t>
            </a:r>
            <a:r>
              <a:rPr lang="en-GB" sz="1200" dirty="0" err="1"/>
              <a:t>réflexion</a:t>
            </a:r>
            <a:r>
              <a:rPr lang="en-GB" sz="1200" dirty="0"/>
              <a:t> critique et </a:t>
            </a:r>
            <a:r>
              <a:rPr lang="en-GB" sz="1200" dirty="0" err="1"/>
              <a:t>visuelle</a:t>
            </a:r>
            <a:r>
              <a:rPr lang="en-GB" sz="1200" dirty="0"/>
              <a:t>, </a:t>
            </a:r>
            <a:r>
              <a:rPr lang="en-GB" sz="1200" dirty="0" err="1"/>
              <a:t>en</a:t>
            </a:r>
            <a:r>
              <a:rPr lang="en-GB" sz="1200" dirty="0"/>
              <a:t> </a:t>
            </a:r>
            <a:r>
              <a:rPr lang="en-GB" sz="1200" dirty="0" err="1"/>
              <a:t>utilisant</a:t>
            </a:r>
            <a:r>
              <a:rPr lang="en-GB" sz="1200" dirty="0"/>
              <a:t> les </a:t>
            </a:r>
            <a:r>
              <a:rPr lang="en-GB" sz="1200" b="1" dirty="0"/>
              <a:t>CONTENUS DU PATRIMOINE CULTUREL </a:t>
            </a:r>
            <a:r>
              <a:rPr lang="en-GB" sz="1200" dirty="0"/>
              <a:t>mis </a:t>
            </a:r>
            <a:r>
              <a:rPr lang="en-GB" sz="1200" dirty="0" err="1"/>
              <a:t>à</a:t>
            </a:r>
            <a:r>
              <a:rPr lang="en-GB" sz="1200" dirty="0"/>
              <a:t> disposition par les institutions et les organisations </a:t>
            </a:r>
            <a:r>
              <a:rPr lang="en-GB" sz="1200" dirty="0" err="1"/>
              <a:t>auxquelles</a:t>
            </a:r>
            <a:r>
              <a:rPr lang="en-GB" sz="1200" dirty="0"/>
              <a:t> </a:t>
            </a:r>
            <a:r>
              <a:rPr lang="en-GB" sz="1200" dirty="0" err="1"/>
              <a:t>appartiennent</a:t>
            </a:r>
            <a:r>
              <a:rPr lang="en-GB" sz="1200" dirty="0"/>
              <a:t> les </a:t>
            </a:r>
            <a:r>
              <a:rPr lang="en-GB" sz="1200" dirty="0" err="1"/>
              <a:t>partenaires</a:t>
            </a:r>
            <a:r>
              <a:rPr lang="en-GB" sz="1200" dirty="0"/>
              <a:t> du </a:t>
            </a:r>
            <a:r>
              <a:rPr lang="en-GB" sz="1200" dirty="0" err="1"/>
              <a:t>projet</a:t>
            </a:r>
            <a:r>
              <a:rPr lang="en-GB" sz="1200" dirty="0"/>
              <a:t> Creative School.</a:t>
            </a:r>
          </a:p>
          <a:p>
            <a:pPr algn="just"/>
            <a:endParaRPr lang="en-GB" sz="1200" dirty="0"/>
          </a:p>
          <a:p>
            <a:pPr algn="just"/>
            <a:r>
              <a:rPr lang="en-GB" sz="1200" dirty="0"/>
              <a:t>Les </a:t>
            </a:r>
            <a:r>
              <a:rPr lang="en-GB" sz="1200" b="1" dirty="0"/>
              <a:t>BÉNÉFICIAIRES</a:t>
            </a:r>
            <a:r>
              <a:rPr lang="en-GB" sz="1200" dirty="0"/>
              <a:t> des </a:t>
            </a:r>
            <a:r>
              <a:rPr lang="en-GB" sz="1200" dirty="0" err="1"/>
              <a:t>présentes</a:t>
            </a:r>
            <a:r>
              <a:rPr lang="en-GB" sz="1200" dirty="0"/>
              <a:t> </a:t>
            </a:r>
            <a:r>
              <a:rPr lang="en-GB" sz="1200" dirty="0" err="1"/>
              <a:t>ressources</a:t>
            </a:r>
            <a:r>
              <a:rPr lang="en-GB" sz="1200" dirty="0"/>
              <a:t> </a:t>
            </a:r>
            <a:r>
              <a:rPr lang="en-GB" sz="1200" dirty="0" err="1"/>
              <a:t>éducatives</a:t>
            </a:r>
            <a:r>
              <a:rPr lang="en-GB" sz="1200" dirty="0"/>
              <a:t> </a:t>
            </a:r>
            <a:r>
              <a:rPr lang="en-GB" sz="1200" dirty="0" err="1"/>
              <a:t>libres</a:t>
            </a:r>
            <a:r>
              <a:rPr lang="en-GB" sz="1200" dirty="0"/>
              <a:t> </a:t>
            </a:r>
            <a:r>
              <a:rPr lang="en-GB" sz="1200" dirty="0" err="1"/>
              <a:t>sont</a:t>
            </a:r>
            <a:r>
              <a:rPr lang="en-GB" sz="1200" dirty="0"/>
              <a:t> :</a:t>
            </a:r>
          </a:p>
          <a:p>
            <a:pPr algn="just"/>
            <a:r>
              <a:rPr lang="en-GB" sz="1200" b="1" dirty="0"/>
              <a:t>LES ENSEIGNANTS DES ÉCOLES PRIMAIRES ET SECONDAIRES </a:t>
            </a:r>
            <a:r>
              <a:rPr lang="en-GB" sz="1200" dirty="0"/>
              <a:t>qui, </a:t>
            </a:r>
            <a:r>
              <a:rPr lang="en-GB" sz="1200" dirty="0" err="1"/>
              <a:t>en</a:t>
            </a:r>
            <a:r>
              <a:rPr lang="en-GB" sz="1200" dirty="0"/>
              <a:t> </a:t>
            </a:r>
            <a:r>
              <a:rPr lang="en-GB" sz="1200" dirty="0" err="1"/>
              <a:t>s'engageant</a:t>
            </a:r>
            <a:r>
              <a:rPr lang="en-GB" sz="1200" dirty="0"/>
              <a:t> dans le </a:t>
            </a:r>
            <a:r>
              <a:rPr lang="en-GB" sz="1200" dirty="0" err="1"/>
              <a:t>projet</a:t>
            </a:r>
            <a:r>
              <a:rPr lang="en-GB" sz="1200" dirty="0"/>
              <a:t>, </a:t>
            </a:r>
            <a:r>
              <a:rPr lang="en-GB" sz="1200" dirty="0" err="1"/>
              <a:t>seront</a:t>
            </a:r>
            <a:r>
              <a:rPr lang="en-GB" sz="1200" dirty="0"/>
              <a:t> </a:t>
            </a:r>
            <a:r>
              <a:rPr lang="en-GB" sz="1200" dirty="0" err="1"/>
              <a:t>équipés</a:t>
            </a:r>
            <a:r>
              <a:rPr lang="en-GB" sz="1200" dirty="0"/>
              <a:t> des </a:t>
            </a:r>
            <a:r>
              <a:rPr lang="en-GB" sz="1200" dirty="0" err="1"/>
              <a:t>compétences</a:t>
            </a:r>
            <a:r>
              <a:rPr lang="en-GB" sz="1200" dirty="0"/>
              <a:t> </a:t>
            </a:r>
            <a:r>
              <a:rPr lang="en-GB" sz="1200" dirty="0" err="1"/>
              <a:t>nécessaires</a:t>
            </a:r>
            <a:r>
              <a:rPr lang="en-GB" sz="1200" dirty="0"/>
              <a:t> pour </a:t>
            </a:r>
            <a:r>
              <a:rPr lang="en-GB" sz="1200" dirty="0" err="1"/>
              <a:t>faciliter</a:t>
            </a:r>
            <a:r>
              <a:rPr lang="en-GB" sz="1200" dirty="0"/>
              <a:t> les </a:t>
            </a:r>
            <a:r>
              <a:rPr lang="en-GB" sz="1200" dirty="0" err="1"/>
              <a:t>stratégies</a:t>
            </a:r>
            <a:r>
              <a:rPr lang="en-GB" sz="1200" dirty="0"/>
              <a:t> </a:t>
            </a:r>
            <a:r>
              <a:rPr lang="en-GB" sz="1200" dirty="0" err="1"/>
              <a:t>pédagogiques</a:t>
            </a:r>
            <a:r>
              <a:rPr lang="en-GB" sz="1200" dirty="0"/>
              <a:t> de </a:t>
            </a:r>
            <a:r>
              <a:rPr lang="en-GB" sz="1200" dirty="0" err="1"/>
              <a:t>créativité</a:t>
            </a:r>
            <a:r>
              <a:rPr lang="en-GB" sz="1200" dirty="0"/>
              <a:t> et de pensée critique ;</a:t>
            </a:r>
          </a:p>
          <a:p>
            <a:pPr algn="just"/>
            <a:r>
              <a:rPr lang="en-GB" sz="1200" b="1" dirty="0"/>
              <a:t>LES</a:t>
            </a:r>
            <a:r>
              <a:rPr lang="en-GB" sz="1200" dirty="0"/>
              <a:t> </a:t>
            </a:r>
            <a:r>
              <a:rPr lang="en-GB" sz="1200" b="1" dirty="0"/>
              <a:t>ENFANTS</a:t>
            </a:r>
            <a:r>
              <a:rPr lang="en-GB" sz="1200" dirty="0"/>
              <a:t> </a:t>
            </a:r>
            <a:r>
              <a:rPr lang="en-GB" sz="1200" b="1" dirty="0"/>
              <a:t>ET</a:t>
            </a:r>
            <a:r>
              <a:rPr lang="en-GB" sz="1200" dirty="0"/>
              <a:t> </a:t>
            </a:r>
            <a:r>
              <a:rPr lang="en-GB" sz="1200" b="1" dirty="0"/>
              <a:t>LES</a:t>
            </a:r>
            <a:r>
              <a:rPr lang="en-GB" sz="1200" dirty="0"/>
              <a:t> </a:t>
            </a:r>
            <a:r>
              <a:rPr lang="en-GB" sz="1200" b="1" dirty="0"/>
              <a:t>JEUNES</a:t>
            </a:r>
            <a:r>
              <a:rPr lang="en-GB" sz="1200" dirty="0"/>
              <a:t> qui </a:t>
            </a:r>
            <a:r>
              <a:rPr lang="en-GB" sz="1200" dirty="0" err="1"/>
              <a:t>utiliseront</a:t>
            </a:r>
            <a:r>
              <a:rPr lang="en-GB" sz="1200" dirty="0"/>
              <a:t> les REL </a:t>
            </a:r>
            <a:r>
              <a:rPr lang="en-GB" sz="1200" dirty="0" err="1"/>
              <a:t>développés</a:t>
            </a:r>
            <a:r>
              <a:rPr lang="en-GB" sz="1200" dirty="0"/>
              <a:t> par le </a:t>
            </a:r>
            <a:r>
              <a:rPr lang="en-GB" sz="1200" dirty="0" err="1"/>
              <a:t>projet</a:t>
            </a:r>
            <a:r>
              <a:rPr lang="en-GB" sz="1200" dirty="0"/>
              <a:t>. </a:t>
            </a:r>
          </a:p>
          <a:p>
            <a:pPr algn="just"/>
            <a:endParaRPr lang="en-GB" sz="1200" dirty="0"/>
          </a:p>
          <a:p>
            <a:pPr algn="just"/>
            <a:r>
              <a:rPr lang="en-GB" sz="1200" dirty="0" err="1"/>
              <a:t>Veuillez</a:t>
            </a:r>
            <a:r>
              <a:rPr lang="en-GB" sz="1200" dirty="0"/>
              <a:t> noter que les </a:t>
            </a:r>
            <a:r>
              <a:rPr lang="en-GB" sz="1200" dirty="0" err="1"/>
              <a:t>thèmes</a:t>
            </a:r>
            <a:r>
              <a:rPr lang="en-GB" sz="1200" dirty="0"/>
              <a:t> des REL </a:t>
            </a:r>
            <a:r>
              <a:rPr lang="en-GB" sz="1200" dirty="0" err="1"/>
              <a:t>ont</a:t>
            </a:r>
            <a:r>
              <a:rPr lang="en-GB" sz="1200" dirty="0"/>
              <a:t> </a:t>
            </a:r>
            <a:r>
              <a:rPr lang="en-GB" sz="1200" dirty="0" err="1"/>
              <a:t>été</a:t>
            </a:r>
            <a:r>
              <a:rPr lang="en-GB" sz="1200" dirty="0"/>
              <a:t> </a:t>
            </a:r>
            <a:r>
              <a:rPr lang="en-GB" sz="1200" dirty="0" err="1"/>
              <a:t>sélectionnés</a:t>
            </a:r>
            <a:r>
              <a:rPr lang="en-GB" sz="1200" dirty="0"/>
              <a:t> par un </a:t>
            </a:r>
            <a:r>
              <a:rPr lang="en-GB" sz="1200" dirty="0" err="1"/>
              <a:t>groupe</a:t>
            </a:r>
            <a:r>
              <a:rPr lang="en-GB" sz="1200" dirty="0"/>
              <a:t> international </a:t>
            </a:r>
            <a:r>
              <a:rPr lang="en-GB" sz="1200" dirty="0" err="1"/>
              <a:t>d'enseignants</a:t>
            </a:r>
            <a:r>
              <a:rPr lang="en-GB" sz="1200" dirty="0"/>
              <a:t> et </a:t>
            </a:r>
            <a:r>
              <a:rPr lang="en-GB" sz="1200" dirty="0" err="1"/>
              <a:t>d'éducateurs</a:t>
            </a:r>
            <a:r>
              <a:rPr lang="en-GB" sz="1200" dirty="0"/>
              <a:t> </a:t>
            </a:r>
            <a:r>
              <a:rPr lang="en-GB" sz="1200" dirty="0" err="1"/>
              <a:t>d'Autriche</a:t>
            </a:r>
            <a:r>
              <a:rPr lang="en-GB" sz="1200" dirty="0"/>
              <a:t>, de </a:t>
            </a:r>
            <a:r>
              <a:rPr lang="en-GB" sz="1200" dirty="0" err="1"/>
              <a:t>Croatie</a:t>
            </a:r>
            <a:r>
              <a:rPr lang="en-GB" sz="1200" dirty="0"/>
              <a:t>, de </a:t>
            </a:r>
            <a:r>
              <a:rPr lang="en-GB" sz="1200" dirty="0" err="1"/>
              <a:t>Finlande</a:t>
            </a:r>
            <a:r>
              <a:rPr lang="en-GB" sz="1200" dirty="0"/>
              <a:t>, de France, </a:t>
            </a:r>
            <a:r>
              <a:rPr lang="en-GB" sz="1200" dirty="0" err="1"/>
              <a:t>d'Irlande</a:t>
            </a:r>
            <a:r>
              <a:rPr lang="en-GB" sz="1200" dirty="0"/>
              <a:t>, </a:t>
            </a:r>
            <a:r>
              <a:rPr lang="en-GB" sz="1200" dirty="0" err="1"/>
              <a:t>d'Italie</a:t>
            </a:r>
            <a:r>
              <a:rPr lang="en-GB" sz="1200" dirty="0"/>
              <a:t> et du </a:t>
            </a:r>
            <a:r>
              <a:rPr lang="en-GB" sz="1200" dirty="0" err="1"/>
              <a:t>Royaume</a:t>
            </a:r>
            <a:r>
              <a:rPr lang="en-GB" sz="1200" dirty="0"/>
              <a:t>-Uni, par le </a:t>
            </a:r>
            <a:r>
              <a:rPr lang="en-GB" sz="1200" dirty="0" err="1"/>
              <a:t>biais</a:t>
            </a:r>
            <a:r>
              <a:rPr lang="en-GB" sz="1200" dirty="0"/>
              <a:t> de </a:t>
            </a:r>
            <a:r>
              <a:rPr lang="en-GB" sz="1200" dirty="0" err="1"/>
              <a:t>groupes</a:t>
            </a:r>
            <a:r>
              <a:rPr lang="en-GB" sz="1200" dirty="0"/>
              <a:t> de discussion et </a:t>
            </a:r>
            <a:r>
              <a:rPr lang="en-GB" sz="1200" dirty="0" err="1"/>
              <a:t>d'enquêtes</a:t>
            </a:r>
            <a:r>
              <a:rPr lang="en-GB" sz="1200" dirty="0"/>
              <a:t>. </a:t>
            </a:r>
          </a:p>
          <a:p>
            <a:pPr algn="just"/>
            <a:endParaRPr lang="en-GB" sz="1200" dirty="0"/>
          </a:p>
          <a:p>
            <a:pPr algn="just"/>
            <a:r>
              <a:rPr lang="en-GB" sz="1200" dirty="0"/>
              <a:t>Nous </a:t>
            </a:r>
            <a:r>
              <a:rPr lang="en-GB" sz="1200" dirty="0" err="1"/>
              <a:t>espérons</a:t>
            </a:r>
            <a:r>
              <a:rPr lang="en-GB" sz="1200" dirty="0"/>
              <a:t> que </a:t>
            </a:r>
            <a:r>
              <a:rPr lang="en-GB" sz="1200" dirty="0" err="1"/>
              <a:t>ce</a:t>
            </a:r>
            <a:r>
              <a:rPr lang="en-GB" sz="1200" dirty="0"/>
              <a:t> support </a:t>
            </a:r>
            <a:r>
              <a:rPr lang="en-GB" sz="1200" dirty="0" err="1"/>
              <a:t>enrichira</a:t>
            </a:r>
            <a:r>
              <a:rPr lang="en-GB" sz="1200" dirty="0"/>
              <a:t> </a:t>
            </a:r>
            <a:r>
              <a:rPr lang="en-GB" sz="1200" dirty="0" err="1"/>
              <a:t>vos</a:t>
            </a:r>
            <a:r>
              <a:rPr lang="en-GB" sz="1200" dirty="0"/>
              <a:t> </a:t>
            </a:r>
            <a:r>
              <a:rPr lang="en-GB" sz="1200" dirty="0" err="1"/>
              <a:t>ressources</a:t>
            </a:r>
            <a:r>
              <a:rPr lang="en-GB" sz="1200" dirty="0"/>
              <a:t> </a:t>
            </a:r>
            <a:r>
              <a:rPr lang="en-GB" sz="1200" dirty="0" err="1"/>
              <a:t>pédagogiques</a:t>
            </a:r>
            <a:r>
              <a:rPr lang="en-GB" sz="1200" dirty="0"/>
              <a:t> et </a:t>
            </a:r>
            <a:r>
              <a:rPr lang="en-GB" sz="1200" dirty="0" err="1"/>
              <a:t>favorisera</a:t>
            </a:r>
            <a:r>
              <a:rPr lang="en-GB" sz="1200" dirty="0"/>
              <a:t> la pensée </a:t>
            </a:r>
            <a:r>
              <a:rPr lang="en-GB" sz="1200" dirty="0" err="1"/>
              <a:t>créative</a:t>
            </a:r>
            <a:r>
              <a:rPr lang="en-GB" sz="1200" dirty="0"/>
              <a:t> et critique des </a:t>
            </a:r>
            <a:r>
              <a:rPr lang="en-GB" sz="1200" dirty="0" err="1"/>
              <a:t>étudiants</a:t>
            </a:r>
            <a:r>
              <a:rPr lang="en-GB" sz="1200" dirty="0"/>
              <a:t>.</a:t>
            </a:r>
          </a:p>
          <a:p>
            <a:pPr algn="r"/>
            <a:endParaRPr lang="en-GB" sz="1600" b="1" dirty="0">
              <a:hlinkClick r:id="rId3"/>
            </a:endParaRPr>
          </a:p>
          <a:p>
            <a:pPr algn="ctr"/>
            <a:r>
              <a:rPr lang="en-GB" sz="1600" b="1" dirty="0">
                <a:hlinkClick r:id="rId3"/>
              </a:rPr>
              <a:t>https://www.creative-school.eu</a:t>
            </a:r>
            <a:endParaRPr lang="en-GB" sz="16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68490" y="5410200"/>
            <a:ext cx="2105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7"/>
          <p:cNvSpPr txBox="1">
            <a:spLocks noChangeArrowheads="1"/>
          </p:cNvSpPr>
          <p:nvPr/>
        </p:nvSpPr>
        <p:spPr bwMode="auto">
          <a:xfrm>
            <a:off x="7026593" y="6091533"/>
            <a:ext cx="21174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200" dirty="0">
                <a:latin typeface="Calibri" pitchFamily="34" charset="0"/>
              </a:rPr>
              <a:t>Les contenus peuvent être utilisés conformément à la : Licence </a:t>
            </a:r>
            <a:r>
              <a:rPr lang="fr-FR" sz="1200" dirty="0" err="1">
                <a:latin typeface="Calibri" pitchFamily="34" charset="0"/>
              </a:rPr>
              <a:t>Creative</a:t>
            </a:r>
            <a:r>
              <a:rPr lang="fr-FR" sz="1200" dirty="0">
                <a:latin typeface="Calibri" pitchFamily="34" charset="0"/>
              </a:rPr>
              <a:t> Commons Pas d’Utilisation Commerciale</a:t>
            </a:r>
          </a:p>
        </p:txBody>
      </p:sp>
      <p:sp>
        <p:nvSpPr>
          <p:cNvPr id="6" name="CasellaDiTesto 8"/>
          <p:cNvSpPr txBox="1">
            <a:spLocks noChangeArrowheads="1"/>
          </p:cNvSpPr>
          <p:nvPr/>
        </p:nvSpPr>
        <p:spPr bwMode="auto">
          <a:xfrm rot="10800000" flipV="1">
            <a:off x="53975" y="5842336"/>
            <a:ext cx="62706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Le </a:t>
            </a:r>
            <a:r>
              <a:rPr lang="en-GB" sz="1200" dirty="0" err="1">
                <a:latin typeface="Calibri" pitchFamily="34" charset="0"/>
              </a:rPr>
              <a:t>projet</a:t>
            </a:r>
            <a:r>
              <a:rPr lang="en-GB" sz="1200" dirty="0">
                <a:latin typeface="Calibri" pitchFamily="34" charset="0"/>
              </a:rPr>
              <a:t> </a:t>
            </a:r>
            <a:r>
              <a:rPr lang="en-GB" sz="1200" i="1" dirty="0">
                <a:latin typeface="Calibri" pitchFamily="34" charset="0"/>
              </a:rPr>
              <a:t>Creative School </a:t>
            </a:r>
            <a:r>
              <a:rPr lang="en-GB" sz="1200" dirty="0">
                <a:latin typeface="Calibri" pitchFamily="34" charset="0"/>
              </a:rPr>
              <a:t>a </a:t>
            </a:r>
            <a:r>
              <a:rPr lang="en-GB" sz="1200" dirty="0" err="1">
                <a:latin typeface="Calibri" pitchFamily="34" charset="0"/>
              </a:rPr>
              <a:t>été</a:t>
            </a:r>
            <a:r>
              <a:rPr lang="en-GB" sz="1200" dirty="0">
                <a:latin typeface="Calibri" pitchFamily="34" charset="0"/>
              </a:rPr>
              <a:t> </a:t>
            </a:r>
            <a:r>
              <a:rPr lang="en-GB" sz="1200" dirty="0" err="1">
                <a:latin typeface="Calibri" pitchFamily="34" charset="0"/>
              </a:rPr>
              <a:t>financé</a:t>
            </a:r>
            <a:r>
              <a:rPr lang="en-GB" sz="1200" dirty="0">
                <a:latin typeface="Calibri" pitchFamily="34" charset="0"/>
              </a:rPr>
              <a:t> avec le </a:t>
            </a:r>
            <a:r>
              <a:rPr lang="en-GB" sz="1200" dirty="0" err="1">
                <a:latin typeface="Calibri" pitchFamily="34" charset="0"/>
              </a:rPr>
              <a:t>soutien</a:t>
            </a:r>
            <a:r>
              <a:rPr lang="en-GB" sz="1200" dirty="0">
                <a:latin typeface="Calibri" pitchFamily="34" charset="0"/>
              </a:rPr>
              <a:t> de </a:t>
            </a:r>
            <a:r>
              <a:rPr lang="en-GB" sz="1200" dirty="0" err="1">
                <a:latin typeface="Calibri" pitchFamily="34" charset="0"/>
              </a:rPr>
              <a:t>l'Union</a:t>
            </a:r>
            <a:r>
              <a:rPr lang="en-GB" sz="1200" dirty="0">
                <a:latin typeface="Calibri" pitchFamily="34" charset="0"/>
              </a:rPr>
              <a:t> </a:t>
            </a:r>
            <a:r>
              <a:rPr lang="en-GB" sz="1200" dirty="0" err="1">
                <a:latin typeface="Calibri" pitchFamily="34" charset="0"/>
              </a:rPr>
              <a:t>européenne</a:t>
            </a:r>
            <a:r>
              <a:rPr lang="en-GB" sz="1200" dirty="0">
                <a:latin typeface="Calibri" pitchFamily="34" charset="0"/>
              </a:rPr>
              <a:t> et de </a:t>
            </a:r>
            <a:r>
              <a:rPr lang="en-GB" sz="1200" dirty="0" err="1">
                <a:latin typeface="Calibri" pitchFamily="34" charset="0"/>
              </a:rPr>
              <a:t>l'Agence</a:t>
            </a:r>
            <a:r>
              <a:rPr lang="en-GB" sz="1200" dirty="0">
                <a:latin typeface="Calibri" pitchFamily="34" charset="0"/>
              </a:rPr>
              <a:t> </a:t>
            </a:r>
            <a:r>
              <a:rPr lang="en-GB" sz="1200" dirty="0" err="1">
                <a:latin typeface="Calibri" pitchFamily="34" charset="0"/>
              </a:rPr>
              <a:t>nationale</a:t>
            </a:r>
            <a:r>
              <a:rPr lang="en-GB" sz="1200" dirty="0">
                <a:latin typeface="Calibri" pitchFamily="34" charset="0"/>
              </a:rPr>
              <a:t> </a:t>
            </a:r>
            <a:r>
              <a:rPr lang="en-GB" sz="1200" dirty="0" err="1">
                <a:latin typeface="Calibri" pitchFamily="34" charset="0"/>
              </a:rPr>
              <a:t>française</a:t>
            </a:r>
            <a:r>
              <a:rPr lang="en-GB" sz="1200" dirty="0">
                <a:latin typeface="Calibri" pitchFamily="34" charset="0"/>
              </a:rPr>
              <a:t> pour le programme Erasmus+ (Grant Agreement 2019-1-FR01-KA201-062212). </a:t>
            </a:r>
            <a:r>
              <a:rPr lang="en-GB" sz="1200" dirty="0" err="1">
                <a:latin typeface="Calibri" pitchFamily="34" charset="0"/>
              </a:rPr>
              <a:t>Cette</a:t>
            </a:r>
            <a:r>
              <a:rPr lang="en-GB" sz="1200" dirty="0">
                <a:latin typeface="Calibri" pitchFamily="34" charset="0"/>
              </a:rPr>
              <a:t> publication </a:t>
            </a:r>
            <a:r>
              <a:rPr lang="en-GB" sz="1200" dirty="0" err="1">
                <a:latin typeface="Calibri" pitchFamily="34" charset="0"/>
              </a:rPr>
              <a:t>n'engage</a:t>
            </a:r>
            <a:r>
              <a:rPr lang="en-GB" sz="1200" dirty="0">
                <a:latin typeface="Calibri" pitchFamily="34" charset="0"/>
              </a:rPr>
              <a:t> que son auteur et </a:t>
            </a:r>
            <a:r>
              <a:rPr lang="en-GB" sz="1200" dirty="0" err="1">
                <a:latin typeface="Calibri" pitchFamily="34" charset="0"/>
              </a:rPr>
              <a:t>l'Union</a:t>
            </a:r>
            <a:r>
              <a:rPr lang="en-GB" sz="1200" dirty="0">
                <a:latin typeface="Calibri" pitchFamily="34" charset="0"/>
              </a:rPr>
              <a:t> </a:t>
            </a:r>
            <a:r>
              <a:rPr lang="en-GB" sz="1200" dirty="0" err="1">
                <a:latin typeface="Calibri" pitchFamily="34" charset="0"/>
              </a:rPr>
              <a:t>européenne</a:t>
            </a:r>
            <a:r>
              <a:rPr lang="en-GB" sz="1200" dirty="0">
                <a:latin typeface="Calibri" pitchFamily="34" charset="0"/>
              </a:rPr>
              <a:t> et </a:t>
            </a:r>
            <a:r>
              <a:rPr lang="en-GB" sz="1200" dirty="0" err="1">
                <a:latin typeface="Calibri" pitchFamily="34" charset="0"/>
              </a:rPr>
              <a:t>l'Agence</a:t>
            </a:r>
            <a:r>
              <a:rPr lang="en-GB" sz="1200" dirty="0">
                <a:latin typeface="Calibri" pitchFamily="34" charset="0"/>
              </a:rPr>
              <a:t> </a:t>
            </a:r>
            <a:r>
              <a:rPr lang="en-GB" sz="1200" dirty="0" err="1">
                <a:latin typeface="Calibri" pitchFamily="34" charset="0"/>
              </a:rPr>
              <a:t>nationale</a:t>
            </a:r>
            <a:r>
              <a:rPr lang="en-GB" sz="1200" dirty="0">
                <a:latin typeface="Calibri" pitchFamily="34" charset="0"/>
              </a:rPr>
              <a:t> </a:t>
            </a:r>
            <a:r>
              <a:rPr lang="en-GB" sz="1200" dirty="0" err="1">
                <a:latin typeface="Calibri" pitchFamily="34" charset="0"/>
              </a:rPr>
              <a:t>française</a:t>
            </a:r>
            <a:r>
              <a:rPr lang="en-GB" sz="1200" dirty="0">
                <a:latin typeface="Calibri" pitchFamily="34" charset="0"/>
              </a:rPr>
              <a:t> pour le programme Erasmus+ ne </a:t>
            </a:r>
            <a:r>
              <a:rPr lang="en-GB" sz="1200" dirty="0" err="1">
                <a:latin typeface="Calibri" pitchFamily="34" charset="0"/>
              </a:rPr>
              <a:t>peuvent</a:t>
            </a:r>
            <a:r>
              <a:rPr lang="en-GB" sz="1200" dirty="0">
                <a:latin typeface="Calibri" pitchFamily="34" charset="0"/>
              </a:rPr>
              <a:t> </a:t>
            </a:r>
            <a:r>
              <a:rPr lang="en-GB" sz="1200" dirty="0" err="1">
                <a:latin typeface="Calibri" pitchFamily="34" charset="0"/>
              </a:rPr>
              <a:t>être</a:t>
            </a:r>
            <a:r>
              <a:rPr lang="en-GB" sz="1200" dirty="0">
                <a:latin typeface="Calibri" pitchFamily="34" charset="0"/>
              </a:rPr>
              <a:t> tenues </a:t>
            </a:r>
            <a:r>
              <a:rPr lang="en-GB" sz="1200" dirty="0" err="1">
                <a:latin typeface="Calibri" pitchFamily="34" charset="0"/>
              </a:rPr>
              <a:t>responsables</a:t>
            </a:r>
            <a:r>
              <a:rPr lang="en-GB" sz="1200" dirty="0">
                <a:latin typeface="Calibri" pitchFamily="34" charset="0"/>
              </a:rPr>
              <a:t> de </a:t>
            </a:r>
            <a:r>
              <a:rPr lang="en-GB" sz="1200" dirty="0" err="1">
                <a:latin typeface="Calibri" pitchFamily="34" charset="0"/>
              </a:rPr>
              <a:t>l'usage</a:t>
            </a:r>
            <a:r>
              <a:rPr lang="en-GB" sz="1200" dirty="0">
                <a:latin typeface="Calibri" pitchFamily="34" charset="0"/>
              </a:rPr>
              <a:t> qui </a:t>
            </a:r>
            <a:r>
              <a:rPr lang="en-GB" sz="1200" dirty="0" err="1">
                <a:latin typeface="Calibri" pitchFamily="34" charset="0"/>
              </a:rPr>
              <a:t>pourrait</a:t>
            </a:r>
            <a:r>
              <a:rPr lang="en-GB" sz="1200" dirty="0">
                <a:latin typeface="Calibri" pitchFamily="34" charset="0"/>
              </a:rPr>
              <a:t> </a:t>
            </a:r>
            <a:r>
              <a:rPr lang="en-GB" sz="1200" dirty="0" err="1">
                <a:latin typeface="Calibri" pitchFamily="34" charset="0"/>
              </a:rPr>
              <a:t>être</a:t>
            </a:r>
            <a:r>
              <a:rPr lang="en-GB" sz="1200" dirty="0">
                <a:latin typeface="Calibri" pitchFamily="34" charset="0"/>
              </a:rPr>
              <a:t> fait des </a:t>
            </a:r>
            <a:r>
              <a:rPr lang="en-GB" sz="1200" dirty="0" err="1">
                <a:latin typeface="Calibri" pitchFamily="34" charset="0"/>
              </a:rPr>
              <a:t>informations</a:t>
            </a:r>
            <a:r>
              <a:rPr lang="en-GB" sz="1200" dirty="0">
                <a:latin typeface="Calibri" pitchFamily="34" charset="0"/>
              </a:rPr>
              <a:t> </a:t>
            </a:r>
            <a:r>
              <a:rPr lang="en-GB" sz="1200" dirty="0" err="1">
                <a:latin typeface="Calibri" pitchFamily="34" charset="0"/>
              </a:rPr>
              <a:t>qu'elle</a:t>
            </a:r>
            <a:r>
              <a:rPr lang="en-GB" sz="1200" dirty="0">
                <a:latin typeface="Calibri" pitchFamily="34" charset="0"/>
              </a:rPr>
              <a:t> </a:t>
            </a:r>
            <a:r>
              <a:rPr lang="en-GB" sz="1200" dirty="0" err="1">
                <a:latin typeface="Calibri" pitchFamily="34" charset="0"/>
              </a:rPr>
              <a:t>contient</a:t>
            </a:r>
            <a:r>
              <a:rPr lang="en-GB" sz="1200" dirty="0">
                <a:latin typeface="Calibri" pitchFamily="34" charset="0"/>
              </a:rPr>
              <a:t>. </a:t>
            </a:r>
            <a:endParaRPr lang="it-IT" sz="1200" dirty="0">
              <a:latin typeface="Calibri" pitchFamily="34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9AF73C66-EB12-A14A-80D0-80AE2EC8F98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404735" y="304800"/>
            <a:ext cx="1676400" cy="15893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9" name="Zaobljeni pravokutni oblačić 6"/>
          <p:cNvSpPr/>
          <p:nvPr/>
        </p:nvSpPr>
        <p:spPr>
          <a:xfrm>
            <a:off x="3040352" y="838200"/>
            <a:ext cx="3352800" cy="1447800"/>
          </a:xfrm>
          <a:prstGeom prst="wedgeRoundRectCallout">
            <a:avLst>
              <a:gd name="adj1" fmla="val -80044"/>
              <a:gd name="adj2" fmla="val 18830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tx1"/>
                </a:solidFill>
              </a:rPr>
              <a:t>OK, je </a:t>
            </a:r>
            <a:r>
              <a:rPr lang="en-GB" dirty="0" err="1">
                <a:ln w="0"/>
                <a:solidFill>
                  <a:schemeClr val="tx1"/>
                </a:solidFill>
              </a:rPr>
              <a:t>vais</a:t>
            </a:r>
            <a:r>
              <a:rPr lang="en-GB" dirty="0">
                <a:ln w="0"/>
                <a:solidFill>
                  <a:schemeClr val="tx1"/>
                </a:solidFill>
              </a:rPr>
              <a:t> </a:t>
            </a:r>
            <a:r>
              <a:rPr lang="en-GB" dirty="0" err="1">
                <a:ln w="0"/>
                <a:solidFill>
                  <a:schemeClr val="tx1"/>
                </a:solidFill>
              </a:rPr>
              <a:t>jouer</a:t>
            </a:r>
            <a:r>
              <a:rPr lang="en-GB" dirty="0">
                <a:ln w="0"/>
                <a:solidFill>
                  <a:schemeClr val="tx1"/>
                </a:solidFill>
              </a:rPr>
              <a:t> </a:t>
            </a:r>
            <a:r>
              <a:rPr lang="en-GB" dirty="0" err="1">
                <a:ln w="0"/>
                <a:solidFill>
                  <a:schemeClr val="tx1"/>
                </a:solidFill>
              </a:rPr>
              <a:t>gentiment</a:t>
            </a:r>
            <a:r>
              <a:rPr lang="en-GB" dirty="0">
                <a:ln w="0"/>
                <a:solidFill>
                  <a:schemeClr val="tx1"/>
                </a:solidFill>
              </a:rPr>
              <a:t>...</a:t>
            </a:r>
          </a:p>
          <a:p>
            <a:pPr algn="ctr"/>
            <a:r>
              <a:rPr lang="en-GB" dirty="0">
                <a:ln w="0"/>
                <a:solidFill>
                  <a:schemeClr val="tx1"/>
                </a:solidFill>
              </a:rPr>
              <a:t>Et je </a:t>
            </a:r>
            <a:r>
              <a:rPr lang="en-GB" dirty="0" err="1">
                <a:ln w="0"/>
                <a:solidFill>
                  <a:schemeClr val="tx1"/>
                </a:solidFill>
              </a:rPr>
              <a:t>suis</a:t>
            </a:r>
            <a:r>
              <a:rPr lang="en-GB" dirty="0">
                <a:ln w="0"/>
                <a:solidFill>
                  <a:schemeClr val="tx1"/>
                </a:solidFill>
              </a:rPr>
              <a:t> </a:t>
            </a:r>
            <a:r>
              <a:rPr lang="en-GB" dirty="0" err="1">
                <a:ln w="0"/>
                <a:solidFill>
                  <a:schemeClr val="tx1"/>
                </a:solidFill>
              </a:rPr>
              <a:t>sûr</a:t>
            </a:r>
            <a:r>
              <a:rPr lang="en-GB" dirty="0">
                <a:ln w="0"/>
                <a:solidFill>
                  <a:schemeClr val="tx1"/>
                </a:solidFill>
              </a:rPr>
              <a:t> que </a:t>
            </a:r>
            <a:r>
              <a:rPr lang="en-GB" dirty="0" err="1">
                <a:ln w="0"/>
                <a:solidFill>
                  <a:schemeClr val="tx1"/>
                </a:solidFill>
              </a:rPr>
              <a:t>nos</a:t>
            </a:r>
            <a:r>
              <a:rPr lang="en-GB" dirty="0">
                <a:ln w="0"/>
                <a:solidFill>
                  <a:schemeClr val="tx1"/>
                </a:solidFill>
              </a:rPr>
              <a:t> enfants </a:t>
            </a:r>
            <a:r>
              <a:rPr lang="en-GB" dirty="0" err="1">
                <a:ln w="0"/>
                <a:solidFill>
                  <a:schemeClr val="tx1"/>
                </a:solidFill>
              </a:rPr>
              <a:t>ont</a:t>
            </a:r>
            <a:r>
              <a:rPr lang="en-GB" dirty="0">
                <a:ln w="0"/>
                <a:solidFill>
                  <a:schemeClr val="tx1"/>
                </a:solidFill>
              </a:rPr>
              <a:t> </a:t>
            </a:r>
            <a:r>
              <a:rPr lang="en-GB" dirty="0" err="1">
                <a:ln w="0"/>
                <a:solidFill>
                  <a:schemeClr val="tx1"/>
                </a:solidFill>
              </a:rPr>
              <a:t>souvent</a:t>
            </a:r>
            <a:r>
              <a:rPr lang="en-GB" dirty="0">
                <a:ln w="0"/>
                <a:solidFill>
                  <a:schemeClr val="tx1"/>
                </a:solidFill>
              </a:rPr>
              <a:t> </a:t>
            </a:r>
            <a:r>
              <a:rPr lang="en-GB" dirty="0" err="1">
                <a:ln w="0"/>
                <a:solidFill>
                  <a:schemeClr val="tx1"/>
                </a:solidFill>
              </a:rPr>
              <a:t>imaginé</a:t>
            </a:r>
            <a:r>
              <a:rPr lang="en-GB" dirty="0">
                <a:ln w="0"/>
                <a:solidFill>
                  <a:schemeClr val="tx1"/>
                </a:solidFill>
              </a:rPr>
              <a:t> </a:t>
            </a:r>
            <a:r>
              <a:rPr lang="en-GB" dirty="0" err="1">
                <a:ln w="0"/>
                <a:solidFill>
                  <a:schemeClr val="tx1"/>
                </a:solidFill>
              </a:rPr>
              <a:t>qu'ils</a:t>
            </a:r>
            <a:r>
              <a:rPr lang="en-GB" dirty="0">
                <a:ln w="0"/>
                <a:solidFill>
                  <a:schemeClr val="tx1"/>
                </a:solidFill>
              </a:rPr>
              <a:t> </a:t>
            </a:r>
            <a:r>
              <a:rPr lang="en-GB" dirty="0" err="1">
                <a:ln w="0"/>
                <a:solidFill>
                  <a:schemeClr val="tx1"/>
                </a:solidFill>
              </a:rPr>
              <a:t>avaient</a:t>
            </a:r>
            <a:r>
              <a:rPr lang="en-GB" dirty="0">
                <a:ln w="0"/>
                <a:solidFill>
                  <a:schemeClr val="tx1"/>
                </a:solidFill>
              </a:rPr>
              <a:t> des </a:t>
            </a:r>
            <a:r>
              <a:rPr lang="en-GB" dirty="0" err="1">
                <a:ln w="0"/>
                <a:solidFill>
                  <a:schemeClr val="tx1"/>
                </a:solidFill>
              </a:rPr>
              <a:t>superpouvoirs</a:t>
            </a:r>
            <a:r>
              <a:rPr lang="en-GB" dirty="0">
                <a:ln w="0"/>
                <a:solidFill>
                  <a:schemeClr val="tx1"/>
                </a:solidFill>
              </a:rPr>
              <a:t>, </a:t>
            </a:r>
            <a:r>
              <a:rPr lang="en-GB" dirty="0" err="1">
                <a:ln w="0"/>
                <a:solidFill>
                  <a:schemeClr val="tx1"/>
                </a:solidFill>
              </a:rPr>
              <a:t>eux</a:t>
            </a:r>
            <a:r>
              <a:rPr lang="en-GB" dirty="0">
                <a:ln w="0"/>
                <a:solidFill>
                  <a:schemeClr val="tx1"/>
                </a:solidFill>
              </a:rPr>
              <a:t> </a:t>
            </a:r>
            <a:r>
              <a:rPr lang="en-GB" dirty="0" err="1">
                <a:ln w="0"/>
                <a:solidFill>
                  <a:schemeClr val="tx1"/>
                </a:solidFill>
              </a:rPr>
              <a:t>aussi</a:t>
            </a:r>
            <a:r>
              <a:rPr lang="en-GB" dirty="0">
                <a:ln w="0"/>
                <a:solidFill>
                  <a:schemeClr val="tx1"/>
                </a:solidFill>
              </a:rPr>
              <a:t>...</a:t>
            </a:r>
          </a:p>
        </p:txBody>
      </p:sp>
      <p:sp>
        <p:nvSpPr>
          <p:cNvPr id="11" name="Zaobljeni pravokutni oblačić 7"/>
          <p:cNvSpPr/>
          <p:nvPr/>
        </p:nvSpPr>
        <p:spPr>
          <a:xfrm>
            <a:off x="2667000" y="2611661"/>
            <a:ext cx="3352800" cy="1960339"/>
          </a:xfrm>
          <a:prstGeom prst="wedgeEllipseCallout">
            <a:avLst>
              <a:gd name="adj1" fmla="val 72346"/>
              <a:gd name="adj2" fmla="val -42559"/>
            </a:avLst>
          </a:prstGeom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Let's see.... </a:t>
            </a:r>
          </a:p>
          <a:p>
            <a:pPr algn="ctr"/>
            <a:r>
              <a:rPr lang="en-GB" dirty="0"/>
              <a:t>Les enfants, SI VOUS ÉTAYEZ UN SUPER-HÉROS, </a:t>
            </a:r>
            <a:r>
              <a:rPr lang="en-GB" b="1" dirty="0">
                <a:solidFill>
                  <a:srgbClr val="FF0000"/>
                </a:solidFill>
              </a:rPr>
              <a:t>QUELS SERAIENT VOS POUVOIRS </a:t>
            </a:r>
            <a:r>
              <a:rPr lang="en-GB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27974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12" name="Zaobljeni pravokutni oblačić 6"/>
          <p:cNvSpPr/>
          <p:nvPr/>
        </p:nvSpPr>
        <p:spPr>
          <a:xfrm>
            <a:off x="3012561" y="685800"/>
            <a:ext cx="2550039" cy="1143000"/>
          </a:xfrm>
          <a:prstGeom prst="wedgeRoundRectCallout">
            <a:avLst>
              <a:gd name="adj1" fmla="val -82571"/>
              <a:gd name="adj2" fmla="val 46315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FF0000"/>
                </a:solidFill>
              </a:rPr>
              <a:t>DANS QUEL BUT </a:t>
            </a:r>
            <a:r>
              <a:rPr lang="en-CA" dirty="0" err="1">
                <a:solidFill>
                  <a:schemeClr val="tx1"/>
                </a:solidFill>
              </a:rPr>
              <a:t>utiliseriez-vous</a:t>
            </a:r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dirty="0" err="1">
                <a:solidFill>
                  <a:schemeClr val="tx1"/>
                </a:solidFill>
              </a:rPr>
              <a:t>vos</a:t>
            </a:r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dirty="0" err="1">
                <a:solidFill>
                  <a:schemeClr val="tx1"/>
                </a:solidFill>
              </a:rPr>
              <a:t>superpouvoirs</a:t>
            </a:r>
            <a:r>
              <a:rPr lang="en-CA" dirty="0">
                <a:solidFill>
                  <a:schemeClr val="tx1"/>
                </a:solidFill>
              </a:rPr>
              <a:t> ? </a:t>
            </a:r>
          </a:p>
        </p:txBody>
      </p:sp>
      <p:sp>
        <p:nvSpPr>
          <p:cNvPr id="13" name="Zaobljeni pravokutni oblačić 7"/>
          <p:cNvSpPr/>
          <p:nvPr/>
        </p:nvSpPr>
        <p:spPr>
          <a:xfrm>
            <a:off x="3962400" y="2286000"/>
            <a:ext cx="2133600" cy="1295400"/>
          </a:xfrm>
          <a:prstGeom prst="wedgeEllipseCallout">
            <a:avLst>
              <a:gd name="adj1" fmla="val 87934"/>
              <a:gd name="adj2" fmla="val -65715"/>
            </a:avLst>
          </a:prstGeom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FF0000"/>
                </a:solidFill>
              </a:rPr>
              <a:t>POURQUOI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/>
              <a:t>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3424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Immagine 13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15" name="Immagine 14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7" name="Zaobljeni pravokutni oblačić 6"/>
          <p:cNvSpPr/>
          <p:nvPr/>
        </p:nvSpPr>
        <p:spPr>
          <a:xfrm>
            <a:off x="3276600" y="1752600"/>
            <a:ext cx="2971800" cy="1905000"/>
          </a:xfrm>
          <a:prstGeom prst="wedgeRoundRectCallout">
            <a:avLst>
              <a:gd name="adj1" fmla="val -88808"/>
              <a:gd name="adj2" fmla="val -40389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err="1"/>
              <a:t>Quels</a:t>
            </a:r>
            <a:r>
              <a:rPr lang="en-CA" dirty="0"/>
              <a:t> </a:t>
            </a:r>
            <a:r>
              <a:rPr lang="en-CA" dirty="0" err="1"/>
              <a:t>sont</a:t>
            </a:r>
            <a:r>
              <a:rPr lang="en-CA" dirty="0"/>
              <a:t> les </a:t>
            </a:r>
            <a:r>
              <a:rPr lang="en-CA" b="1" dirty="0">
                <a:solidFill>
                  <a:srgbClr val="FF0000"/>
                </a:solidFill>
              </a:rPr>
              <a:t>POUVOIRS</a:t>
            </a:r>
          </a:p>
          <a:p>
            <a:pPr algn="ctr"/>
            <a:r>
              <a:rPr lang="en-CA" dirty="0"/>
              <a:t> </a:t>
            </a:r>
            <a:r>
              <a:rPr lang="en-CA" dirty="0" err="1"/>
              <a:t>avez-vous</a:t>
            </a:r>
            <a:r>
              <a:rPr lang="en-CA" dirty="0"/>
              <a:t> dans </a:t>
            </a:r>
            <a:r>
              <a:rPr lang="en-CA" b="1" dirty="0">
                <a:solidFill>
                  <a:srgbClr val="FF0000"/>
                </a:solidFill>
              </a:rPr>
              <a:t>LA</a:t>
            </a:r>
          </a:p>
          <a:p>
            <a:pPr algn="ctr"/>
            <a:r>
              <a:rPr lang="en-CA" b="1" dirty="0">
                <a:solidFill>
                  <a:srgbClr val="FF0000"/>
                </a:solidFill>
              </a:rPr>
              <a:t>VIE RÉELLE </a:t>
            </a:r>
            <a:r>
              <a:rPr lang="en-CA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18650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Zaobljeni pravokutni oblačić 7"/>
          <p:cNvSpPr/>
          <p:nvPr/>
        </p:nvSpPr>
        <p:spPr>
          <a:xfrm>
            <a:off x="2895600" y="609600"/>
            <a:ext cx="3276600" cy="1775748"/>
          </a:xfrm>
          <a:prstGeom prst="wedgeEllipseCallout">
            <a:avLst>
              <a:gd name="adj1" fmla="val 68888"/>
              <a:gd name="adj2" fmla="val 23656"/>
            </a:avLst>
          </a:prstGeom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err="1"/>
              <a:t>Avez-vous</a:t>
            </a:r>
            <a:r>
              <a:rPr lang="en-CA" dirty="0"/>
              <a:t> le </a:t>
            </a:r>
            <a:r>
              <a:rPr lang="en-CA" dirty="0" err="1"/>
              <a:t>pouvoir</a:t>
            </a:r>
            <a:endParaRPr lang="en-CA" dirty="0"/>
          </a:p>
          <a:p>
            <a:pPr algn="ctr"/>
            <a:r>
              <a:rPr lang="en-CA" b="1" dirty="0">
                <a:solidFill>
                  <a:srgbClr val="FF0000"/>
                </a:solidFill>
              </a:rPr>
              <a:t>LE POUVOIR DE RENDRE QUELQU'UN HEUREUX </a:t>
            </a:r>
            <a:r>
              <a:rPr lang="en-CA" dirty="0"/>
              <a:t>? </a:t>
            </a:r>
          </a:p>
        </p:txBody>
      </p:sp>
      <p:pic>
        <p:nvPicPr>
          <p:cNvPr id="12" name="Immagine 11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13" name="Immagine 12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9" name="Zaobljeni pravokutni oblačić 6"/>
          <p:cNvSpPr/>
          <p:nvPr/>
        </p:nvSpPr>
        <p:spPr>
          <a:xfrm>
            <a:off x="3276600" y="2667000"/>
            <a:ext cx="2438400" cy="1281339"/>
          </a:xfrm>
          <a:prstGeom prst="wedgeRoundRectCallout">
            <a:avLst>
              <a:gd name="adj1" fmla="val -94494"/>
              <a:gd name="adj2" fmla="val -102358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/>
              <a:t>EST-CE </a:t>
            </a:r>
            <a:r>
              <a:rPr lang="en-CA" dirty="0"/>
              <a:t>un </a:t>
            </a:r>
            <a:r>
              <a:rPr lang="en-CA" dirty="0" err="1"/>
              <a:t>pouvoir</a:t>
            </a:r>
            <a:r>
              <a:rPr lang="en-CA" dirty="0"/>
              <a:t> </a:t>
            </a:r>
            <a:r>
              <a:rPr lang="en-CA" b="1" dirty="0"/>
              <a:t>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9813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8" name="Zaobljeni pravokutni oblačić 7"/>
          <p:cNvSpPr/>
          <p:nvPr/>
        </p:nvSpPr>
        <p:spPr>
          <a:xfrm>
            <a:off x="2895600" y="685800"/>
            <a:ext cx="2966710" cy="1676400"/>
          </a:xfrm>
          <a:prstGeom prst="wedgeEllipseCallout">
            <a:avLst>
              <a:gd name="adj1" fmla="val 83748"/>
              <a:gd name="adj2" fmla="val 32071"/>
            </a:avLst>
          </a:prstGeom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err="1"/>
              <a:t>Qu'en</a:t>
            </a:r>
            <a:r>
              <a:rPr lang="en-CA" dirty="0"/>
              <a:t> </a:t>
            </a:r>
            <a:r>
              <a:rPr lang="en-CA" dirty="0" err="1"/>
              <a:t>est</a:t>
            </a:r>
            <a:r>
              <a:rPr lang="en-CA" dirty="0"/>
              <a:t>-il du </a:t>
            </a:r>
            <a:r>
              <a:rPr lang="en-CA" dirty="0" err="1"/>
              <a:t>pouvoir</a:t>
            </a:r>
            <a:r>
              <a:rPr lang="en-CA" dirty="0"/>
              <a:t> de</a:t>
            </a:r>
          </a:p>
          <a:p>
            <a:pPr algn="ctr"/>
            <a:r>
              <a:rPr lang="en-CA" b="1" dirty="0">
                <a:solidFill>
                  <a:srgbClr val="FF0000"/>
                </a:solidFill>
              </a:rPr>
              <a:t> PRENDRE SOIN</a:t>
            </a:r>
          </a:p>
          <a:p>
            <a:pPr algn="ctr"/>
            <a:r>
              <a:rPr lang="en-CA" b="1" dirty="0">
                <a:solidFill>
                  <a:srgbClr val="FF0000"/>
                </a:solidFill>
              </a:rPr>
              <a:t> D'AUTRUI </a:t>
            </a:r>
            <a:r>
              <a:rPr lang="en-CA" dirty="0"/>
              <a:t>? </a:t>
            </a:r>
            <a:endParaRPr lang="hr-HR" dirty="0"/>
          </a:p>
        </p:txBody>
      </p:sp>
      <p:sp>
        <p:nvSpPr>
          <p:cNvPr id="9" name="Zaobljeni pravokutni oblačić 6"/>
          <p:cNvSpPr/>
          <p:nvPr/>
        </p:nvSpPr>
        <p:spPr>
          <a:xfrm>
            <a:off x="2895601" y="2895600"/>
            <a:ext cx="2590800" cy="1447800"/>
          </a:xfrm>
          <a:prstGeom prst="wedgeRoundRectCallout">
            <a:avLst>
              <a:gd name="adj1" fmla="val -79239"/>
              <a:gd name="adj2" fmla="val -106442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FF0000"/>
                </a:solidFill>
              </a:rPr>
              <a:t>COMMENT </a:t>
            </a:r>
            <a:r>
              <a:rPr lang="en-CA" dirty="0" err="1">
                <a:solidFill>
                  <a:schemeClr val="tx1"/>
                </a:solidFill>
              </a:rPr>
              <a:t>faites-vous</a:t>
            </a:r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dirty="0" err="1">
                <a:solidFill>
                  <a:schemeClr val="tx1"/>
                </a:solidFill>
              </a:rPr>
              <a:t>cela</a:t>
            </a:r>
            <a:r>
              <a:rPr lang="en-CA" dirty="0">
                <a:solidFill>
                  <a:schemeClr val="tx1"/>
                </a:solidFill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418650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7" name="Zaobljeni pravokutni oblačić 6"/>
          <p:cNvSpPr/>
          <p:nvPr/>
        </p:nvSpPr>
        <p:spPr>
          <a:xfrm>
            <a:off x="2936361" y="457200"/>
            <a:ext cx="3007239" cy="1447800"/>
          </a:xfrm>
          <a:prstGeom prst="wedgeRoundRectCallout">
            <a:avLst>
              <a:gd name="adj1" fmla="val -74347"/>
              <a:gd name="adj2" fmla="val 49100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err="1"/>
              <a:t>Quelles</a:t>
            </a:r>
            <a:r>
              <a:rPr lang="en-CA" dirty="0"/>
              <a:t> </a:t>
            </a:r>
            <a:r>
              <a:rPr lang="en-CA" dirty="0" err="1"/>
              <a:t>sont</a:t>
            </a:r>
            <a:r>
              <a:rPr lang="en-CA" dirty="0"/>
              <a:t> </a:t>
            </a:r>
          </a:p>
          <a:p>
            <a:pPr algn="ctr"/>
            <a:r>
              <a:rPr lang="en-CA" dirty="0" err="1"/>
              <a:t>vos</a:t>
            </a:r>
            <a:r>
              <a:rPr lang="en-CA" dirty="0"/>
              <a:t> </a:t>
            </a:r>
            <a:r>
              <a:rPr lang="en-CA" b="1" dirty="0">
                <a:solidFill>
                  <a:srgbClr val="FF0000"/>
                </a:solidFill>
              </a:rPr>
              <a:t>RESPONSABILITÉS</a:t>
            </a:r>
            <a:r>
              <a:rPr lang="en-CA" dirty="0"/>
              <a:t> </a:t>
            </a:r>
            <a:r>
              <a:rPr lang="en-CA" dirty="0" err="1"/>
              <a:t>lorsque</a:t>
            </a:r>
            <a:r>
              <a:rPr lang="en-CA" dirty="0"/>
              <a:t> </a:t>
            </a:r>
            <a:r>
              <a:rPr lang="en-CA" dirty="0" err="1"/>
              <a:t>vous</a:t>
            </a:r>
            <a:r>
              <a:rPr lang="en-CA" dirty="0"/>
              <a:t> </a:t>
            </a:r>
            <a:r>
              <a:rPr lang="en-CA" b="1" dirty="0">
                <a:solidFill>
                  <a:srgbClr val="FF0000"/>
                </a:solidFill>
              </a:rPr>
              <a:t>UTILISEZ</a:t>
            </a:r>
          </a:p>
          <a:p>
            <a:pPr algn="ctr"/>
            <a:r>
              <a:rPr lang="en-CA" b="1" dirty="0">
                <a:solidFill>
                  <a:srgbClr val="FF0000"/>
                </a:solidFill>
              </a:rPr>
              <a:t> VOS POUVOIRS </a:t>
            </a:r>
            <a:r>
              <a:rPr lang="en-CA" dirty="0"/>
              <a:t>? </a:t>
            </a:r>
            <a:endParaRPr lang="hr-HR" dirty="0"/>
          </a:p>
        </p:txBody>
      </p:sp>
      <p:sp>
        <p:nvSpPr>
          <p:cNvPr id="8" name="Zaobljeni pravokutni oblačić 7"/>
          <p:cNvSpPr/>
          <p:nvPr/>
        </p:nvSpPr>
        <p:spPr>
          <a:xfrm>
            <a:off x="3429000" y="2332320"/>
            <a:ext cx="2895600" cy="1706280"/>
          </a:xfrm>
          <a:prstGeom prst="wedgeEllipseCallout">
            <a:avLst>
              <a:gd name="adj1" fmla="val 60418"/>
              <a:gd name="adj2" fmla="val -67459"/>
            </a:avLst>
          </a:prstGeom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FF0000"/>
                </a:solidFill>
              </a:rPr>
              <a:t>ATTENDS</a:t>
            </a:r>
            <a:r>
              <a:rPr lang="en-CA" dirty="0"/>
              <a:t>!</a:t>
            </a:r>
          </a:p>
          <a:p>
            <a:pPr algn="ctr"/>
            <a:r>
              <a:rPr lang="en-CA" dirty="0"/>
              <a:t> Nous </a:t>
            </a:r>
            <a:r>
              <a:rPr lang="en-CA" dirty="0" err="1"/>
              <a:t>devons</a:t>
            </a:r>
            <a:r>
              <a:rPr lang="en-CA" dirty="0"/>
              <a:t> </a:t>
            </a:r>
            <a:r>
              <a:rPr lang="en-CA" dirty="0" err="1"/>
              <a:t>d'abord</a:t>
            </a:r>
            <a:r>
              <a:rPr lang="en-CA" dirty="0"/>
              <a:t> </a:t>
            </a:r>
            <a:r>
              <a:rPr lang="en-CA" dirty="0" err="1"/>
              <a:t>parler</a:t>
            </a:r>
            <a:r>
              <a:rPr lang="en-CA" dirty="0"/>
              <a:t> des </a:t>
            </a:r>
            <a:r>
              <a:rPr lang="en-CA" u="sng" dirty="0"/>
              <a:t>RESPONSABILITÉS</a:t>
            </a:r>
            <a:r>
              <a:rPr lang="en-CA" dirty="0"/>
              <a:t> 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8650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12" name="Zaobljeni pravokutni oblačić 6"/>
          <p:cNvSpPr/>
          <p:nvPr/>
        </p:nvSpPr>
        <p:spPr>
          <a:xfrm>
            <a:off x="2743201" y="533400"/>
            <a:ext cx="3773748" cy="1447800"/>
          </a:xfrm>
          <a:prstGeom prst="wedgeRoundRectCallout">
            <a:avLst>
              <a:gd name="adj1" fmla="val -71075"/>
              <a:gd name="adj2" fmla="val 41851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/>
              <a:t>Oui</a:t>
            </a:r>
            <a:r>
              <a:rPr lang="en-GB" dirty="0"/>
              <a:t>, bien </a:t>
            </a:r>
            <a:r>
              <a:rPr lang="en-GB" dirty="0" err="1"/>
              <a:t>sûr</a:t>
            </a:r>
            <a:r>
              <a:rPr lang="en-GB" dirty="0"/>
              <a:t>, </a:t>
            </a:r>
            <a:r>
              <a:rPr lang="en-GB" dirty="0" err="1"/>
              <a:t>vous</a:t>
            </a:r>
            <a:r>
              <a:rPr lang="en-GB" dirty="0"/>
              <a:t> </a:t>
            </a:r>
            <a:r>
              <a:rPr lang="en-GB" dirty="0" err="1"/>
              <a:t>avez</a:t>
            </a:r>
            <a:r>
              <a:rPr lang="en-GB" dirty="0"/>
              <a:t> raison !</a:t>
            </a:r>
          </a:p>
          <a:p>
            <a:pPr algn="ctr"/>
            <a:endParaRPr lang="en-GB" dirty="0"/>
          </a:p>
          <a:p>
            <a:pPr algn="ctr"/>
            <a:r>
              <a:rPr lang="en-GB" dirty="0" err="1"/>
              <a:t>Alors</a:t>
            </a:r>
            <a:r>
              <a:rPr lang="en-GB" dirty="0"/>
              <a:t>.... </a:t>
            </a:r>
            <a:r>
              <a:rPr lang="en-GB" b="1" dirty="0" err="1"/>
              <a:t>dites-leur</a:t>
            </a:r>
            <a:r>
              <a:rPr lang="en-GB" b="1" dirty="0"/>
              <a:t> </a:t>
            </a:r>
            <a:r>
              <a:rPr lang="en-GB" b="1" dirty="0" err="1"/>
              <a:t>ce</a:t>
            </a:r>
            <a:r>
              <a:rPr lang="en-GB" b="1" dirty="0"/>
              <a:t> que </a:t>
            </a:r>
            <a:r>
              <a:rPr lang="en-GB" b="1" dirty="0" err="1"/>
              <a:t>vous</a:t>
            </a:r>
            <a:r>
              <a:rPr lang="en-GB" b="1" dirty="0"/>
              <a:t> </a:t>
            </a:r>
            <a:r>
              <a:rPr lang="en-GB" b="1" dirty="0" err="1"/>
              <a:t>dites</a:t>
            </a:r>
            <a:r>
              <a:rPr lang="en-GB" b="1" dirty="0"/>
              <a:t> </a:t>
            </a:r>
            <a:r>
              <a:rPr lang="en-GB" b="1" dirty="0" err="1"/>
              <a:t>toujours</a:t>
            </a:r>
            <a:r>
              <a:rPr lang="en-GB" b="1" dirty="0"/>
              <a:t> sur les </a:t>
            </a:r>
            <a:r>
              <a:rPr lang="en-GB" b="1" dirty="0" err="1"/>
              <a:t>superpouvoirs</a:t>
            </a:r>
            <a:r>
              <a:rPr lang="en-GB" b="1" dirty="0"/>
              <a:t> </a:t>
            </a:r>
            <a:r>
              <a:rPr lang="en-GB" dirty="0"/>
              <a:t>!</a:t>
            </a:r>
          </a:p>
        </p:txBody>
      </p:sp>
      <p:sp>
        <p:nvSpPr>
          <p:cNvPr id="13" name="Zaobljeni pravokutni oblačić 7"/>
          <p:cNvSpPr/>
          <p:nvPr/>
        </p:nvSpPr>
        <p:spPr>
          <a:xfrm>
            <a:off x="2400300" y="2362200"/>
            <a:ext cx="4343400" cy="2590800"/>
          </a:xfrm>
          <a:prstGeom prst="wedgeEllipseCallout">
            <a:avLst>
              <a:gd name="adj1" fmla="val 60819"/>
              <a:gd name="adj2" fmla="val -64297"/>
            </a:avLst>
          </a:prstGeom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Ce que je dis </a:t>
            </a:r>
            <a:r>
              <a:rPr lang="en-GB" dirty="0" err="1"/>
              <a:t>toujours</a:t>
            </a:r>
            <a:r>
              <a:rPr lang="en-GB" dirty="0"/>
              <a:t>, </a:t>
            </a:r>
            <a:r>
              <a:rPr lang="en-GB" dirty="0" err="1"/>
              <a:t>c'est</a:t>
            </a:r>
            <a:r>
              <a:rPr lang="en-GB" dirty="0"/>
              <a:t> que...</a:t>
            </a:r>
          </a:p>
          <a:p>
            <a:pPr algn="ctr"/>
            <a:r>
              <a:rPr lang="en-GB" dirty="0"/>
              <a:t>.... </a:t>
            </a:r>
            <a:r>
              <a:rPr lang="en-GB" b="1" dirty="0">
                <a:solidFill>
                  <a:srgbClr val="FF0000"/>
                </a:solidFill>
              </a:rPr>
              <a:t>avec</a:t>
            </a:r>
          </a:p>
          <a:p>
            <a:pPr algn="ctr"/>
            <a:r>
              <a:rPr lang="en-GB" b="1" u="sng" dirty="0">
                <a:solidFill>
                  <a:srgbClr val="FF0000"/>
                </a:solidFill>
              </a:rPr>
              <a:t>GRAND POUVOIR</a:t>
            </a: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vient</a:t>
            </a:r>
            <a:endParaRPr lang="en-GB" b="1" dirty="0">
              <a:solidFill>
                <a:srgbClr val="FF0000"/>
              </a:solidFill>
            </a:endParaRP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u="sng" dirty="0">
                <a:solidFill>
                  <a:srgbClr val="FF0000"/>
                </a:solidFill>
              </a:rPr>
              <a:t>DE GRANDES RESPONSABILITÉS </a:t>
            </a:r>
            <a:r>
              <a:rPr lang="en-GB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240419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7" name="Zaobljeni pravokutni oblačić 6"/>
          <p:cNvSpPr/>
          <p:nvPr/>
        </p:nvSpPr>
        <p:spPr>
          <a:xfrm>
            <a:off x="2819400" y="762000"/>
            <a:ext cx="3048000" cy="1524000"/>
          </a:xfrm>
          <a:prstGeom prst="wedgeRoundRectCallout">
            <a:avLst>
              <a:gd name="adj1" fmla="val -69893"/>
              <a:gd name="adj2" fmla="val 25298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Que </a:t>
            </a:r>
            <a:r>
              <a:rPr lang="en-GB" dirty="0" err="1"/>
              <a:t>pensez-vous</a:t>
            </a:r>
            <a:r>
              <a:rPr lang="en-GB" dirty="0"/>
              <a:t> de </a:t>
            </a:r>
            <a:r>
              <a:rPr lang="en-GB" dirty="0" err="1"/>
              <a:t>cette</a:t>
            </a:r>
            <a:r>
              <a:rPr lang="en-GB" dirty="0"/>
              <a:t> </a:t>
            </a:r>
            <a:r>
              <a:rPr lang="en-GB" dirty="0" err="1"/>
              <a:t>déclaration</a:t>
            </a:r>
            <a:r>
              <a:rPr lang="en-GB" dirty="0"/>
              <a:t> ?</a:t>
            </a:r>
          </a:p>
          <a:p>
            <a:pPr algn="ctr"/>
            <a:r>
              <a:rPr lang="en-GB" dirty="0" err="1"/>
              <a:t>Êtes-vous</a:t>
            </a:r>
            <a:r>
              <a:rPr lang="en-GB" dirty="0"/>
              <a:t> </a:t>
            </a:r>
            <a:r>
              <a:rPr lang="en-GB" b="1" dirty="0"/>
              <a:t>D’ACCORD</a:t>
            </a:r>
            <a:r>
              <a:rPr lang="en-GB" dirty="0"/>
              <a:t> avec 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PURPLEWOMAN</a:t>
            </a:r>
            <a:r>
              <a:rPr lang="en-GB" dirty="0"/>
              <a:t> ? </a:t>
            </a:r>
          </a:p>
        </p:txBody>
      </p:sp>
      <p:sp>
        <p:nvSpPr>
          <p:cNvPr id="8" name="Zaobljeni pravokutni oblačić 7"/>
          <p:cNvSpPr/>
          <p:nvPr/>
        </p:nvSpPr>
        <p:spPr>
          <a:xfrm>
            <a:off x="3124200" y="2667000"/>
            <a:ext cx="3048000" cy="1676400"/>
          </a:xfrm>
          <a:prstGeom prst="wedgeEllipseCallout">
            <a:avLst>
              <a:gd name="adj1" fmla="val 70244"/>
              <a:gd name="adj2" fmla="val -75817"/>
            </a:avLst>
          </a:prstGeom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COMPRENEZ-VOUS</a:t>
            </a:r>
            <a:r>
              <a:rPr lang="en-GB" dirty="0"/>
              <a:t> </a:t>
            </a:r>
            <a:r>
              <a:rPr lang="en-GB" dirty="0" err="1"/>
              <a:t>ce</a:t>
            </a:r>
            <a:r>
              <a:rPr lang="en-GB" dirty="0"/>
              <a:t> que </a:t>
            </a:r>
            <a:r>
              <a:rPr lang="en-GB" dirty="0" err="1"/>
              <a:t>cela</a:t>
            </a:r>
            <a:r>
              <a:rPr lang="en-GB" dirty="0"/>
              <a:t> </a:t>
            </a:r>
            <a:r>
              <a:rPr lang="en-GB" dirty="0" err="1"/>
              <a:t>signifie</a:t>
            </a:r>
            <a:r>
              <a:rPr lang="en-GB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91621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7" name="Zaobljeni pravokutni oblačić 6"/>
          <p:cNvSpPr/>
          <p:nvPr/>
        </p:nvSpPr>
        <p:spPr>
          <a:xfrm>
            <a:off x="2617275" y="533400"/>
            <a:ext cx="2945325" cy="1447800"/>
          </a:xfrm>
          <a:prstGeom prst="wedgeRoundRectCallout">
            <a:avLst>
              <a:gd name="adj1" fmla="val -65617"/>
              <a:gd name="adj2" fmla="val 39183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Que </a:t>
            </a:r>
            <a:r>
              <a:rPr lang="en-CA" dirty="0" err="1"/>
              <a:t>pensez-vous</a:t>
            </a:r>
            <a:r>
              <a:rPr lang="en-CA" dirty="0"/>
              <a:t> que </a:t>
            </a:r>
            <a:r>
              <a:rPr lang="en-CA" b="1" dirty="0">
                <a:solidFill>
                  <a:srgbClr val="FF0000"/>
                </a:solidFill>
              </a:rPr>
              <a:t>"RESPONSABILITÉ" </a:t>
            </a:r>
            <a:r>
              <a:rPr lang="en-CA" b="1" dirty="0" err="1">
                <a:solidFill>
                  <a:srgbClr val="FF0000"/>
                </a:solidFill>
              </a:rPr>
              <a:t>signifie</a:t>
            </a:r>
            <a:r>
              <a:rPr lang="en-CA" b="1" dirty="0">
                <a:solidFill>
                  <a:srgbClr val="FF0000"/>
                </a:solidFill>
              </a:rPr>
              <a:t> </a:t>
            </a:r>
            <a:r>
              <a:rPr lang="en-CA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18650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7" name="Zaobljeni pravokutni oblačić 6"/>
          <p:cNvSpPr/>
          <p:nvPr/>
        </p:nvSpPr>
        <p:spPr>
          <a:xfrm>
            <a:off x="2819400" y="533400"/>
            <a:ext cx="3352800" cy="1676400"/>
          </a:xfrm>
          <a:prstGeom prst="wedgeRoundRectCallout">
            <a:avLst>
              <a:gd name="adj1" fmla="val -68090"/>
              <a:gd name="adj2" fmla="val 41158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Y a-t-il </a:t>
            </a:r>
            <a:r>
              <a:rPr lang="en-CA" dirty="0" err="1"/>
              <a:t>une</a:t>
            </a:r>
            <a:r>
              <a:rPr lang="en-CA" dirty="0"/>
              <a:t> </a:t>
            </a:r>
            <a:r>
              <a:rPr lang="en-CA" dirty="0" err="1"/>
              <a:t>différence</a:t>
            </a:r>
            <a:r>
              <a:rPr lang="en-CA" dirty="0"/>
              <a:t> entre </a:t>
            </a:r>
            <a:r>
              <a:rPr lang="en-CA" b="1" dirty="0">
                <a:solidFill>
                  <a:srgbClr val="FF0000"/>
                </a:solidFill>
              </a:rPr>
              <a:t>RESPONSABILITÉ</a:t>
            </a:r>
            <a:r>
              <a:rPr lang="en-CA" dirty="0"/>
              <a:t>, </a:t>
            </a:r>
            <a:r>
              <a:rPr lang="en-CA" b="1" dirty="0">
                <a:solidFill>
                  <a:srgbClr val="FF0000"/>
                </a:solidFill>
              </a:rPr>
              <a:t>DEVOIR</a:t>
            </a:r>
            <a:r>
              <a:rPr lang="en-CA" dirty="0"/>
              <a:t> ,</a:t>
            </a:r>
          </a:p>
          <a:p>
            <a:pPr algn="ctr"/>
            <a:r>
              <a:rPr lang="en-CA" dirty="0"/>
              <a:t>et </a:t>
            </a:r>
            <a:r>
              <a:rPr lang="en-CA" b="1" dirty="0">
                <a:solidFill>
                  <a:srgbClr val="FF0000"/>
                </a:solidFill>
              </a:rPr>
              <a:t>OBLIGATION</a:t>
            </a:r>
            <a:r>
              <a:rPr lang="en-CA" dirty="0"/>
              <a:t> ?</a:t>
            </a:r>
          </a:p>
          <a:p>
            <a:pPr algn="ctr"/>
            <a:r>
              <a:rPr lang="en-CA" dirty="0" err="1"/>
              <a:t>Sont-ils</a:t>
            </a:r>
            <a:r>
              <a:rPr lang="en-CA" dirty="0"/>
              <a:t> des </a:t>
            </a:r>
            <a:r>
              <a:rPr lang="en-CA" dirty="0" err="1"/>
              <a:t>synonymes</a:t>
            </a:r>
            <a:r>
              <a:rPr lang="en-CA" dirty="0"/>
              <a:t> ?</a:t>
            </a:r>
            <a:endParaRPr lang="hr-HR" dirty="0"/>
          </a:p>
        </p:txBody>
      </p:sp>
      <p:sp>
        <p:nvSpPr>
          <p:cNvPr id="8" name="Zaobljeni pravokutni oblačić 7"/>
          <p:cNvSpPr/>
          <p:nvPr/>
        </p:nvSpPr>
        <p:spPr>
          <a:xfrm>
            <a:off x="3048000" y="2590799"/>
            <a:ext cx="3443287" cy="1676401"/>
          </a:xfrm>
          <a:prstGeom prst="wedgeEllipseCallout">
            <a:avLst>
              <a:gd name="adj1" fmla="val 61488"/>
              <a:gd name="adj2" fmla="val -81868"/>
            </a:avLst>
          </a:prstGeom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err="1"/>
              <a:t>Pensez</a:t>
            </a:r>
            <a:r>
              <a:rPr lang="en-CA" dirty="0"/>
              <a:t> </a:t>
            </a:r>
            <a:r>
              <a:rPr lang="en-CA" dirty="0" err="1"/>
              <a:t>à</a:t>
            </a:r>
            <a:r>
              <a:rPr lang="en-CA" dirty="0"/>
              <a:t> un </a:t>
            </a:r>
            <a:r>
              <a:rPr lang="en-CA" dirty="0" err="1"/>
              <a:t>exemple</a:t>
            </a:r>
            <a:r>
              <a:rPr lang="en-CA" dirty="0"/>
              <a:t> pour </a:t>
            </a:r>
            <a:r>
              <a:rPr lang="en-CA" dirty="0" err="1"/>
              <a:t>chacun</a:t>
            </a:r>
            <a:r>
              <a:rPr lang="en-CA" dirty="0"/>
              <a:t> </a:t>
            </a:r>
            <a:r>
              <a:rPr lang="en-CA" dirty="0" err="1"/>
              <a:t>d'entre</a:t>
            </a:r>
            <a:r>
              <a:rPr lang="en-CA" dirty="0"/>
              <a:t> </a:t>
            </a:r>
            <a:r>
              <a:rPr lang="en-CA" dirty="0" err="1"/>
              <a:t>eux</a:t>
            </a:r>
            <a:r>
              <a:rPr lang="en-CA" dirty="0"/>
              <a:t> et </a:t>
            </a:r>
            <a:r>
              <a:rPr lang="en-CA" dirty="0" err="1"/>
              <a:t>comparez</a:t>
            </a:r>
            <a:r>
              <a:rPr lang="en-CA" dirty="0"/>
              <a:t>. .. </a:t>
            </a:r>
          </a:p>
        </p:txBody>
      </p:sp>
    </p:spTree>
    <p:extLst>
      <p:ext uri="{BB962C8B-B14F-4D97-AF65-F5344CB8AC3E}">
        <p14:creationId xmlns:p14="http://schemas.microsoft.com/office/powerpoint/2010/main" val="418650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UPEREROE CAPELLI FIAMMA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110" y="304800"/>
            <a:ext cx="2169090" cy="45720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pic>
        <p:nvPicPr>
          <p:cNvPr id="5" name="Immagine 4" descr="SUPEREROINA COSTUME LILLA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990600"/>
            <a:ext cx="1600200" cy="3962400"/>
          </a:xfrm>
          <a:prstGeom prst="rect">
            <a:avLst/>
          </a:prstGeom>
          <a:scene3d>
            <a:camera prst="orthographicFront">
              <a:rot lat="0" lon="299984" rev="0"/>
            </a:camera>
            <a:lightRig rig="threePt" dir="t"/>
          </a:scene3d>
        </p:spPr>
      </p:pic>
      <p:sp>
        <p:nvSpPr>
          <p:cNvPr id="2" name="CasellaDiTesto 1"/>
          <p:cNvSpPr txBox="1"/>
          <p:nvPr/>
        </p:nvSpPr>
        <p:spPr>
          <a:xfrm>
            <a:off x="1295400" y="4980801"/>
            <a:ext cx="2133600" cy="276999"/>
          </a:xfrm>
          <a:prstGeom prst="rect">
            <a:avLst/>
          </a:prstGeom>
          <a:noFill/>
          <a:ln w="28575" cmpd="sng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accent6">
                    <a:lumMod val="75000"/>
                  </a:schemeClr>
                </a:solidFill>
              </a:rPr>
              <a:t>SUPER-</a:t>
            </a:r>
            <a:r>
              <a:rPr lang="it-IT" sz="1200" b="1" dirty="0" err="1">
                <a:solidFill>
                  <a:schemeClr val="accent6">
                    <a:lumMod val="75000"/>
                  </a:schemeClr>
                </a:solidFill>
              </a:rPr>
              <a:t>FLAMEMAN</a:t>
            </a:r>
            <a:endParaRPr lang="it-IT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590800" y="238780"/>
            <a:ext cx="3962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REMERCIEMENTS :</a:t>
            </a:r>
          </a:p>
          <a:p>
            <a:pPr algn="ctr"/>
            <a:endParaRPr lang="it-IT" sz="11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791200" y="4980801"/>
            <a:ext cx="1905000" cy="276999"/>
          </a:xfrm>
          <a:prstGeom prst="rect">
            <a:avLst/>
          </a:prstGeom>
          <a:noFill/>
          <a:ln w="28575" cmpd="sng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accent4">
                    <a:lumMod val="75000"/>
                  </a:schemeClr>
                </a:solidFill>
              </a:rPr>
              <a:t>SUPER </a:t>
            </a:r>
            <a:r>
              <a:rPr lang="it-IT" sz="1200" b="1" dirty="0" err="1">
                <a:solidFill>
                  <a:schemeClr val="accent4">
                    <a:lumMod val="75000"/>
                  </a:schemeClr>
                </a:solidFill>
              </a:rPr>
              <a:t>PURPLEWOMAN</a:t>
            </a:r>
            <a:endParaRPr lang="it-IT" sz="1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143000" y="5562600"/>
            <a:ext cx="701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err="1"/>
              <a:t>L'équipe</a:t>
            </a:r>
            <a:r>
              <a:rPr lang="en-GB" dirty="0"/>
              <a:t> de </a:t>
            </a:r>
            <a:r>
              <a:rPr lang="en-GB" dirty="0" err="1"/>
              <a:t>l'école</a:t>
            </a:r>
            <a:r>
              <a:rPr lang="en-GB" dirty="0"/>
              <a:t> </a:t>
            </a:r>
            <a:r>
              <a:rPr lang="en-GB" dirty="0" err="1"/>
              <a:t>créative</a:t>
            </a:r>
            <a:r>
              <a:rPr lang="en-GB" dirty="0"/>
              <a:t> </a:t>
            </a:r>
            <a:r>
              <a:rPr lang="en-GB" dirty="0" err="1"/>
              <a:t>souhaite</a:t>
            </a:r>
            <a:r>
              <a:rPr lang="en-GB" dirty="0"/>
              <a:t> </a:t>
            </a:r>
            <a:r>
              <a:rPr lang="en-GB" dirty="0" err="1"/>
              <a:t>remercier</a:t>
            </a:r>
            <a:r>
              <a:rPr lang="en-GB" dirty="0"/>
              <a:t> "</a:t>
            </a:r>
            <a:r>
              <a:rPr lang="en-GB" dirty="0" err="1"/>
              <a:t>OpenClipart</a:t>
            </a:r>
            <a:r>
              <a:rPr lang="en-GB" dirty="0"/>
              <a:t>-Vectors",</a:t>
            </a:r>
          </a:p>
          <a:p>
            <a:pPr algn="ctr"/>
            <a:r>
              <a:rPr lang="en-GB" dirty="0"/>
              <a:t> auteur des images des super-</a:t>
            </a:r>
            <a:r>
              <a:rPr lang="en-GB" dirty="0" err="1"/>
              <a:t>héros</a:t>
            </a:r>
            <a:r>
              <a:rPr lang="en-GB" dirty="0"/>
              <a:t>. </a:t>
            </a:r>
            <a:r>
              <a:rPr lang="en-GB" dirty="0" err="1"/>
              <a:t>Vous</a:t>
            </a:r>
            <a:r>
              <a:rPr lang="en-GB" dirty="0"/>
              <a:t> </a:t>
            </a:r>
            <a:r>
              <a:rPr lang="en-GB" dirty="0" err="1"/>
              <a:t>pouvez</a:t>
            </a:r>
            <a:r>
              <a:rPr lang="en-GB" dirty="0"/>
              <a:t> le </a:t>
            </a:r>
            <a:r>
              <a:rPr lang="en-GB" dirty="0" err="1"/>
              <a:t>suivre</a:t>
            </a:r>
            <a:r>
              <a:rPr lang="en-GB" dirty="0"/>
              <a:t> sur </a:t>
            </a:r>
          </a:p>
          <a:p>
            <a:pPr algn="ctr"/>
            <a:r>
              <a:rPr lang="en-GB" dirty="0">
                <a:hlinkClick r:id="rId6"/>
              </a:rPr>
              <a:t>https://pixabay.com/it/users/openclipart-vectors-30363/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8089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11" name="Zaobljeni pravokutni oblačić 7"/>
          <p:cNvSpPr/>
          <p:nvPr/>
        </p:nvSpPr>
        <p:spPr>
          <a:xfrm>
            <a:off x="2590800" y="1371600"/>
            <a:ext cx="3581400" cy="1752600"/>
          </a:xfrm>
          <a:prstGeom prst="wedgeEllipseCallout">
            <a:avLst>
              <a:gd name="adj1" fmla="val 73785"/>
              <a:gd name="adj2" fmla="val -12961"/>
            </a:avLst>
          </a:prstGeom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err="1"/>
              <a:t>Quelles</a:t>
            </a:r>
            <a:r>
              <a:rPr lang="en-CA" dirty="0"/>
              <a:t> </a:t>
            </a:r>
            <a:r>
              <a:rPr lang="en-CA" dirty="0" err="1"/>
              <a:t>sont</a:t>
            </a:r>
            <a:endParaRPr lang="en-CA" dirty="0"/>
          </a:p>
          <a:p>
            <a:pPr algn="ctr"/>
            <a:r>
              <a:rPr lang="en-CA" dirty="0"/>
              <a:t> </a:t>
            </a:r>
            <a:r>
              <a:rPr lang="en-CA" dirty="0" err="1"/>
              <a:t>vos</a:t>
            </a:r>
            <a:r>
              <a:rPr lang="en-CA" dirty="0"/>
              <a:t> </a:t>
            </a:r>
            <a:r>
              <a:rPr lang="en-CA" b="1" dirty="0">
                <a:solidFill>
                  <a:srgbClr val="FF0000"/>
                </a:solidFill>
              </a:rPr>
              <a:t>RESPONSABILITÉS</a:t>
            </a:r>
          </a:p>
          <a:p>
            <a:pPr algn="ctr"/>
            <a:r>
              <a:rPr lang="en-CA" dirty="0"/>
              <a:t>dans </a:t>
            </a:r>
            <a:r>
              <a:rPr lang="en-CA" b="1" dirty="0">
                <a:solidFill>
                  <a:srgbClr val="FF0000"/>
                </a:solidFill>
              </a:rPr>
              <a:t>LA VIE DE TOUS LES JOURS </a:t>
            </a:r>
            <a:r>
              <a:rPr lang="en-CA" dirty="0"/>
              <a:t>?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9695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7" name="Zaobljeni pravokutni oblačić 6"/>
          <p:cNvSpPr/>
          <p:nvPr/>
        </p:nvSpPr>
        <p:spPr>
          <a:xfrm>
            <a:off x="2922075" y="609600"/>
            <a:ext cx="3097725" cy="1371600"/>
          </a:xfrm>
          <a:prstGeom prst="wedgeRoundRectCallout">
            <a:avLst>
              <a:gd name="adj1" fmla="val -69864"/>
              <a:gd name="adj2" fmla="val 54640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err="1"/>
              <a:t>Êtes-vous</a:t>
            </a:r>
            <a:r>
              <a:rPr lang="en-CA" dirty="0"/>
              <a:t> </a:t>
            </a:r>
            <a:r>
              <a:rPr lang="en-CA" dirty="0" err="1"/>
              <a:t>responsable</a:t>
            </a:r>
            <a:r>
              <a:rPr lang="en-CA" dirty="0"/>
              <a:t> de </a:t>
            </a:r>
            <a:r>
              <a:rPr lang="en-CA" dirty="0" err="1"/>
              <a:t>vos</a:t>
            </a:r>
            <a:r>
              <a:rPr lang="en-CA" dirty="0"/>
              <a:t> ...</a:t>
            </a:r>
            <a:r>
              <a:rPr lang="en-CA" b="1" dirty="0">
                <a:solidFill>
                  <a:srgbClr val="FF0000"/>
                </a:solidFill>
              </a:rPr>
              <a:t>TALENTS</a:t>
            </a:r>
            <a:r>
              <a:rPr lang="en-CA" dirty="0"/>
              <a:t> ?</a:t>
            </a:r>
          </a:p>
          <a:p>
            <a:pPr algn="ctr"/>
            <a:r>
              <a:rPr lang="en-CA" dirty="0"/>
              <a:t>... </a:t>
            </a:r>
            <a:r>
              <a:rPr lang="en-CA" b="1" dirty="0">
                <a:solidFill>
                  <a:srgbClr val="FF0000"/>
                </a:solidFill>
              </a:rPr>
              <a:t>COMPÉTENCES</a:t>
            </a:r>
            <a:r>
              <a:rPr lang="en-CA" dirty="0"/>
              <a:t> ? </a:t>
            </a:r>
          </a:p>
          <a:p>
            <a:pPr algn="ctr"/>
            <a:r>
              <a:rPr lang="en-CA" dirty="0"/>
              <a:t>... </a:t>
            </a:r>
            <a:r>
              <a:rPr lang="en-CA" b="1" dirty="0">
                <a:solidFill>
                  <a:srgbClr val="FF0000"/>
                </a:solidFill>
              </a:rPr>
              <a:t>ACTIONS</a:t>
            </a:r>
            <a:r>
              <a:rPr lang="en-CA" dirty="0"/>
              <a:t> ?</a:t>
            </a:r>
          </a:p>
        </p:txBody>
      </p:sp>
      <p:sp>
        <p:nvSpPr>
          <p:cNvPr id="8" name="Zaobljeni pravokutni oblačić 7"/>
          <p:cNvSpPr/>
          <p:nvPr/>
        </p:nvSpPr>
        <p:spPr>
          <a:xfrm>
            <a:off x="2514600" y="2514600"/>
            <a:ext cx="3657600" cy="1828800"/>
          </a:xfrm>
          <a:prstGeom prst="wedgeEllipseCallout">
            <a:avLst>
              <a:gd name="adj1" fmla="val 75178"/>
              <a:gd name="adj2" fmla="val -71027"/>
            </a:avLst>
          </a:prstGeom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Hmmm..... </a:t>
            </a:r>
            <a:r>
              <a:rPr lang="en-CA" dirty="0" err="1"/>
              <a:t>cela</a:t>
            </a:r>
            <a:r>
              <a:rPr lang="en-CA" dirty="0"/>
              <a:t> </a:t>
            </a:r>
            <a:r>
              <a:rPr lang="en-CA" dirty="0" err="1"/>
              <a:t>implique</a:t>
            </a:r>
            <a:r>
              <a:rPr lang="en-CA" dirty="0"/>
              <a:t>-t-il que nous </a:t>
            </a:r>
            <a:r>
              <a:rPr lang="en-CA" dirty="0" err="1"/>
              <a:t>sommes</a:t>
            </a:r>
            <a:r>
              <a:rPr lang="en-CA" dirty="0"/>
              <a:t> </a:t>
            </a:r>
            <a:r>
              <a:rPr lang="en-CA" b="1" dirty="0">
                <a:solidFill>
                  <a:srgbClr val="FF0000"/>
                </a:solidFill>
              </a:rPr>
              <a:t>RESPONSABLES</a:t>
            </a:r>
            <a:r>
              <a:rPr lang="en-CA" dirty="0"/>
              <a:t> de </a:t>
            </a:r>
            <a:r>
              <a:rPr lang="en-CA" dirty="0" err="1"/>
              <a:t>notre</a:t>
            </a:r>
            <a:r>
              <a:rPr lang="en-CA" dirty="0"/>
              <a:t> propre </a:t>
            </a:r>
            <a:r>
              <a:rPr lang="en-CA" b="1" dirty="0">
                <a:solidFill>
                  <a:srgbClr val="FF0000"/>
                </a:solidFill>
              </a:rPr>
              <a:t>BONHEUR</a:t>
            </a:r>
            <a:r>
              <a:rPr lang="en-CA" dirty="0"/>
              <a:t> ?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8650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11" name="Zaobljeni pravokutni oblačić 7"/>
          <p:cNvSpPr/>
          <p:nvPr/>
        </p:nvSpPr>
        <p:spPr>
          <a:xfrm>
            <a:off x="2819400" y="381000"/>
            <a:ext cx="2971800" cy="2057400"/>
          </a:xfrm>
          <a:prstGeom prst="wedgeEllipseCallout">
            <a:avLst>
              <a:gd name="adj1" fmla="val 87824"/>
              <a:gd name="adj2" fmla="val 33263"/>
            </a:avLst>
          </a:prstGeom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FF0000"/>
                </a:solidFill>
              </a:rPr>
              <a:t>DE QUOI </a:t>
            </a:r>
            <a:r>
              <a:rPr lang="en-CA" dirty="0" err="1">
                <a:solidFill>
                  <a:schemeClr val="tx1"/>
                </a:solidFill>
              </a:rPr>
              <a:t>ou</a:t>
            </a:r>
            <a:r>
              <a:rPr lang="en-CA" b="1" dirty="0">
                <a:solidFill>
                  <a:srgbClr val="FF0000"/>
                </a:solidFill>
              </a:rPr>
              <a:t> DE QUI </a:t>
            </a:r>
            <a:r>
              <a:rPr lang="en-CA" dirty="0" err="1">
                <a:solidFill>
                  <a:schemeClr val="tx1"/>
                </a:solidFill>
              </a:rPr>
              <a:t>pouvez-vous</a:t>
            </a:r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dirty="0" err="1">
                <a:solidFill>
                  <a:schemeClr val="tx1"/>
                </a:solidFill>
              </a:rPr>
              <a:t>être</a:t>
            </a:r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dirty="0" err="1">
                <a:solidFill>
                  <a:schemeClr val="tx1"/>
                </a:solidFill>
              </a:rPr>
              <a:t>responsable</a:t>
            </a:r>
            <a:r>
              <a:rPr lang="en-CA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13" name="Zaobljeni pravokutni oblačić 6"/>
          <p:cNvSpPr/>
          <p:nvPr/>
        </p:nvSpPr>
        <p:spPr>
          <a:xfrm>
            <a:off x="2438400" y="3124200"/>
            <a:ext cx="3657599" cy="1905000"/>
          </a:xfrm>
          <a:prstGeom prst="wedgeRoundRectCallout">
            <a:avLst>
              <a:gd name="adj1" fmla="val -49728"/>
              <a:gd name="adj2" fmla="val -88419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A </a:t>
            </a:r>
            <a:r>
              <a:rPr lang="en-CA" dirty="0" err="1"/>
              <a:t>votre</a:t>
            </a:r>
            <a:r>
              <a:rPr lang="en-CA" dirty="0"/>
              <a:t> </a:t>
            </a:r>
            <a:r>
              <a:rPr lang="en-CA" dirty="0" err="1"/>
              <a:t>avis</a:t>
            </a:r>
            <a:r>
              <a:rPr lang="en-CA" dirty="0"/>
              <a:t>,</a:t>
            </a:r>
          </a:p>
          <a:p>
            <a:pPr algn="ctr"/>
            <a:r>
              <a:rPr lang="en-CA" dirty="0"/>
              <a:t>quelle </a:t>
            </a:r>
            <a:r>
              <a:rPr lang="en-CA" dirty="0" err="1"/>
              <a:t>est</a:t>
            </a:r>
            <a:r>
              <a:rPr lang="en-CA" dirty="0"/>
              <a:t> la </a:t>
            </a:r>
            <a:r>
              <a:rPr lang="en-CA" dirty="0" err="1"/>
              <a:t>différence</a:t>
            </a:r>
            <a:r>
              <a:rPr lang="en-CA" dirty="0"/>
              <a:t> entre</a:t>
            </a:r>
          </a:p>
          <a:p>
            <a:pPr algn="ctr"/>
            <a:r>
              <a:rPr lang="en-CA" dirty="0"/>
              <a:t> </a:t>
            </a:r>
            <a:r>
              <a:rPr lang="en-CA" dirty="0" err="1"/>
              <a:t>être</a:t>
            </a:r>
            <a:r>
              <a:rPr lang="en-CA" dirty="0"/>
              <a:t> </a:t>
            </a:r>
            <a:r>
              <a:rPr lang="en-CA" dirty="0" err="1"/>
              <a:t>responsable</a:t>
            </a:r>
            <a:endParaRPr lang="en-CA" dirty="0"/>
          </a:p>
          <a:p>
            <a:pPr algn="ctr"/>
            <a:r>
              <a:rPr lang="en-CA" dirty="0"/>
              <a:t> "</a:t>
            </a:r>
            <a:r>
              <a:rPr lang="en-CA" b="1" dirty="0">
                <a:solidFill>
                  <a:srgbClr val="FF0000"/>
                </a:solidFill>
              </a:rPr>
              <a:t>de VOUS-MÊME</a:t>
            </a:r>
            <a:r>
              <a:rPr lang="en-CA" dirty="0"/>
              <a:t>" et</a:t>
            </a:r>
          </a:p>
          <a:p>
            <a:pPr algn="ctr"/>
            <a:r>
              <a:rPr lang="en-CA" dirty="0"/>
              <a:t> et </a:t>
            </a:r>
            <a:r>
              <a:rPr lang="en-CA" dirty="0" err="1"/>
              <a:t>être</a:t>
            </a:r>
            <a:r>
              <a:rPr lang="en-CA" dirty="0"/>
              <a:t> </a:t>
            </a:r>
            <a:r>
              <a:rPr lang="en-CA" dirty="0" err="1"/>
              <a:t>responsable</a:t>
            </a:r>
            <a:r>
              <a:rPr lang="en-CA" dirty="0"/>
              <a:t> "</a:t>
            </a:r>
            <a:r>
              <a:rPr lang="en-CA" b="1" dirty="0">
                <a:solidFill>
                  <a:srgbClr val="FF0000"/>
                </a:solidFill>
              </a:rPr>
              <a:t>des AUTRES</a:t>
            </a:r>
            <a:r>
              <a:rPr lang="en-CA" dirty="0"/>
              <a:t>" ? </a:t>
            </a:r>
          </a:p>
        </p:txBody>
      </p:sp>
    </p:spTree>
    <p:extLst>
      <p:ext uri="{BB962C8B-B14F-4D97-AF65-F5344CB8AC3E}">
        <p14:creationId xmlns:p14="http://schemas.microsoft.com/office/powerpoint/2010/main" val="72731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7" name="Zaobljeni pravokutni oblačić 6"/>
          <p:cNvSpPr/>
          <p:nvPr/>
        </p:nvSpPr>
        <p:spPr>
          <a:xfrm>
            <a:off x="3027469" y="609600"/>
            <a:ext cx="2611331" cy="1136387"/>
          </a:xfrm>
          <a:prstGeom prst="wedgeRoundRectCallout">
            <a:avLst>
              <a:gd name="adj1" fmla="val -83711"/>
              <a:gd name="adj2" fmla="val 65025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err="1"/>
              <a:t>Pensez-vous</a:t>
            </a:r>
            <a:r>
              <a:rPr lang="en-CA" dirty="0"/>
              <a:t> que les RESPONSABILITÉS SOIENT </a:t>
            </a:r>
            <a:r>
              <a:rPr lang="en-CA" b="1" dirty="0">
                <a:solidFill>
                  <a:srgbClr val="FF0000"/>
                </a:solidFill>
              </a:rPr>
              <a:t>NÉCESSAIRES</a:t>
            </a:r>
            <a:r>
              <a:rPr lang="en-CA" dirty="0"/>
              <a:t> ? </a:t>
            </a:r>
          </a:p>
        </p:txBody>
      </p:sp>
      <p:sp>
        <p:nvSpPr>
          <p:cNvPr id="11" name="Zaobljeni pravokutni oblačić 7"/>
          <p:cNvSpPr/>
          <p:nvPr/>
        </p:nvSpPr>
        <p:spPr>
          <a:xfrm>
            <a:off x="3429000" y="2590800"/>
            <a:ext cx="2971800" cy="1741921"/>
          </a:xfrm>
          <a:prstGeom prst="wedgeEllipseCallout">
            <a:avLst>
              <a:gd name="adj1" fmla="val 71135"/>
              <a:gd name="adj2" fmla="val -72017"/>
            </a:avLst>
          </a:prstGeom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err="1"/>
              <a:t>Être</a:t>
            </a:r>
            <a:r>
              <a:rPr lang="en-CA" dirty="0"/>
              <a:t> "</a:t>
            </a:r>
            <a:r>
              <a:rPr lang="en-CA" dirty="0" err="1"/>
              <a:t>responsable</a:t>
            </a:r>
            <a:r>
              <a:rPr lang="en-CA" dirty="0"/>
              <a:t>" </a:t>
            </a:r>
            <a:r>
              <a:rPr lang="en-CA" dirty="0" err="1"/>
              <a:t>est</a:t>
            </a:r>
            <a:r>
              <a:rPr lang="en-CA" dirty="0"/>
              <a:t>-il </a:t>
            </a:r>
            <a:r>
              <a:rPr lang="en-CA" dirty="0" err="1"/>
              <a:t>quelque</a:t>
            </a:r>
            <a:r>
              <a:rPr lang="en-CA" dirty="0"/>
              <a:t> chose que nous </a:t>
            </a:r>
            <a:r>
              <a:rPr lang="en-CA" dirty="0" err="1"/>
              <a:t>pouvons</a:t>
            </a:r>
            <a:r>
              <a:rPr lang="en-CA" dirty="0"/>
              <a:t> </a:t>
            </a:r>
            <a:r>
              <a:rPr lang="en-CA" b="1" dirty="0">
                <a:solidFill>
                  <a:srgbClr val="FF0000"/>
                </a:solidFill>
              </a:rPr>
              <a:t>CHOISIR</a:t>
            </a:r>
            <a:r>
              <a:rPr lang="en-CA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18650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11" name="Zaobljeni pravokutni oblačić 6"/>
          <p:cNvSpPr/>
          <p:nvPr/>
        </p:nvSpPr>
        <p:spPr>
          <a:xfrm>
            <a:off x="2819400" y="3581400"/>
            <a:ext cx="3657600" cy="1804515"/>
          </a:xfrm>
          <a:prstGeom prst="wedgeRoundRectCallout">
            <a:avLst>
              <a:gd name="adj1" fmla="val -67405"/>
              <a:gd name="adj2" fmla="val -126212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Y a-t-il </a:t>
            </a:r>
            <a:r>
              <a:rPr lang="en-CA" dirty="0" err="1"/>
              <a:t>une</a:t>
            </a:r>
            <a:r>
              <a:rPr lang="en-CA" dirty="0"/>
              <a:t> </a:t>
            </a:r>
            <a:r>
              <a:rPr lang="en-CA" dirty="0" err="1"/>
              <a:t>différence</a:t>
            </a:r>
            <a:r>
              <a:rPr lang="en-CA" dirty="0"/>
              <a:t> entre les </a:t>
            </a:r>
            <a:r>
              <a:rPr lang="en-CA" dirty="0" err="1"/>
              <a:t>responsabilités</a:t>
            </a:r>
            <a:r>
              <a:rPr lang="en-CA" dirty="0"/>
              <a:t> que nous </a:t>
            </a:r>
            <a:r>
              <a:rPr lang="en-CA" dirty="0" err="1"/>
              <a:t>assumons</a:t>
            </a:r>
            <a:r>
              <a:rPr lang="en-CA" dirty="0"/>
              <a:t> </a:t>
            </a:r>
            <a:r>
              <a:rPr lang="en-CA" b="1" dirty="0">
                <a:solidFill>
                  <a:srgbClr val="FF0000"/>
                </a:solidFill>
              </a:rPr>
              <a:t>PAR NOTRE PROPRE CHOIX </a:t>
            </a:r>
            <a:r>
              <a:rPr lang="en-CA" dirty="0"/>
              <a:t>et </a:t>
            </a:r>
            <a:r>
              <a:rPr lang="en-CA" dirty="0" err="1"/>
              <a:t>celles</a:t>
            </a:r>
            <a:r>
              <a:rPr lang="en-CA" dirty="0"/>
              <a:t> qui nous </a:t>
            </a:r>
            <a:r>
              <a:rPr lang="en-CA" b="1" dirty="0">
                <a:solidFill>
                  <a:srgbClr val="FF0000"/>
                </a:solidFill>
              </a:rPr>
              <a:t>SONT CONFIÉES PAR LA SOCIÉTÉ </a:t>
            </a:r>
            <a:r>
              <a:rPr lang="en-CA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55156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12" name="Zaobljeni pravokutni oblačić 6"/>
          <p:cNvSpPr/>
          <p:nvPr/>
        </p:nvSpPr>
        <p:spPr>
          <a:xfrm>
            <a:off x="3200400" y="609600"/>
            <a:ext cx="3124200" cy="1676400"/>
          </a:xfrm>
          <a:prstGeom prst="wedgeRoundRectCallout">
            <a:avLst>
              <a:gd name="adj1" fmla="val -78401"/>
              <a:gd name="adj2" fmla="val 39932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rgbClr val="FF0000"/>
                </a:solidFill>
              </a:rPr>
              <a:t>QUE</a:t>
            </a:r>
            <a:r>
              <a:rPr lang="hr-HR" dirty="0"/>
              <a:t> </a:t>
            </a:r>
            <a:r>
              <a:rPr lang="hr-HR" dirty="0" err="1"/>
              <a:t>ce</a:t>
            </a:r>
            <a:r>
              <a:rPr lang="hr-HR" dirty="0"/>
              <a:t> </a:t>
            </a:r>
            <a:r>
              <a:rPr lang="hr-HR" dirty="0" err="1"/>
              <a:t>passerait-il</a:t>
            </a:r>
            <a:endParaRPr lang="hr-HR" dirty="0"/>
          </a:p>
          <a:p>
            <a:pPr algn="ctr"/>
            <a:r>
              <a:rPr lang="hr-HR" dirty="0"/>
              <a:t> </a:t>
            </a:r>
            <a:r>
              <a:rPr lang="hr-HR" b="1" dirty="0">
                <a:solidFill>
                  <a:srgbClr val="FF0000"/>
                </a:solidFill>
              </a:rPr>
              <a:t>SI NOUS N'AVIONS </a:t>
            </a:r>
          </a:p>
          <a:p>
            <a:pPr algn="ctr"/>
            <a:r>
              <a:rPr lang="hr-HR" b="1" dirty="0">
                <a:solidFill>
                  <a:srgbClr val="FF0000"/>
                </a:solidFill>
              </a:rPr>
              <a:t>AUCUNE RESPONSABILITÉ</a:t>
            </a:r>
          </a:p>
          <a:p>
            <a:pPr algn="ctr"/>
            <a:r>
              <a:rPr lang="hr-HR" b="1" dirty="0">
                <a:solidFill>
                  <a:srgbClr val="FF0000"/>
                </a:solidFill>
              </a:rPr>
              <a:t>DU TOUT </a:t>
            </a:r>
            <a:r>
              <a:rPr lang="hr-HR" dirty="0"/>
              <a:t>?</a:t>
            </a:r>
          </a:p>
        </p:txBody>
      </p:sp>
      <p:sp>
        <p:nvSpPr>
          <p:cNvPr id="15" name="Zaobljeni pravokutni oblačić 7"/>
          <p:cNvSpPr/>
          <p:nvPr/>
        </p:nvSpPr>
        <p:spPr>
          <a:xfrm>
            <a:off x="2286000" y="2971800"/>
            <a:ext cx="4724400" cy="3200400"/>
          </a:xfrm>
          <a:prstGeom prst="wedgeEllipseCallout">
            <a:avLst>
              <a:gd name="adj1" fmla="val 60051"/>
              <a:gd name="adj2" fmla="val -84882"/>
            </a:avLst>
          </a:prstGeom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err="1"/>
              <a:t>Réfléchissons</a:t>
            </a:r>
            <a:r>
              <a:rPr lang="en-CA" dirty="0"/>
              <a:t>....</a:t>
            </a:r>
          </a:p>
          <a:p>
            <a:pPr algn="ctr"/>
            <a:r>
              <a:rPr lang="en-CA" dirty="0"/>
              <a:t>Si </a:t>
            </a:r>
            <a:r>
              <a:rPr lang="en-CA" dirty="0" err="1"/>
              <a:t>j'agis</a:t>
            </a:r>
            <a:r>
              <a:rPr lang="en-CA" dirty="0"/>
              <a:t> de manière </a:t>
            </a:r>
            <a:r>
              <a:rPr lang="en-CA" dirty="0" err="1"/>
              <a:t>irresponsable</a:t>
            </a:r>
            <a:r>
              <a:rPr lang="en-CA" dirty="0"/>
              <a:t>, </a:t>
            </a:r>
          </a:p>
          <a:p>
            <a:pPr algn="ctr"/>
            <a:r>
              <a:rPr lang="en-CA" dirty="0" err="1"/>
              <a:t>quelles</a:t>
            </a:r>
            <a:r>
              <a:rPr lang="en-CA" dirty="0"/>
              <a:t> </a:t>
            </a:r>
            <a:r>
              <a:rPr lang="en-CA" dirty="0" err="1"/>
              <a:t>sont</a:t>
            </a:r>
            <a:r>
              <a:rPr lang="en-CA" dirty="0"/>
              <a:t> les</a:t>
            </a:r>
          </a:p>
          <a:p>
            <a:pPr algn="ctr"/>
            <a:r>
              <a:rPr lang="en-CA" dirty="0"/>
              <a:t> </a:t>
            </a:r>
            <a:r>
              <a:rPr lang="en-CA" b="1" dirty="0">
                <a:solidFill>
                  <a:srgbClr val="FF0000"/>
                </a:solidFill>
              </a:rPr>
              <a:t>CONSÉQUENCES</a:t>
            </a:r>
            <a:r>
              <a:rPr lang="en-CA" dirty="0"/>
              <a:t> sur la </a:t>
            </a:r>
            <a:r>
              <a:rPr lang="en-CA" b="1" dirty="0">
                <a:solidFill>
                  <a:srgbClr val="FF0000"/>
                </a:solidFill>
              </a:rPr>
              <a:t>SOCIÉTÉ</a:t>
            </a:r>
            <a:r>
              <a:rPr lang="en-CA" dirty="0"/>
              <a:t> ?</a:t>
            </a:r>
          </a:p>
          <a:p>
            <a:pPr algn="ctr"/>
            <a:r>
              <a:rPr lang="en-CA" dirty="0" err="1"/>
              <a:t>Qu'arrive</a:t>
            </a:r>
            <a:r>
              <a:rPr lang="en-CA" dirty="0"/>
              <a:t>-t-il </a:t>
            </a:r>
            <a:r>
              <a:rPr lang="en-CA" dirty="0" err="1"/>
              <a:t>à</a:t>
            </a:r>
            <a:r>
              <a:rPr lang="en-CA" dirty="0"/>
              <a:t> </a:t>
            </a:r>
            <a:r>
              <a:rPr lang="en-CA" dirty="0" err="1"/>
              <a:t>tes</a:t>
            </a:r>
            <a:r>
              <a:rPr lang="en-CA" dirty="0"/>
              <a:t> </a:t>
            </a:r>
            <a:r>
              <a:rPr lang="en-CA" dirty="0" err="1"/>
              <a:t>camarades</a:t>
            </a:r>
            <a:r>
              <a:rPr lang="en-CA" dirty="0"/>
              <a:t> de </a:t>
            </a:r>
            <a:r>
              <a:rPr lang="en-CA" dirty="0" err="1"/>
              <a:t>classe</a:t>
            </a:r>
            <a:r>
              <a:rPr lang="en-CA" dirty="0"/>
              <a:t>, </a:t>
            </a:r>
            <a:r>
              <a:rPr lang="en-CA" dirty="0" err="1"/>
              <a:t>tes</a:t>
            </a:r>
            <a:r>
              <a:rPr lang="en-CA" dirty="0"/>
              <a:t> </a:t>
            </a:r>
            <a:r>
              <a:rPr lang="en-CA" b="1" dirty="0" err="1"/>
              <a:t>professeurs</a:t>
            </a:r>
            <a:r>
              <a:rPr lang="en-CA" dirty="0"/>
              <a:t>, ta </a:t>
            </a:r>
            <a:r>
              <a:rPr lang="en-CA" b="1" dirty="0" err="1"/>
              <a:t>famille</a:t>
            </a:r>
            <a:r>
              <a:rPr lang="en-CA" dirty="0"/>
              <a:t>, </a:t>
            </a:r>
            <a:r>
              <a:rPr lang="en-CA" dirty="0" err="1"/>
              <a:t>tes</a:t>
            </a:r>
            <a:r>
              <a:rPr lang="en-CA" dirty="0"/>
              <a:t> </a:t>
            </a:r>
            <a:r>
              <a:rPr lang="en-CA" b="1" dirty="0" err="1"/>
              <a:t>amis</a:t>
            </a:r>
            <a:r>
              <a:rPr lang="en-CA" dirty="0"/>
              <a:t>, </a:t>
            </a:r>
            <a:r>
              <a:rPr lang="en-CA" b="1" dirty="0" err="1"/>
              <a:t>l'environnement</a:t>
            </a:r>
            <a:r>
              <a:rPr lang="en-CA" dirty="0"/>
              <a:t>, les </a:t>
            </a:r>
            <a:r>
              <a:rPr lang="en-CA" b="1" dirty="0" err="1"/>
              <a:t>animaux</a:t>
            </a:r>
            <a:r>
              <a:rPr lang="en-CA" dirty="0"/>
              <a:t>, les </a:t>
            </a:r>
            <a:r>
              <a:rPr lang="en-CA" b="1" dirty="0" err="1"/>
              <a:t>plantes</a:t>
            </a:r>
            <a:r>
              <a:rPr lang="en-CA" dirty="0"/>
              <a:t>, </a:t>
            </a:r>
            <a:r>
              <a:rPr lang="en-CA" b="1" dirty="0">
                <a:solidFill>
                  <a:srgbClr val="FF0000"/>
                </a:solidFill>
              </a:rPr>
              <a:t>les </a:t>
            </a:r>
            <a:r>
              <a:rPr lang="en-CA" b="1" dirty="0" err="1">
                <a:solidFill>
                  <a:srgbClr val="FF0000"/>
                </a:solidFill>
              </a:rPr>
              <a:t>arbres</a:t>
            </a:r>
            <a:r>
              <a:rPr lang="en-CA" b="1" dirty="0">
                <a:solidFill>
                  <a:srgbClr val="FF0000"/>
                </a:solidFill>
              </a:rPr>
              <a:t> de </a:t>
            </a:r>
            <a:r>
              <a:rPr lang="en-CA" b="1" dirty="0" err="1">
                <a:solidFill>
                  <a:srgbClr val="FF0000"/>
                </a:solidFill>
              </a:rPr>
              <a:t>cette</a:t>
            </a:r>
            <a:r>
              <a:rPr lang="en-CA" b="1" dirty="0">
                <a:solidFill>
                  <a:srgbClr val="FF0000"/>
                </a:solidFill>
              </a:rPr>
              <a:t> place... </a:t>
            </a:r>
            <a:r>
              <a:rPr lang="en-CA" dirty="0"/>
              <a:t>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8650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8" name="Zaobljeni pravokutni oblačić 6"/>
          <p:cNvSpPr/>
          <p:nvPr/>
        </p:nvSpPr>
        <p:spPr>
          <a:xfrm>
            <a:off x="3135471" y="2057400"/>
            <a:ext cx="3570129" cy="1828800"/>
          </a:xfrm>
          <a:prstGeom prst="wedgeRoundRectCallout">
            <a:avLst>
              <a:gd name="adj1" fmla="val -78413"/>
              <a:gd name="adj2" fmla="val -51897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parlant</a:t>
            </a:r>
            <a:r>
              <a:rPr lang="en-GB" dirty="0"/>
              <a:t> de </a:t>
            </a:r>
            <a:r>
              <a:rPr lang="en-GB" dirty="0" err="1"/>
              <a:t>société</a:t>
            </a:r>
            <a:r>
              <a:rPr lang="en-GB" dirty="0"/>
              <a:t> - </a:t>
            </a:r>
            <a:r>
              <a:rPr lang="en-GB" dirty="0" err="1"/>
              <a:t>en</a:t>
            </a:r>
            <a:r>
              <a:rPr lang="en-GB" dirty="0"/>
              <a:t> tant que </a:t>
            </a:r>
            <a:r>
              <a:rPr lang="en-GB" dirty="0" err="1"/>
              <a:t>groupe</a:t>
            </a:r>
            <a:r>
              <a:rPr lang="en-GB" dirty="0"/>
              <a:t> de </a:t>
            </a:r>
            <a:r>
              <a:rPr lang="en-GB" dirty="0" err="1"/>
              <a:t>personnes</a:t>
            </a:r>
            <a:r>
              <a:rPr lang="en-GB" dirty="0"/>
              <a:t> vivant ensemble - </a:t>
            </a:r>
            <a:r>
              <a:rPr lang="en-GB" dirty="0" err="1"/>
              <a:t>pensez-vous</a:t>
            </a:r>
            <a:r>
              <a:rPr lang="en-GB" dirty="0"/>
              <a:t> que les concepts de "</a:t>
            </a:r>
            <a:r>
              <a:rPr lang="en-GB" b="1" dirty="0">
                <a:solidFill>
                  <a:srgbClr val="FF0000"/>
                </a:solidFill>
              </a:rPr>
              <a:t>RESPONSABILITÉ</a:t>
            </a:r>
            <a:r>
              <a:rPr lang="en-GB" dirty="0"/>
              <a:t>" et de "</a:t>
            </a:r>
            <a:r>
              <a:rPr lang="en-GB" b="1" dirty="0">
                <a:solidFill>
                  <a:srgbClr val="FF0000"/>
                </a:solidFill>
              </a:rPr>
              <a:t>LIBERTÉ</a:t>
            </a:r>
            <a:r>
              <a:rPr lang="en-GB" dirty="0"/>
              <a:t>" </a:t>
            </a:r>
            <a:r>
              <a:rPr lang="en-GB" dirty="0" err="1"/>
              <a:t>sont</a:t>
            </a:r>
            <a:r>
              <a:rPr lang="en-GB" dirty="0"/>
              <a:t> </a:t>
            </a:r>
            <a:r>
              <a:rPr lang="en-GB" b="1" dirty="0" err="1">
                <a:solidFill>
                  <a:srgbClr val="FF0000"/>
                </a:solidFill>
              </a:rPr>
              <a:t>liés</a:t>
            </a:r>
            <a:r>
              <a:rPr lang="en-GB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67225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7" name="Zaobljeni pravokutni oblačić 6"/>
          <p:cNvSpPr/>
          <p:nvPr/>
        </p:nvSpPr>
        <p:spPr>
          <a:xfrm>
            <a:off x="3089557" y="457200"/>
            <a:ext cx="3539843" cy="1981200"/>
          </a:xfrm>
          <a:prstGeom prst="wedgeRoundRectCallout">
            <a:avLst>
              <a:gd name="adj1" fmla="val -78248"/>
              <a:gd name="adj2" fmla="val 20814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err="1"/>
              <a:t>Maintenant</a:t>
            </a:r>
            <a:r>
              <a:rPr lang="en-CA" dirty="0"/>
              <a:t> que </a:t>
            </a:r>
            <a:r>
              <a:rPr lang="en-CA" dirty="0" err="1"/>
              <a:t>vous</a:t>
            </a:r>
            <a:r>
              <a:rPr lang="en-CA" dirty="0"/>
              <a:t> </a:t>
            </a:r>
            <a:r>
              <a:rPr lang="en-CA" dirty="0" err="1"/>
              <a:t>connaissez</a:t>
            </a:r>
            <a:r>
              <a:rPr lang="en-CA" dirty="0"/>
              <a:t> </a:t>
            </a:r>
            <a:r>
              <a:rPr lang="en-CA" dirty="0" err="1"/>
              <a:t>toutes</a:t>
            </a:r>
            <a:r>
              <a:rPr lang="en-CA" dirty="0"/>
              <a:t> </a:t>
            </a:r>
            <a:r>
              <a:rPr lang="en-CA" dirty="0" err="1"/>
              <a:t>ces</a:t>
            </a:r>
            <a:r>
              <a:rPr lang="en-CA" dirty="0"/>
              <a:t> </a:t>
            </a:r>
            <a:r>
              <a:rPr lang="en-CA" dirty="0" err="1"/>
              <a:t>nouvelles</a:t>
            </a:r>
            <a:r>
              <a:rPr lang="en-CA" dirty="0"/>
              <a:t> choses sur la "</a:t>
            </a:r>
            <a:r>
              <a:rPr lang="en-CA" dirty="0" err="1"/>
              <a:t>responsabilité</a:t>
            </a:r>
            <a:r>
              <a:rPr lang="en-CA" dirty="0"/>
              <a:t>", </a:t>
            </a:r>
            <a:r>
              <a:rPr lang="en-CA" dirty="0" err="1"/>
              <a:t>pensez-vous</a:t>
            </a:r>
            <a:r>
              <a:rPr lang="en-CA" dirty="0"/>
              <a:t> que</a:t>
            </a:r>
          </a:p>
          <a:p>
            <a:pPr algn="ctr"/>
            <a:r>
              <a:rPr lang="en-CA" dirty="0"/>
              <a:t> que </a:t>
            </a:r>
            <a:r>
              <a:rPr lang="en-CA" dirty="0" err="1"/>
              <a:t>c'est</a:t>
            </a:r>
            <a:r>
              <a:rPr lang="en-CA" dirty="0"/>
              <a:t> </a:t>
            </a:r>
            <a:r>
              <a:rPr lang="en-CA" b="1" dirty="0">
                <a:solidFill>
                  <a:srgbClr val="FF0000"/>
                </a:solidFill>
              </a:rPr>
              <a:t>FACILE</a:t>
            </a:r>
            <a:r>
              <a:rPr lang="en-CA" dirty="0"/>
              <a:t> </a:t>
            </a:r>
            <a:r>
              <a:rPr lang="en-CA" dirty="0" err="1"/>
              <a:t>ou</a:t>
            </a:r>
            <a:r>
              <a:rPr lang="en-CA" dirty="0"/>
              <a:t> </a:t>
            </a:r>
            <a:r>
              <a:rPr lang="en-CA" b="1" dirty="0">
                <a:solidFill>
                  <a:srgbClr val="FF0000"/>
                </a:solidFill>
              </a:rPr>
              <a:t>DIFFICILE</a:t>
            </a:r>
            <a:r>
              <a:rPr lang="en-CA" dirty="0"/>
              <a:t> d'être</a:t>
            </a:r>
          </a:p>
          <a:p>
            <a:pPr algn="ctr"/>
            <a:r>
              <a:rPr lang="en-CA" dirty="0"/>
              <a:t> </a:t>
            </a:r>
            <a:r>
              <a:rPr lang="en-CA" dirty="0" err="1"/>
              <a:t>une</a:t>
            </a:r>
            <a:r>
              <a:rPr lang="en-CA" dirty="0"/>
              <a:t> </a:t>
            </a:r>
            <a:r>
              <a:rPr lang="en-CA" dirty="0" err="1"/>
              <a:t>personne</a:t>
            </a:r>
            <a:r>
              <a:rPr lang="en-CA" dirty="0"/>
              <a:t> </a:t>
            </a:r>
            <a:r>
              <a:rPr lang="en-CA" dirty="0" err="1"/>
              <a:t>responsable</a:t>
            </a:r>
            <a:r>
              <a:rPr lang="en-CA" dirty="0"/>
              <a:t> ?</a:t>
            </a:r>
            <a:endParaRPr lang="hr-HR" dirty="0"/>
          </a:p>
        </p:txBody>
      </p:sp>
      <p:sp>
        <p:nvSpPr>
          <p:cNvPr id="8" name="Zaobljeni pravokutni oblačić 7"/>
          <p:cNvSpPr/>
          <p:nvPr/>
        </p:nvSpPr>
        <p:spPr>
          <a:xfrm>
            <a:off x="3697549" y="2667000"/>
            <a:ext cx="2093651" cy="1371600"/>
          </a:xfrm>
          <a:prstGeom prst="wedgeEllipseCallout">
            <a:avLst>
              <a:gd name="adj1" fmla="val 88973"/>
              <a:gd name="adj2" fmla="val -45929"/>
            </a:avLst>
          </a:prstGeom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FF0000"/>
                </a:solidFill>
              </a:rPr>
              <a:t>POURQUOI</a:t>
            </a:r>
            <a:r>
              <a:rPr lang="en-CA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18650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8" name="Zaobljeni pravokutni oblačić 6"/>
          <p:cNvSpPr/>
          <p:nvPr/>
        </p:nvSpPr>
        <p:spPr>
          <a:xfrm>
            <a:off x="3135471" y="2057400"/>
            <a:ext cx="3036729" cy="1828800"/>
          </a:xfrm>
          <a:prstGeom prst="wedgeRoundRectCallout">
            <a:avLst>
              <a:gd name="adj1" fmla="val -78413"/>
              <a:gd name="adj2" fmla="val -51897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Et </a:t>
            </a:r>
            <a:r>
              <a:rPr lang="en-CA" dirty="0" err="1"/>
              <a:t>vous</a:t>
            </a:r>
            <a:r>
              <a:rPr lang="en-CA" dirty="0"/>
              <a:t>, les gars, </a:t>
            </a:r>
            <a:r>
              <a:rPr lang="en-CA" dirty="0" err="1"/>
              <a:t>pensez-vous</a:t>
            </a:r>
            <a:r>
              <a:rPr lang="en-CA" dirty="0"/>
              <a:t> que </a:t>
            </a:r>
            <a:r>
              <a:rPr lang="en-CA" dirty="0" err="1"/>
              <a:t>vous</a:t>
            </a:r>
            <a:r>
              <a:rPr lang="en-CA" dirty="0"/>
              <a:t> </a:t>
            </a:r>
            <a:r>
              <a:rPr lang="en-CA" dirty="0" err="1"/>
              <a:t>êtes</a:t>
            </a:r>
            <a:endParaRPr lang="en-CA" dirty="0"/>
          </a:p>
          <a:p>
            <a:pPr algn="ctr"/>
            <a:r>
              <a:rPr lang="en-CA" dirty="0"/>
              <a:t> </a:t>
            </a:r>
            <a:r>
              <a:rPr lang="en-CA" b="1" dirty="0">
                <a:solidFill>
                  <a:srgbClr val="FF0000"/>
                </a:solidFill>
              </a:rPr>
              <a:t>des </a:t>
            </a:r>
            <a:r>
              <a:rPr lang="en-CA" b="1" dirty="0" err="1">
                <a:solidFill>
                  <a:srgbClr val="FF0000"/>
                </a:solidFill>
              </a:rPr>
              <a:t>personnes</a:t>
            </a:r>
            <a:r>
              <a:rPr lang="en-CA" b="1" dirty="0">
                <a:solidFill>
                  <a:srgbClr val="FF0000"/>
                </a:solidFill>
              </a:rPr>
              <a:t> RESPONSABLES </a:t>
            </a:r>
            <a:r>
              <a:rPr lang="en-CA" b="1" dirty="0" err="1">
                <a:solidFill>
                  <a:srgbClr val="FF0000"/>
                </a:solidFill>
              </a:rPr>
              <a:t>ou</a:t>
            </a:r>
            <a:r>
              <a:rPr lang="en-CA" b="1" dirty="0">
                <a:solidFill>
                  <a:srgbClr val="FF0000"/>
                </a:solidFill>
              </a:rPr>
              <a:t> IRRESPONSABLES </a:t>
            </a:r>
            <a:r>
              <a:rPr lang="en-CA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18650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7" name="Zaobljeni pravokutni oblačić 6"/>
          <p:cNvSpPr/>
          <p:nvPr/>
        </p:nvSpPr>
        <p:spPr>
          <a:xfrm>
            <a:off x="3124200" y="1066800"/>
            <a:ext cx="3047999" cy="2209800"/>
          </a:xfrm>
          <a:prstGeom prst="wedgeRoundRectCallout">
            <a:avLst>
              <a:gd name="adj1" fmla="val -84854"/>
              <a:gd name="adj2" fmla="val -11373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ln w="0"/>
                <a:solidFill>
                  <a:schemeClr val="tx1"/>
                </a:solidFill>
              </a:rPr>
              <a:t>OK, </a:t>
            </a:r>
            <a:r>
              <a:rPr lang="en-CA" dirty="0" err="1">
                <a:ln w="0"/>
                <a:solidFill>
                  <a:schemeClr val="tx1"/>
                </a:solidFill>
              </a:rPr>
              <a:t>maintenant</a:t>
            </a:r>
            <a:r>
              <a:rPr lang="en-CA" dirty="0">
                <a:ln w="0"/>
                <a:solidFill>
                  <a:schemeClr val="tx1"/>
                </a:solidFill>
              </a:rPr>
              <a:t>...</a:t>
            </a:r>
          </a:p>
          <a:p>
            <a:pPr algn="ctr"/>
            <a:r>
              <a:rPr lang="en-CA" dirty="0">
                <a:ln w="0"/>
                <a:solidFill>
                  <a:schemeClr val="tx1"/>
                </a:solidFill>
              </a:rPr>
              <a:t>Nous </a:t>
            </a:r>
            <a:r>
              <a:rPr lang="en-CA" dirty="0" err="1">
                <a:ln w="0"/>
                <a:solidFill>
                  <a:schemeClr val="tx1"/>
                </a:solidFill>
              </a:rPr>
              <a:t>avons</a:t>
            </a:r>
            <a:r>
              <a:rPr lang="en-CA" dirty="0">
                <a:ln w="0"/>
                <a:solidFill>
                  <a:schemeClr val="tx1"/>
                </a:solidFill>
              </a:rPr>
              <a:t> encore </a:t>
            </a:r>
            <a:r>
              <a:rPr lang="en-CA" b="1" dirty="0">
                <a:ln w="0"/>
                <a:solidFill>
                  <a:schemeClr val="tx1"/>
                </a:solidFill>
              </a:rPr>
              <a:t>UNE TÂCHE</a:t>
            </a:r>
          </a:p>
          <a:p>
            <a:pPr algn="ctr"/>
            <a:r>
              <a:rPr lang="en-CA" dirty="0">
                <a:ln w="0"/>
                <a:solidFill>
                  <a:schemeClr val="tx1"/>
                </a:solidFill>
              </a:rPr>
              <a:t>pour </a:t>
            </a:r>
            <a:r>
              <a:rPr lang="en-CA" dirty="0" err="1">
                <a:ln w="0"/>
                <a:solidFill>
                  <a:schemeClr val="tx1"/>
                </a:solidFill>
              </a:rPr>
              <a:t>vous</a:t>
            </a:r>
            <a:r>
              <a:rPr lang="en-CA" dirty="0">
                <a:ln w="0"/>
                <a:solidFill>
                  <a:schemeClr val="tx1"/>
                </a:solidFill>
              </a:rPr>
              <a:t>, </a:t>
            </a:r>
            <a:r>
              <a:rPr lang="en-CA" b="1" dirty="0">
                <a:ln w="0"/>
                <a:solidFill>
                  <a:schemeClr val="tx1"/>
                </a:solidFill>
              </a:rPr>
              <a:t>JEUNES SUPER-HÉROS EN DEVENIR </a:t>
            </a:r>
            <a:r>
              <a:rPr lang="en-CA" dirty="0">
                <a:ln w="0"/>
                <a:solidFill>
                  <a:schemeClr val="tx1"/>
                </a:solidFill>
              </a:rPr>
              <a:t>! !</a:t>
            </a:r>
          </a:p>
        </p:txBody>
      </p:sp>
    </p:spTree>
    <p:extLst>
      <p:ext uri="{BB962C8B-B14F-4D97-AF65-F5344CB8AC3E}">
        <p14:creationId xmlns:p14="http://schemas.microsoft.com/office/powerpoint/2010/main" val="418650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4953000" y="5553670"/>
            <a:ext cx="3505200" cy="923330"/>
          </a:xfrm>
          <a:prstGeom prst="rect">
            <a:avLst/>
          </a:prstGeom>
          <a:noFill/>
          <a:ln w="76200" cmpd="sng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b="1" dirty="0"/>
          </a:p>
          <a:p>
            <a:pPr algn="ctr"/>
            <a:r>
              <a:rPr lang="it-IT" b="1" dirty="0"/>
              <a:t>SUPER </a:t>
            </a:r>
            <a:r>
              <a:rPr lang="it-IT" b="1" dirty="0" err="1"/>
              <a:t>PURPLEWOMAN</a:t>
            </a:r>
            <a:endParaRPr lang="it-IT" b="1" dirty="0"/>
          </a:p>
          <a:p>
            <a:pPr algn="ctr"/>
            <a:endParaRPr lang="it-IT" b="1" dirty="0"/>
          </a:p>
        </p:txBody>
      </p:sp>
      <p:pic>
        <p:nvPicPr>
          <p:cNvPr id="4" name="Immagine 3" descr="SUPEREROE CAPELLI FIAMMA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"/>
            <a:ext cx="2971800" cy="53340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pic>
        <p:nvPicPr>
          <p:cNvPr id="5" name="Immagine 4" descr="SUPEREROINA COSTUME LILLA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762000"/>
            <a:ext cx="213360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sp>
        <p:nvSpPr>
          <p:cNvPr id="2" name="CasellaDiTesto 1"/>
          <p:cNvSpPr txBox="1"/>
          <p:nvPr/>
        </p:nvSpPr>
        <p:spPr>
          <a:xfrm>
            <a:off x="228600" y="5553670"/>
            <a:ext cx="3429000" cy="923330"/>
          </a:xfrm>
          <a:prstGeom prst="rect">
            <a:avLst/>
          </a:prstGeom>
          <a:noFill/>
          <a:ln w="76200" cmpd="sng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b="1" dirty="0"/>
          </a:p>
          <a:p>
            <a:pPr algn="ctr"/>
            <a:r>
              <a:rPr lang="it-IT" b="1" dirty="0"/>
              <a:t>SUPER </a:t>
            </a:r>
            <a:r>
              <a:rPr lang="it-IT" b="1" dirty="0" err="1"/>
              <a:t>FLAMEMAN</a:t>
            </a:r>
            <a:endParaRPr lang="it-IT" b="1" dirty="0"/>
          </a:p>
          <a:p>
            <a:pPr algn="ctr"/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590800" y="381000"/>
            <a:ext cx="3810000" cy="523220"/>
          </a:xfrm>
          <a:prstGeom prst="rect">
            <a:avLst/>
          </a:prstGeom>
          <a:noFill/>
          <a:ln w="57150" cmpd="thickThin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LES PERSONNAGES:</a:t>
            </a:r>
          </a:p>
        </p:txBody>
      </p:sp>
    </p:spTree>
    <p:extLst>
      <p:ext uri="{BB962C8B-B14F-4D97-AF65-F5344CB8AC3E}">
        <p14:creationId xmlns:p14="http://schemas.microsoft.com/office/powerpoint/2010/main" val="9905182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7" name="Zaobljeni pravokutni oblačić 6"/>
          <p:cNvSpPr/>
          <p:nvPr/>
        </p:nvSpPr>
        <p:spPr>
          <a:xfrm>
            <a:off x="3048000" y="691337"/>
            <a:ext cx="3200400" cy="1518463"/>
          </a:xfrm>
          <a:prstGeom prst="wedgeRoundRectCallout">
            <a:avLst>
              <a:gd name="adj1" fmla="val -79607"/>
              <a:gd name="adj2" fmla="val 40365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r-IN" dirty="0">
                <a:ln w="0"/>
                <a:solidFill>
                  <a:schemeClr val="tx1"/>
                </a:solidFill>
              </a:rPr>
              <a:t>…</a:t>
            </a:r>
            <a:r>
              <a:rPr lang="it-IT" dirty="0">
                <a:ln w="0"/>
                <a:solidFill>
                  <a:schemeClr val="tx1"/>
                </a:solidFill>
              </a:rPr>
              <a:t>. </a:t>
            </a:r>
            <a:r>
              <a:rPr lang="it-IT" dirty="0" err="1">
                <a:ln w="0"/>
                <a:solidFill>
                  <a:schemeClr val="tx1"/>
                </a:solidFill>
              </a:rPr>
              <a:t>Let’s</a:t>
            </a:r>
            <a:r>
              <a:rPr lang="it-IT" dirty="0">
                <a:ln w="0"/>
                <a:solidFill>
                  <a:schemeClr val="tx1"/>
                </a:solidFill>
              </a:rPr>
              <a:t> </a:t>
            </a:r>
            <a:r>
              <a:rPr lang="en-CA" dirty="0">
                <a:ln w="0"/>
                <a:solidFill>
                  <a:schemeClr val="tx1"/>
                </a:solidFill>
              </a:rPr>
              <a:t>prepare </a:t>
            </a:r>
          </a:p>
          <a:p>
            <a:pPr algn="ctr"/>
            <a:r>
              <a:rPr lang="en-CA" dirty="0">
                <a:ln w="0"/>
                <a:solidFill>
                  <a:schemeClr val="tx1"/>
                </a:solidFill>
              </a:rPr>
              <a:t>a </a:t>
            </a:r>
            <a:r>
              <a:rPr lang="en-CA" b="1" dirty="0">
                <a:ln w="0"/>
                <a:solidFill>
                  <a:schemeClr val="tx1"/>
                </a:solidFill>
              </a:rPr>
              <a:t>short</a:t>
            </a:r>
            <a:r>
              <a:rPr lang="en-CA" dirty="0">
                <a:ln w="0"/>
                <a:solidFill>
                  <a:schemeClr val="tx1"/>
                </a:solidFill>
              </a:rPr>
              <a:t> </a:t>
            </a:r>
            <a:r>
              <a:rPr lang="en-CA" b="1" dirty="0">
                <a:ln w="0"/>
                <a:solidFill>
                  <a:schemeClr val="tx1"/>
                </a:solidFill>
              </a:rPr>
              <a:t>comic stripe</a:t>
            </a:r>
          </a:p>
          <a:p>
            <a:pPr algn="ctr"/>
            <a:r>
              <a:rPr lang="en-CA" b="1" dirty="0">
                <a:ln w="0"/>
                <a:solidFill>
                  <a:schemeClr val="tx1"/>
                </a:solidFill>
              </a:rPr>
              <a:t> </a:t>
            </a:r>
            <a:r>
              <a:rPr lang="en-CA" dirty="0">
                <a:ln w="0"/>
                <a:solidFill>
                  <a:schemeClr val="tx1"/>
                </a:solidFill>
              </a:rPr>
              <a:t>about </a:t>
            </a:r>
            <a:r>
              <a:rPr lang="en-CA" b="1" dirty="0">
                <a:ln w="0"/>
                <a:solidFill>
                  <a:schemeClr val="tx1"/>
                </a:solidFill>
              </a:rPr>
              <a:t>1 RESPONSIBILITY</a:t>
            </a:r>
          </a:p>
          <a:p>
            <a:pPr algn="ctr"/>
            <a:r>
              <a:rPr lang="en-CA" dirty="0">
                <a:ln w="0"/>
                <a:solidFill>
                  <a:schemeClr val="tx1"/>
                </a:solidFill>
              </a:rPr>
              <a:t> you carry </a:t>
            </a:r>
          </a:p>
          <a:p>
            <a:pPr algn="ctr"/>
            <a:r>
              <a:rPr lang="en-CA" dirty="0">
                <a:ln w="0"/>
                <a:solidFill>
                  <a:schemeClr val="tx1"/>
                </a:solidFill>
              </a:rPr>
              <a:t>in your everyday life. </a:t>
            </a:r>
            <a:endParaRPr lang="hr-HR" dirty="0">
              <a:ln w="0"/>
              <a:solidFill>
                <a:schemeClr val="tx1"/>
              </a:solidFill>
            </a:endParaRPr>
          </a:p>
        </p:txBody>
      </p:sp>
      <p:sp>
        <p:nvSpPr>
          <p:cNvPr id="8" name="Zaobljeni pravokutni oblačić 7"/>
          <p:cNvSpPr/>
          <p:nvPr/>
        </p:nvSpPr>
        <p:spPr>
          <a:xfrm>
            <a:off x="2971800" y="2743200"/>
            <a:ext cx="2819400" cy="1352292"/>
          </a:xfrm>
          <a:prstGeom prst="wedgeEllipseCallout">
            <a:avLst>
              <a:gd name="adj1" fmla="val 82420"/>
              <a:gd name="adj2" fmla="val -76843"/>
            </a:avLst>
          </a:prstGeom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You might describe your superpowers, if you wish  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8650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28600" y="838200"/>
            <a:ext cx="8610600" cy="5791200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2438400" y="152400"/>
            <a:ext cx="4267200" cy="523220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TA BANDE DESSINÉE : </a:t>
            </a:r>
          </a:p>
        </p:txBody>
      </p:sp>
    </p:spTree>
    <p:extLst>
      <p:ext uri="{BB962C8B-B14F-4D97-AF65-F5344CB8AC3E}">
        <p14:creationId xmlns:p14="http://schemas.microsoft.com/office/powerpoint/2010/main" val="3708027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28600" y="838200"/>
            <a:ext cx="8610600" cy="5791200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2438400" y="152400"/>
            <a:ext cx="3810000" cy="523220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TA BANDE DESSINÉE : </a:t>
            </a:r>
          </a:p>
        </p:txBody>
      </p:sp>
    </p:spTree>
    <p:extLst>
      <p:ext uri="{BB962C8B-B14F-4D97-AF65-F5344CB8AC3E}">
        <p14:creationId xmlns:p14="http://schemas.microsoft.com/office/powerpoint/2010/main" val="8345597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28600" y="838200"/>
            <a:ext cx="8610600" cy="5791200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2438400" y="152400"/>
            <a:ext cx="3810000" cy="523220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TA BANDE DESSINÉE : </a:t>
            </a:r>
          </a:p>
        </p:txBody>
      </p:sp>
    </p:spTree>
    <p:extLst>
      <p:ext uri="{BB962C8B-B14F-4D97-AF65-F5344CB8AC3E}">
        <p14:creationId xmlns:p14="http://schemas.microsoft.com/office/powerpoint/2010/main" val="13983737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7" name="Zaobljeni pravokutni oblačić 6"/>
          <p:cNvSpPr/>
          <p:nvPr/>
        </p:nvSpPr>
        <p:spPr>
          <a:xfrm>
            <a:off x="2895600" y="533400"/>
            <a:ext cx="3276600" cy="1676400"/>
          </a:xfrm>
          <a:prstGeom prst="wedgeRoundRectCallout">
            <a:avLst>
              <a:gd name="adj1" fmla="val -73473"/>
              <a:gd name="adj2" fmla="val 30820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err="1">
                <a:ln w="0"/>
                <a:solidFill>
                  <a:schemeClr val="tx1"/>
                </a:solidFill>
              </a:rPr>
              <a:t>Très</a:t>
            </a:r>
            <a:r>
              <a:rPr lang="en-CA" dirty="0">
                <a:ln w="0"/>
                <a:solidFill>
                  <a:schemeClr val="tx1"/>
                </a:solidFill>
              </a:rPr>
              <a:t> bien fait, les enfants !</a:t>
            </a:r>
          </a:p>
          <a:p>
            <a:pPr algn="ctr"/>
            <a:r>
              <a:rPr lang="en-CA" dirty="0" err="1">
                <a:ln w="0"/>
                <a:solidFill>
                  <a:schemeClr val="tx1"/>
                </a:solidFill>
              </a:rPr>
              <a:t>Vous</a:t>
            </a:r>
            <a:r>
              <a:rPr lang="en-CA" dirty="0">
                <a:ln w="0"/>
                <a:solidFill>
                  <a:schemeClr val="tx1"/>
                </a:solidFill>
              </a:rPr>
              <a:t> </a:t>
            </a:r>
            <a:r>
              <a:rPr lang="en-CA" dirty="0" err="1">
                <a:ln w="0"/>
                <a:solidFill>
                  <a:schemeClr val="tx1"/>
                </a:solidFill>
              </a:rPr>
              <a:t>avez</a:t>
            </a:r>
            <a:r>
              <a:rPr lang="en-CA" dirty="0">
                <a:ln w="0"/>
                <a:solidFill>
                  <a:schemeClr val="tx1"/>
                </a:solidFill>
              </a:rPr>
              <a:t> fait un excellent travail </a:t>
            </a:r>
            <a:r>
              <a:rPr lang="en-CA" dirty="0" err="1">
                <a:ln w="0"/>
                <a:solidFill>
                  <a:schemeClr val="tx1"/>
                </a:solidFill>
              </a:rPr>
              <a:t>aujourd'hui</a:t>
            </a:r>
            <a:r>
              <a:rPr lang="en-CA" dirty="0">
                <a:ln w="0"/>
                <a:solidFill>
                  <a:schemeClr val="tx1"/>
                </a:solidFill>
              </a:rPr>
              <a:t> !</a:t>
            </a:r>
          </a:p>
          <a:p>
            <a:pPr algn="ctr"/>
            <a:r>
              <a:rPr lang="en-CA" b="1" dirty="0">
                <a:ln w="0"/>
                <a:solidFill>
                  <a:schemeClr val="accent4">
                    <a:lumMod val="75000"/>
                  </a:schemeClr>
                </a:solidFill>
              </a:rPr>
              <a:t>PURPLE WOMAN </a:t>
            </a:r>
            <a:r>
              <a:rPr lang="en-CA" dirty="0">
                <a:ln w="0"/>
                <a:solidFill>
                  <a:schemeClr val="tx1"/>
                </a:solidFill>
              </a:rPr>
              <a:t>ET MOI SOMMES TRÈS </a:t>
            </a:r>
            <a:r>
              <a:rPr lang="en-CA" b="1" dirty="0">
                <a:ln w="0"/>
                <a:solidFill>
                  <a:srgbClr val="FF0000"/>
                </a:solidFill>
              </a:rPr>
              <a:t>FIERS</a:t>
            </a:r>
            <a:r>
              <a:rPr lang="en-CA" dirty="0">
                <a:ln w="0"/>
                <a:solidFill>
                  <a:schemeClr val="tx1"/>
                </a:solidFill>
              </a:rPr>
              <a:t> DE VOUS I</a:t>
            </a:r>
          </a:p>
        </p:txBody>
      </p:sp>
      <p:sp>
        <p:nvSpPr>
          <p:cNvPr id="8" name="Zaobljeni pravokutni oblačić 7"/>
          <p:cNvSpPr/>
          <p:nvPr/>
        </p:nvSpPr>
        <p:spPr>
          <a:xfrm>
            <a:off x="2793298" y="2646657"/>
            <a:ext cx="3607502" cy="2001543"/>
          </a:xfrm>
          <a:prstGeom prst="wedgeEllipseCallout">
            <a:avLst>
              <a:gd name="adj1" fmla="val 67722"/>
              <a:gd name="adj2" fmla="val -69912"/>
            </a:avLst>
          </a:prstGeom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/>
              <a:t>Oui</a:t>
            </a:r>
            <a:r>
              <a:rPr lang="hr-HR" dirty="0"/>
              <a:t> ! </a:t>
            </a:r>
            <a:r>
              <a:rPr lang="hr-HR" dirty="0" err="1"/>
              <a:t>Compte</a:t>
            </a:r>
            <a:r>
              <a:rPr lang="hr-HR" dirty="0"/>
              <a:t> tenu de </a:t>
            </a:r>
            <a:r>
              <a:rPr lang="hr-HR" dirty="0" err="1"/>
              <a:t>toutes</a:t>
            </a:r>
            <a:r>
              <a:rPr lang="hr-HR" dirty="0"/>
              <a:t> les </a:t>
            </a:r>
            <a:r>
              <a:rPr lang="hr-HR" dirty="0" err="1"/>
              <a:t>responsabilités</a:t>
            </a:r>
            <a:r>
              <a:rPr lang="hr-HR" dirty="0"/>
              <a:t> </a:t>
            </a:r>
            <a:r>
              <a:rPr lang="hr-HR" dirty="0" err="1"/>
              <a:t>que</a:t>
            </a:r>
            <a:r>
              <a:rPr lang="hr-HR" dirty="0"/>
              <a:t> </a:t>
            </a:r>
            <a:r>
              <a:rPr lang="hr-HR" dirty="0" err="1"/>
              <a:t>vous</a:t>
            </a:r>
            <a:r>
              <a:rPr lang="hr-HR" dirty="0"/>
              <a:t> </a:t>
            </a:r>
            <a:r>
              <a:rPr lang="hr-HR" dirty="0" err="1"/>
              <a:t>portez</a:t>
            </a:r>
            <a:r>
              <a:rPr lang="hr-HR" dirty="0"/>
              <a:t>, </a:t>
            </a:r>
            <a:r>
              <a:rPr lang="hr-HR" b="1" dirty="0" err="1">
                <a:solidFill>
                  <a:srgbClr val="FF0000"/>
                </a:solidFill>
              </a:rPr>
              <a:t>vous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hr-HR" b="1" dirty="0" err="1">
                <a:solidFill>
                  <a:srgbClr val="FF0000"/>
                </a:solidFill>
              </a:rPr>
              <a:t>êtes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hr-HR" b="1" dirty="0" err="1">
                <a:solidFill>
                  <a:srgbClr val="FF0000"/>
                </a:solidFill>
              </a:rPr>
              <a:t>vraiment</a:t>
            </a:r>
            <a:endParaRPr lang="hr-HR" b="1" dirty="0">
              <a:solidFill>
                <a:srgbClr val="FF0000"/>
              </a:solidFill>
            </a:endParaRPr>
          </a:p>
          <a:p>
            <a:pPr algn="ctr"/>
            <a:r>
              <a:rPr lang="hr-HR" b="1" dirty="0">
                <a:solidFill>
                  <a:srgbClr val="FF0000"/>
                </a:solidFill>
              </a:rPr>
              <a:t> DE JEUNES SUPER-HÉROS !</a:t>
            </a:r>
          </a:p>
        </p:txBody>
      </p:sp>
    </p:spTree>
    <p:extLst>
      <p:ext uri="{BB962C8B-B14F-4D97-AF65-F5344CB8AC3E}">
        <p14:creationId xmlns:p14="http://schemas.microsoft.com/office/powerpoint/2010/main" val="418650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87"/>
            <a:ext cx="9144000" cy="6858000"/>
          </a:xfrm>
          <a:prstGeom prst="rect">
            <a:avLst/>
          </a:prstGeom>
        </p:spPr>
      </p:pic>
      <p:pic>
        <p:nvPicPr>
          <p:cNvPr id="9" name="Immagine 8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11" name="Immagine 10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7" name="Zaobljeni pravokutni oblačić 6"/>
          <p:cNvSpPr/>
          <p:nvPr/>
        </p:nvSpPr>
        <p:spPr>
          <a:xfrm>
            <a:off x="2057400" y="457200"/>
            <a:ext cx="5029200" cy="3733800"/>
          </a:xfrm>
          <a:prstGeom prst="irregularSeal1">
            <a:avLst/>
          </a:prstGeom>
          <a:ln w="57150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400" b="1" dirty="0">
                <a:ln w="0"/>
                <a:solidFill>
                  <a:srgbClr val="FF0000"/>
                </a:solidFill>
              </a:rPr>
              <a:t>BIENVENUE AU “HALL OF FAME” DES SUPERHÉROS</a:t>
            </a:r>
            <a:endParaRPr lang="en-CA" sz="2000" b="1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50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UPEREROE CAPELLI FIAMMA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10" y="609600"/>
            <a:ext cx="2169090" cy="45720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pic>
        <p:nvPicPr>
          <p:cNvPr id="5" name="Immagine 4" descr="SUPEREROINA COSTUME LILLA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95400"/>
            <a:ext cx="1600200" cy="3962400"/>
          </a:xfrm>
          <a:prstGeom prst="rect">
            <a:avLst/>
          </a:prstGeom>
          <a:scene3d>
            <a:camera prst="orthographicFront">
              <a:rot lat="0" lon="299984" rev="0"/>
            </a:camera>
            <a:lightRig rig="threePt" dir="t"/>
          </a:scene3d>
        </p:spPr>
      </p:pic>
      <p:sp>
        <p:nvSpPr>
          <p:cNvPr id="2" name="CasellaDiTesto 1"/>
          <p:cNvSpPr txBox="1"/>
          <p:nvPr/>
        </p:nvSpPr>
        <p:spPr>
          <a:xfrm>
            <a:off x="228600" y="6169223"/>
            <a:ext cx="1524000" cy="276999"/>
          </a:xfrm>
          <a:prstGeom prst="rect">
            <a:avLst/>
          </a:prstGeom>
          <a:noFill/>
          <a:ln w="28575" cmpd="sng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accent6">
                    <a:lumMod val="75000"/>
                  </a:schemeClr>
                </a:solidFill>
              </a:rPr>
              <a:t>SUPER-</a:t>
            </a:r>
            <a:r>
              <a:rPr lang="it-IT" sz="1200" b="1" dirty="0" err="1">
                <a:solidFill>
                  <a:schemeClr val="accent6">
                    <a:lumMod val="75000"/>
                  </a:schemeClr>
                </a:solidFill>
              </a:rPr>
              <a:t>FLAMEMAN</a:t>
            </a:r>
            <a:endParaRPr lang="it-IT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57200" y="762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LES PERSONNAGES :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828800" y="6172200"/>
            <a:ext cx="1905000" cy="276999"/>
          </a:xfrm>
          <a:prstGeom prst="rect">
            <a:avLst/>
          </a:prstGeom>
          <a:noFill/>
          <a:ln w="28575" cmpd="sng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accent4">
                    <a:lumMod val="75000"/>
                  </a:schemeClr>
                </a:solidFill>
              </a:rPr>
              <a:t>SUPER </a:t>
            </a:r>
            <a:r>
              <a:rPr lang="it-IT" sz="1200" b="1" dirty="0" err="1">
                <a:solidFill>
                  <a:schemeClr val="accent4">
                    <a:lumMod val="75000"/>
                  </a:schemeClr>
                </a:solidFill>
              </a:rPr>
              <a:t>PURPLEWOMAN</a:t>
            </a:r>
            <a:endParaRPr lang="it-IT" sz="1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810000" y="152400"/>
            <a:ext cx="5029200" cy="5791200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5410200" y="6200001"/>
            <a:ext cx="1905000" cy="40011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VOUS</a:t>
            </a:r>
          </a:p>
        </p:txBody>
      </p:sp>
    </p:spTree>
    <p:extLst>
      <p:ext uri="{BB962C8B-B14F-4D97-AF65-F5344CB8AC3E}">
        <p14:creationId xmlns:p14="http://schemas.microsoft.com/office/powerpoint/2010/main" val="21121804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1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590800" y="2590800"/>
            <a:ext cx="3810000" cy="523220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LA FIN</a:t>
            </a:r>
          </a:p>
        </p:txBody>
      </p:sp>
    </p:spTree>
    <p:extLst>
      <p:ext uri="{BB962C8B-B14F-4D97-AF65-F5344CB8AC3E}">
        <p14:creationId xmlns:p14="http://schemas.microsoft.com/office/powerpoint/2010/main" val="141505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905000" y="609600"/>
            <a:ext cx="5486400" cy="1323439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200" b="1" dirty="0"/>
          </a:p>
          <a:p>
            <a:pPr algn="ctr"/>
            <a:r>
              <a:rPr lang="en-GB" sz="2800" b="1" dirty="0"/>
              <a:t>DANS UN CARRÉ DE</a:t>
            </a:r>
          </a:p>
          <a:p>
            <a:pPr algn="ctr"/>
            <a:r>
              <a:rPr lang="en-GB" sz="2800" b="1" dirty="0"/>
              <a:t> VOTRE VILLE NATALE ...</a:t>
            </a:r>
          </a:p>
          <a:p>
            <a:pPr algn="ctr"/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3766310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sp>
        <p:nvSpPr>
          <p:cNvPr id="12" name="Zaobljeni pravokutni oblačić 6"/>
          <p:cNvSpPr/>
          <p:nvPr/>
        </p:nvSpPr>
        <p:spPr>
          <a:xfrm>
            <a:off x="2457027" y="1524000"/>
            <a:ext cx="3105573" cy="1752600"/>
          </a:xfrm>
          <a:prstGeom prst="wedgeEllipseCallout">
            <a:avLst>
              <a:gd name="adj1" fmla="val 95847"/>
              <a:gd name="adj2" fmla="val -20124"/>
            </a:avLst>
          </a:prstGeom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ln w="0"/>
                <a:solidFill>
                  <a:schemeClr val="tx1"/>
                </a:solidFill>
              </a:rPr>
              <a:t>Salut, les enfants ! Je </a:t>
            </a:r>
            <a:r>
              <a:rPr lang="en-CA" dirty="0" err="1">
                <a:ln w="0"/>
                <a:solidFill>
                  <a:schemeClr val="tx1"/>
                </a:solidFill>
              </a:rPr>
              <a:t>parie</a:t>
            </a:r>
            <a:r>
              <a:rPr lang="en-CA" dirty="0">
                <a:ln w="0"/>
                <a:solidFill>
                  <a:schemeClr val="tx1"/>
                </a:solidFill>
              </a:rPr>
              <a:t> que </a:t>
            </a:r>
            <a:r>
              <a:rPr lang="en-CA" dirty="0" err="1">
                <a:ln w="0"/>
                <a:solidFill>
                  <a:schemeClr val="tx1"/>
                </a:solidFill>
              </a:rPr>
              <a:t>vous</a:t>
            </a:r>
            <a:r>
              <a:rPr lang="en-CA" dirty="0">
                <a:ln w="0"/>
                <a:solidFill>
                  <a:schemeClr val="tx1"/>
                </a:solidFill>
              </a:rPr>
              <a:t> ne </a:t>
            </a:r>
            <a:r>
              <a:rPr lang="en-CA" dirty="0" err="1">
                <a:ln w="0"/>
                <a:solidFill>
                  <a:schemeClr val="tx1"/>
                </a:solidFill>
              </a:rPr>
              <a:t>vous</a:t>
            </a:r>
            <a:r>
              <a:rPr lang="en-CA" dirty="0">
                <a:ln w="0"/>
                <a:solidFill>
                  <a:schemeClr val="tx1"/>
                </a:solidFill>
              </a:rPr>
              <a:t> </a:t>
            </a:r>
            <a:r>
              <a:rPr lang="en-CA" dirty="0" err="1">
                <a:ln w="0"/>
                <a:solidFill>
                  <a:schemeClr val="tx1"/>
                </a:solidFill>
              </a:rPr>
              <a:t>attendiez</a:t>
            </a:r>
            <a:r>
              <a:rPr lang="en-CA" dirty="0">
                <a:ln w="0"/>
                <a:solidFill>
                  <a:schemeClr val="tx1"/>
                </a:solidFill>
              </a:rPr>
              <a:t> pas </a:t>
            </a:r>
            <a:r>
              <a:rPr lang="en-CA" dirty="0" err="1">
                <a:ln w="0"/>
                <a:solidFill>
                  <a:schemeClr val="tx1"/>
                </a:solidFill>
              </a:rPr>
              <a:t>à</a:t>
            </a:r>
            <a:r>
              <a:rPr lang="en-CA" dirty="0">
                <a:ln w="0"/>
                <a:solidFill>
                  <a:schemeClr val="tx1"/>
                </a:solidFill>
              </a:rPr>
              <a:t> </a:t>
            </a:r>
            <a:r>
              <a:rPr lang="en-CA" dirty="0" err="1">
                <a:ln w="0"/>
                <a:solidFill>
                  <a:schemeClr val="tx1"/>
                </a:solidFill>
              </a:rPr>
              <a:t>ce</a:t>
            </a:r>
            <a:r>
              <a:rPr lang="en-CA" dirty="0">
                <a:ln w="0"/>
                <a:solidFill>
                  <a:schemeClr val="tx1"/>
                </a:solidFill>
              </a:rPr>
              <a:t> que je </a:t>
            </a:r>
            <a:r>
              <a:rPr lang="en-CA" dirty="0" err="1">
                <a:ln w="0"/>
                <a:solidFill>
                  <a:schemeClr val="tx1"/>
                </a:solidFill>
              </a:rPr>
              <a:t>vienne</a:t>
            </a:r>
            <a:r>
              <a:rPr lang="en-CA" dirty="0">
                <a:ln w="0"/>
                <a:solidFill>
                  <a:schemeClr val="tx1"/>
                </a:solidFill>
              </a:rPr>
              <a:t> dans </a:t>
            </a:r>
            <a:r>
              <a:rPr lang="en-CA" dirty="0" err="1">
                <a:ln w="0"/>
                <a:solidFill>
                  <a:schemeClr val="tx1"/>
                </a:solidFill>
              </a:rPr>
              <a:t>votre</a:t>
            </a:r>
            <a:r>
              <a:rPr lang="en-CA" dirty="0">
                <a:ln w="0"/>
                <a:solidFill>
                  <a:schemeClr val="tx1"/>
                </a:solidFill>
              </a:rPr>
              <a:t> </a:t>
            </a:r>
            <a:r>
              <a:rPr lang="en-CA" dirty="0" err="1">
                <a:ln w="0"/>
                <a:solidFill>
                  <a:schemeClr val="tx1"/>
                </a:solidFill>
              </a:rPr>
              <a:t>classe</a:t>
            </a:r>
            <a:r>
              <a:rPr lang="en-CA" dirty="0">
                <a:ln w="0"/>
                <a:solidFill>
                  <a:schemeClr val="tx1"/>
                </a:solidFill>
              </a:rPr>
              <a:t> !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81000" y="533400"/>
            <a:ext cx="5029200" cy="523220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... UN JOUR DE PRINTEMPS ...</a:t>
            </a:r>
          </a:p>
        </p:txBody>
      </p:sp>
      <p:sp>
        <p:nvSpPr>
          <p:cNvPr id="8" name="Zaobljeni pravokutni oblačić 6"/>
          <p:cNvSpPr/>
          <p:nvPr/>
        </p:nvSpPr>
        <p:spPr>
          <a:xfrm>
            <a:off x="2971800" y="3429000"/>
            <a:ext cx="2258732" cy="1524000"/>
          </a:xfrm>
          <a:prstGeom prst="wedgeEllipseCallout">
            <a:avLst>
              <a:gd name="adj1" fmla="val 124580"/>
              <a:gd name="adj2" fmla="val -122396"/>
            </a:avLst>
          </a:prstGeom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ln w="0"/>
                <a:solidFill>
                  <a:schemeClr val="tx1"/>
                </a:solidFill>
              </a:rPr>
              <a:t>Est-</a:t>
            </a:r>
            <a:r>
              <a:rPr lang="en-CA" dirty="0" err="1">
                <a:ln w="0"/>
                <a:solidFill>
                  <a:schemeClr val="tx1"/>
                </a:solidFill>
              </a:rPr>
              <a:t>ce</a:t>
            </a:r>
            <a:r>
              <a:rPr lang="en-CA" dirty="0">
                <a:ln w="0"/>
                <a:solidFill>
                  <a:schemeClr val="tx1"/>
                </a:solidFill>
              </a:rPr>
              <a:t> que </a:t>
            </a:r>
            <a:r>
              <a:rPr lang="en-CA" dirty="0" err="1">
                <a:ln w="0"/>
                <a:solidFill>
                  <a:schemeClr val="tx1"/>
                </a:solidFill>
              </a:rPr>
              <a:t>tu</a:t>
            </a:r>
            <a:r>
              <a:rPr lang="en-CA" dirty="0">
                <a:ln w="0"/>
                <a:solidFill>
                  <a:schemeClr val="tx1"/>
                </a:solidFill>
              </a:rPr>
              <a:t> </a:t>
            </a:r>
            <a:r>
              <a:rPr lang="en-CA" dirty="0" err="1">
                <a:ln w="0"/>
                <a:solidFill>
                  <a:schemeClr val="tx1"/>
                </a:solidFill>
              </a:rPr>
              <a:t>sais</a:t>
            </a:r>
            <a:endParaRPr lang="en-CA" dirty="0">
              <a:ln w="0"/>
              <a:solidFill>
                <a:schemeClr val="tx1"/>
              </a:solidFill>
            </a:endParaRPr>
          </a:p>
          <a:p>
            <a:pPr algn="ctr"/>
            <a:r>
              <a:rPr lang="en-CA" dirty="0">
                <a:ln w="0"/>
                <a:solidFill>
                  <a:schemeClr val="tx1"/>
                </a:solidFill>
              </a:rPr>
              <a:t> qui je </a:t>
            </a:r>
            <a:r>
              <a:rPr lang="en-CA" dirty="0" err="1">
                <a:ln w="0"/>
                <a:solidFill>
                  <a:schemeClr val="tx1"/>
                </a:solidFill>
              </a:rPr>
              <a:t>suis</a:t>
            </a:r>
            <a:r>
              <a:rPr lang="en-CA" dirty="0">
                <a:ln w="0"/>
                <a:solidFill>
                  <a:schemeClr val="tx1"/>
                </a:solidFill>
              </a:rPr>
              <a:t> ? </a:t>
            </a:r>
            <a:endParaRPr lang="hr-HR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46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sp>
        <p:nvSpPr>
          <p:cNvPr id="9" name="Zaobljeni pravokutni oblačić 6"/>
          <p:cNvSpPr/>
          <p:nvPr/>
        </p:nvSpPr>
        <p:spPr>
          <a:xfrm>
            <a:off x="1600200" y="1295400"/>
            <a:ext cx="3943773" cy="1828800"/>
          </a:xfrm>
          <a:prstGeom prst="wedgeEllipseCallout">
            <a:avLst>
              <a:gd name="adj1" fmla="val 77954"/>
              <a:gd name="adj2" fmla="val -19836"/>
            </a:avLst>
          </a:prstGeom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SAIS-TU QUELS SONT</a:t>
            </a:r>
          </a:p>
          <a:p>
            <a:pPr algn="ctr"/>
            <a:r>
              <a:rPr lang="en-CA" b="1" dirty="0">
                <a:solidFill>
                  <a:srgbClr val="FF0000"/>
                </a:solidFill>
              </a:rPr>
              <a:t>MES SUPER POUVOIRS </a:t>
            </a:r>
            <a:r>
              <a:rPr lang="en-CA" dirty="0"/>
              <a:t>?</a:t>
            </a:r>
          </a:p>
          <a:p>
            <a:pPr algn="ctr"/>
            <a:endParaRPr lang="en-CA" dirty="0"/>
          </a:p>
          <a:p>
            <a:pPr algn="ctr"/>
            <a:r>
              <a:rPr lang="en-CA" dirty="0"/>
              <a:t>NOMMEZ-EN QUELQUES-UNS !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5886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9" name="Zaobljeni pravokutni oblačić 6"/>
          <p:cNvSpPr/>
          <p:nvPr/>
        </p:nvSpPr>
        <p:spPr>
          <a:xfrm>
            <a:off x="3200400" y="609600"/>
            <a:ext cx="2514599" cy="1219200"/>
          </a:xfrm>
          <a:prstGeom prst="wedgeRoundRectCallout">
            <a:avLst>
              <a:gd name="adj1" fmla="val -89311"/>
              <a:gd name="adj2" fmla="val 55484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BONJOUR, </a:t>
            </a:r>
          </a:p>
          <a:p>
            <a:pPr algn="ctr"/>
            <a:r>
              <a:rPr lang="en-CA" sz="2000" b="1" dirty="0">
                <a:ln w="1905"/>
                <a:solidFill>
                  <a:schemeClr val="accent4">
                    <a:lumMod val="75000"/>
                  </a:schemeClr>
                </a:solidFill>
              </a:rPr>
              <a:t>PURPLE WOMAN </a:t>
            </a:r>
            <a:r>
              <a:rPr lang="en-CA" dirty="0"/>
              <a:t>!</a:t>
            </a:r>
            <a:endParaRPr lang="hr-HR" dirty="0"/>
          </a:p>
        </p:txBody>
      </p:sp>
      <p:sp>
        <p:nvSpPr>
          <p:cNvPr id="11" name="Zaobljeni pravokutni oblačić 6"/>
          <p:cNvSpPr/>
          <p:nvPr/>
        </p:nvSpPr>
        <p:spPr>
          <a:xfrm>
            <a:off x="2895600" y="2133600"/>
            <a:ext cx="3048000" cy="1447800"/>
          </a:xfrm>
          <a:prstGeom prst="wedgeEllipseCallout">
            <a:avLst>
              <a:gd name="adj1" fmla="val 71383"/>
              <a:gd name="adj2" fmla="val -50920"/>
            </a:avLst>
          </a:prstGeom>
          <a:ln w="5715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......OH, REGARDEZ QUI EST LÀ ..... </a:t>
            </a:r>
          </a:p>
          <a:p>
            <a:pPr algn="ctr"/>
            <a:r>
              <a:rPr lang="it-IT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FLAME MAN </a:t>
            </a:r>
            <a:r>
              <a:rPr lang="en-CA" dirty="0"/>
              <a:t>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4000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Zaobljeni pravokutni oblačić 7"/>
          <p:cNvSpPr/>
          <p:nvPr/>
        </p:nvSpPr>
        <p:spPr>
          <a:xfrm>
            <a:off x="2286000" y="381001"/>
            <a:ext cx="4191000" cy="1371600"/>
          </a:xfrm>
          <a:prstGeom prst="wedgeEllipseCallout">
            <a:avLst>
              <a:gd name="adj1" fmla="val 60070"/>
              <a:gd name="adj2" fmla="val 49781"/>
            </a:avLst>
          </a:prstGeom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FLAME MAN</a:t>
            </a:r>
            <a:r>
              <a:rPr lang="it-IT" dirty="0">
                <a:ln w="1905"/>
                <a:solidFill>
                  <a:schemeClr val="tx1"/>
                </a:solidFill>
              </a:rPr>
              <a:t>, </a:t>
            </a:r>
            <a:r>
              <a:rPr lang="it-IT" b="1" dirty="0">
                <a:ln w="1905"/>
                <a:solidFill>
                  <a:srgbClr val="FF0000"/>
                </a:solidFill>
              </a:rPr>
              <a:t>, ATTENTION !</a:t>
            </a:r>
          </a:p>
          <a:p>
            <a:pPr algn="ctr"/>
            <a:r>
              <a:rPr lang="it-IT" dirty="0">
                <a:ln w="1905"/>
                <a:solidFill>
                  <a:schemeClr val="tx1"/>
                </a:solidFill>
              </a:rPr>
              <a:t> TES CHEVEUX VONT METTRE </a:t>
            </a:r>
            <a:r>
              <a:rPr lang="it-IT" b="1" dirty="0">
                <a:ln w="1905"/>
                <a:solidFill>
                  <a:srgbClr val="FF0000"/>
                </a:solidFill>
              </a:rPr>
              <a:t>LE FEU AUX ARBRES</a:t>
            </a:r>
            <a:r>
              <a:rPr lang="it-IT" dirty="0">
                <a:ln w="1905"/>
                <a:solidFill>
                  <a:schemeClr val="tx1"/>
                </a:solidFill>
              </a:rPr>
              <a:t> DE CETTE PLACE !</a:t>
            </a:r>
          </a:p>
        </p:txBody>
      </p:sp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7" name="Zaobljeni pravokutni oblačić 6"/>
          <p:cNvSpPr/>
          <p:nvPr/>
        </p:nvSpPr>
        <p:spPr>
          <a:xfrm>
            <a:off x="2362200" y="2133600"/>
            <a:ext cx="3276600" cy="1676400"/>
          </a:xfrm>
          <a:prstGeom prst="wedgeRoundRectCallout">
            <a:avLst>
              <a:gd name="adj1" fmla="val -60950"/>
              <a:gd name="adj2" fmla="val -62537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ln w="0"/>
                <a:solidFill>
                  <a:schemeClr val="tx1"/>
                </a:solidFill>
              </a:rPr>
              <a:t>AH AH AH AH !!</a:t>
            </a:r>
          </a:p>
          <a:p>
            <a:pPr algn="ctr"/>
            <a:r>
              <a:rPr lang="en-CA" dirty="0">
                <a:ln w="0"/>
                <a:solidFill>
                  <a:schemeClr val="tx1"/>
                </a:solidFill>
              </a:rPr>
              <a:t>ÇA VA ÊTRE TRÈS AMUSANT :</a:t>
            </a:r>
          </a:p>
          <a:p>
            <a:pPr algn="ctr"/>
            <a:r>
              <a:rPr lang="en-CA" dirty="0">
                <a:ln w="0"/>
                <a:solidFill>
                  <a:schemeClr val="tx1"/>
                </a:solidFill>
              </a:rPr>
              <a:t>JE VAIS METTRE LE FEU </a:t>
            </a:r>
            <a:r>
              <a:rPr lang="en-CA" dirty="0" err="1">
                <a:ln w="0"/>
                <a:solidFill>
                  <a:schemeClr val="tx1"/>
                </a:solidFill>
              </a:rPr>
              <a:t>À</a:t>
            </a:r>
            <a:r>
              <a:rPr lang="en-CA" dirty="0">
                <a:ln w="0"/>
                <a:solidFill>
                  <a:schemeClr val="tx1"/>
                </a:solidFill>
              </a:rPr>
              <a:t> LA PLACE, </a:t>
            </a:r>
            <a:r>
              <a:rPr lang="en-CA" b="1" dirty="0">
                <a:ln w="0"/>
                <a:solidFill>
                  <a:srgbClr val="FF0000"/>
                </a:solidFill>
              </a:rPr>
              <a:t>POUR QUE TOUT LE MONDE SACHE</a:t>
            </a:r>
          </a:p>
          <a:p>
            <a:pPr algn="ctr"/>
            <a:r>
              <a:rPr lang="en-CA" b="1" dirty="0">
                <a:ln w="0"/>
                <a:solidFill>
                  <a:srgbClr val="FF0000"/>
                </a:solidFill>
              </a:rPr>
              <a:t> QUI JE SUIS !</a:t>
            </a:r>
            <a:endParaRPr lang="hr-HR" b="1" dirty="0">
              <a:ln w="0"/>
              <a:solidFill>
                <a:srgbClr val="FF0000"/>
              </a:solidFill>
            </a:endParaRPr>
          </a:p>
        </p:txBody>
      </p:sp>
      <p:sp>
        <p:nvSpPr>
          <p:cNvPr id="9" name="Zaobljeni pravokutni oblačić 7"/>
          <p:cNvSpPr/>
          <p:nvPr/>
        </p:nvSpPr>
        <p:spPr>
          <a:xfrm>
            <a:off x="2743200" y="4306887"/>
            <a:ext cx="4267200" cy="1749425"/>
          </a:xfrm>
          <a:prstGeom prst="wedgeEllipseCallout">
            <a:avLst>
              <a:gd name="adj1" fmla="val 56119"/>
              <a:gd name="adj2" fmla="val -167005"/>
            </a:avLst>
          </a:prstGeom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ln w="1905"/>
                <a:solidFill>
                  <a:schemeClr val="tx1"/>
                </a:solidFill>
              </a:rPr>
              <a:t>ALLEZ,</a:t>
            </a:r>
          </a:p>
          <a:p>
            <a:pPr algn="ctr"/>
            <a:r>
              <a:rPr lang="it-IT" dirty="0">
                <a:ln w="1905"/>
                <a:solidFill>
                  <a:schemeClr val="tx1"/>
                </a:solidFill>
              </a:rPr>
              <a:t>NE TE LA PÈTE PAS !</a:t>
            </a:r>
          </a:p>
          <a:p>
            <a:pPr algn="ctr"/>
            <a:r>
              <a:rPr lang="it-IT" b="1" dirty="0">
                <a:ln w="1905"/>
                <a:solidFill>
                  <a:srgbClr val="FF0000"/>
                </a:solidFill>
              </a:rPr>
              <a:t>SOIS RESPONSABLE </a:t>
            </a:r>
            <a:r>
              <a:rPr lang="it-IT" dirty="0">
                <a:ln w="1905"/>
                <a:solidFill>
                  <a:schemeClr val="tx1"/>
                </a:solidFill>
              </a:rPr>
              <a:t>ET </a:t>
            </a:r>
            <a:r>
              <a:rPr lang="it-IT" b="1" dirty="0">
                <a:ln w="1905"/>
                <a:solidFill>
                  <a:srgbClr val="FF0000"/>
                </a:solidFill>
              </a:rPr>
              <a:t>GARDE TA CRINIÈRE INDISCIPLINÉE LOIN DES ARBRES ! </a:t>
            </a:r>
          </a:p>
          <a:p>
            <a:pPr algn="ctr"/>
            <a:r>
              <a:rPr lang="it-IT" b="1" dirty="0">
                <a:ln w="1905"/>
                <a:solidFill>
                  <a:srgbClr val="FF0000"/>
                </a:solidFill>
              </a:rPr>
              <a:t>DES ARBRES </a:t>
            </a:r>
            <a:r>
              <a:rPr lang="it-IT" dirty="0">
                <a:ln w="1905"/>
                <a:solidFill>
                  <a:schemeClr val="tx1"/>
                </a:solidFill>
              </a:rPr>
              <a:t>!</a:t>
            </a:r>
            <a:endParaRPr lang="hr-HR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76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 descr="SUPEREROINA COSTUME LILL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" b="99607" l="10623" r="92674">
                        <a14:foregroundMark x1="28205" y1="93848" x2="28205" y2="93848"/>
                        <a14:foregroundMark x1="92674" y1="92277" x2="92674" y2="92277"/>
                        <a14:foregroundMark x1="54945" y1="6545" x2="54945" y2="6545"/>
                        <a14:foregroundMark x1="16484" y1="98168" x2="16484" y2="98168"/>
                        <a14:backgroundMark x1="54945" y1="4974" x2="54945" y2="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49" y="1295400"/>
            <a:ext cx="2093651" cy="5029200"/>
          </a:xfrm>
          <a:prstGeom prst="rect">
            <a:avLst/>
          </a:prstGeom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6" name="Immagine 5" descr="SUPEREROE CAPELLI FIAMMA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6" b="98703" l="9704" r="98922">
                        <a14:foregroundMark x1="72237" y1="6196" x2="72237" y2="6196"/>
                        <a14:foregroundMark x1="84367" y1="3314" x2="84367" y2="3314"/>
                        <a14:foregroundMark x1="93261" y1="10807" x2="93261" y2="10807"/>
                        <a14:foregroundMark x1="95687" y1="46830" x2="95687" y2="46830"/>
                        <a14:foregroundMark x1="90566" y1="94813" x2="90566" y2="94813"/>
                        <a14:foregroundMark x1="90296" y1="98991" x2="90296" y2="98991"/>
                        <a14:foregroundMark x1="39353" y1="95677" x2="39353" y2="95677"/>
                        <a14:foregroundMark x1="39353" y1="97550" x2="39353" y2="97550"/>
                        <a14:foregroundMark x1="96765" y1="17003" x2="96765" y2="17003"/>
                        <a14:foregroundMark x1="98922" y1="47118" x2="98922" y2="47118"/>
                        <a14:foregroundMark x1="30189" y1="53890" x2="30189" y2="53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048000" cy="5562600"/>
          </a:xfrm>
          <a:prstGeom prst="rect">
            <a:avLst/>
          </a:prstGeom>
          <a:scene3d>
            <a:camera prst="orthographicFront">
              <a:rot lat="0" lon="11999999" rev="0"/>
            </a:camera>
            <a:lightRig rig="threePt" dir="t"/>
          </a:scene3d>
        </p:spPr>
      </p:pic>
      <p:sp>
        <p:nvSpPr>
          <p:cNvPr id="8" name="Zaobljeni pravokutni oblačić 6"/>
          <p:cNvSpPr/>
          <p:nvPr/>
        </p:nvSpPr>
        <p:spPr>
          <a:xfrm>
            <a:off x="2133600" y="2895600"/>
            <a:ext cx="3581400" cy="838200"/>
          </a:xfrm>
          <a:prstGeom prst="wedgeRoundRectCallout">
            <a:avLst>
              <a:gd name="adj1" fmla="val -53896"/>
              <a:gd name="adj2" fmla="val -130836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tx1"/>
                </a:solidFill>
              </a:rPr>
              <a:t>Au fait, </a:t>
            </a:r>
            <a:r>
              <a:rPr lang="en-GB" dirty="0" err="1">
                <a:ln w="0"/>
                <a:solidFill>
                  <a:schemeClr val="tx1"/>
                </a:solidFill>
              </a:rPr>
              <a:t>devinez</a:t>
            </a:r>
            <a:r>
              <a:rPr lang="en-GB" dirty="0">
                <a:ln w="0"/>
                <a:solidFill>
                  <a:schemeClr val="tx1"/>
                </a:solidFill>
              </a:rPr>
              <a:t> </a:t>
            </a:r>
            <a:r>
              <a:rPr lang="en-GB" dirty="0" err="1">
                <a:ln w="0"/>
                <a:solidFill>
                  <a:schemeClr val="tx1"/>
                </a:solidFill>
              </a:rPr>
              <a:t>quels</a:t>
            </a:r>
            <a:r>
              <a:rPr lang="en-GB" dirty="0">
                <a:ln w="0"/>
                <a:solidFill>
                  <a:schemeClr val="tx1"/>
                </a:solidFill>
              </a:rPr>
              <a:t> </a:t>
            </a:r>
            <a:r>
              <a:rPr lang="en-GB" dirty="0" err="1">
                <a:ln w="0"/>
                <a:solidFill>
                  <a:schemeClr val="tx1"/>
                </a:solidFill>
              </a:rPr>
              <a:t>sont</a:t>
            </a:r>
            <a:r>
              <a:rPr lang="en-GB" dirty="0">
                <a:ln w="0"/>
                <a:solidFill>
                  <a:schemeClr val="tx1"/>
                </a:solidFill>
              </a:rPr>
              <a:t> </a:t>
            </a:r>
            <a:r>
              <a:rPr lang="en-GB" dirty="0" err="1">
                <a:ln w="0"/>
                <a:solidFill>
                  <a:schemeClr val="tx1"/>
                </a:solidFill>
              </a:rPr>
              <a:t>mes</a:t>
            </a:r>
            <a:r>
              <a:rPr lang="en-GB" dirty="0">
                <a:ln w="0"/>
                <a:solidFill>
                  <a:schemeClr val="tx1"/>
                </a:solidFill>
              </a:rPr>
              <a:t> super </a:t>
            </a:r>
            <a:r>
              <a:rPr lang="en-GB" dirty="0" err="1">
                <a:ln w="0"/>
                <a:solidFill>
                  <a:schemeClr val="tx1"/>
                </a:solidFill>
              </a:rPr>
              <a:t>pouvoirs</a:t>
            </a:r>
            <a:r>
              <a:rPr lang="en-GB" dirty="0">
                <a:ln w="0"/>
                <a:solidFill>
                  <a:schemeClr val="tx1"/>
                </a:solidFill>
              </a:rPr>
              <a:t> !</a:t>
            </a:r>
          </a:p>
        </p:txBody>
      </p:sp>
      <p:sp>
        <p:nvSpPr>
          <p:cNvPr id="7" name="Zaobljeni pravokutni oblačić 6"/>
          <p:cNvSpPr/>
          <p:nvPr/>
        </p:nvSpPr>
        <p:spPr>
          <a:xfrm>
            <a:off x="2819400" y="457200"/>
            <a:ext cx="4038600" cy="2057400"/>
          </a:xfrm>
          <a:prstGeom prst="wedgeRoundRectCallout">
            <a:avLst>
              <a:gd name="adj1" fmla="val -71354"/>
              <a:gd name="adj2" fmla="val 30205"/>
              <a:gd name="adj3" fmla="val 16667"/>
            </a:avLst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rgbClr val="000000"/>
                </a:solidFill>
              </a:rPr>
              <a:t>MA CHÈRE </a:t>
            </a:r>
            <a:r>
              <a:rPr lang="en-GB" b="1" dirty="0">
                <a:ln w="0"/>
                <a:solidFill>
                  <a:schemeClr val="accent4">
                    <a:lumMod val="75000"/>
                  </a:schemeClr>
                </a:solidFill>
              </a:rPr>
              <a:t>PURPLE WOMAN</a:t>
            </a:r>
            <a:r>
              <a:rPr lang="en-GB" dirty="0">
                <a:ln w="0"/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en-GB" b="1" dirty="0">
                <a:ln w="0"/>
                <a:solidFill>
                  <a:srgbClr val="FF0000"/>
                </a:solidFill>
              </a:rPr>
              <a:t>JE ME FICHE </a:t>
            </a:r>
            <a:r>
              <a:rPr lang="en-GB" dirty="0">
                <a:ln w="0"/>
                <a:solidFill>
                  <a:srgbClr val="000000"/>
                </a:solidFill>
              </a:rPr>
              <a:t>DE TOI, DE CETTE PLACE ET DES ARBRES !</a:t>
            </a:r>
          </a:p>
          <a:p>
            <a:pPr algn="ctr"/>
            <a:r>
              <a:rPr lang="en-GB" b="1" dirty="0">
                <a:ln w="0"/>
                <a:solidFill>
                  <a:srgbClr val="FF0000"/>
                </a:solidFill>
              </a:rPr>
              <a:t>JE FAIS CE QUE JE VEUX</a:t>
            </a:r>
            <a:r>
              <a:rPr lang="en-GB" dirty="0">
                <a:ln w="0"/>
                <a:solidFill>
                  <a:srgbClr val="000000"/>
                </a:solidFill>
              </a:rPr>
              <a:t>, PARCE QUE</a:t>
            </a:r>
          </a:p>
          <a:p>
            <a:pPr algn="ctr"/>
            <a:r>
              <a:rPr lang="en-GB" b="1" dirty="0">
                <a:ln w="0"/>
                <a:solidFill>
                  <a:srgbClr val="FF0000"/>
                </a:solidFill>
              </a:rPr>
              <a:t> JE SUIS LE SUPER HÉROS </a:t>
            </a:r>
            <a:r>
              <a:rPr lang="en-GB" dirty="0">
                <a:ln w="0"/>
                <a:solidFill>
                  <a:srgbClr val="000000"/>
                </a:solidFill>
              </a:rPr>
              <a:t>LE PLUS PUISSANT DE L'UNIVERS !</a:t>
            </a:r>
          </a:p>
          <a:p>
            <a:pPr algn="ctr"/>
            <a:r>
              <a:rPr lang="en-GB" dirty="0">
                <a:ln w="0"/>
                <a:solidFill>
                  <a:srgbClr val="000000"/>
                </a:solidFill>
              </a:rPr>
              <a:t>AH AH AH AH !!! </a:t>
            </a:r>
          </a:p>
        </p:txBody>
      </p:sp>
      <p:sp>
        <p:nvSpPr>
          <p:cNvPr id="9" name="Zaobljeni pravokutni oblačić 7"/>
          <p:cNvSpPr/>
          <p:nvPr/>
        </p:nvSpPr>
        <p:spPr>
          <a:xfrm>
            <a:off x="2209800" y="4191000"/>
            <a:ext cx="4572000" cy="2209800"/>
          </a:xfrm>
          <a:prstGeom prst="wedgeEllipseCallout">
            <a:avLst>
              <a:gd name="adj1" fmla="val 53073"/>
              <a:gd name="adj2" fmla="val -132204"/>
            </a:avLst>
          </a:prstGeom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FLAME MAN</a:t>
            </a:r>
            <a:r>
              <a:rPr lang="en-GB" dirty="0"/>
              <a:t>, </a:t>
            </a:r>
            <a:r>
              <a:rPr lang="en-GB" dirty="0" err="1"/>
              <a:t>s'il</a:t>
            </a:r>
            <a:r>
              <a:rPr lang="en-GB" dirty="0"/>
              <a:t> </a:t>
            </a:r>
            <a:r>
              <a:rPr lang="en-GB" dirty="0" err="1"/>
              <a:t>vous</a:t>
            </a:r>
            <a:r>
              <a:rPr lang="en-GB" dirty="0"/>
              <a:t> </a:t>
            </a:r>
            <a:r>
              <a:rPr lang="en-GB" dirty="0" err="1"/>
              <a:t>plaît</a:t>
            </a:r>
            <a:r>
              <a:rPr lang="en-GB" dirty="0"/>
              <a:t>, </a:t>
            </a:r>
          </a:p>
          <a:p>
            <a:pPr algn="ctr"/>
            <a:r>
              <a:rPr lang="en-GB" dirty="0" err="1"/>
              <a:t>arrêtez</a:t>
            </a:r>
            <a:r>
              <a:rPr lang="en-GB" dirty="0"/>
              <a:t> d'être </a:t>
            </a:r>
            <a:r>
              <a:rPr lang="en-GB" dirty="0" err="1"/>
              <a:t>méchant</a:t>
            </a:r>
            <a:r>
              <a:rPr lang="en-GB" dirty="0"/>
              <a:t>, </a:t>
            </a:r>
          </a:p>
          <a:p>
            <a:pPr algn="ctr"/>
            <a:r>
              <a:rPr lang="en-GB" dirty="0"/>
              <a:t>et </a:t>
            </a:r>
            <a:r>
              <a:rPr lang="en-GB" dirty="0" err="1"/>
              <a:t>montrons</a:t>
            </a:r>
            <a:r>
              <a:rPr lang="en-GB" dirty="0"/>
              <a:t> </a:t>
            </a:r>
            <a:r>
              <a:rPr lang="en-GB" dirty="0" err="1"/>
              <a:t>à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enfants que</a:t>
            </a: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NOUS, LES SUPER-HÉROS</a:t>
            </a:r>
            <a:r>
              <a:rPr lang="en-GB" dirty="0"/>
              <a:t>, </a:t>
            </a:r>
            <a:r>
              <a:rPr lang="en-GB" b="1" dirty="0" err="1">
                <a:solidFill>
                  <a:srgbClr val="FF0000"/>
                </a:solidFill>
              </a:rPr>
              <a:t>sommes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capables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d'utiliser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nos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pouvoirs</a:t>
            </a:r>
            <a:r>
              <a:rPr lang="en-GB" b="1" dirty="0">
                <a:solidFill>
                  <a:srgbClr val="FF0000"/>
                </a:solidFill>
              </a:rPr>
              <a:t> pour le bien.</a:t>
            </a:r>
          </a:p>
        </p:txBody>
      </p:sp>
    </p:spTree>
    <p:extLst>
      <p:ext uri="{BB962C8B-B14F-4D97-AF65-F5344CB8AC3E}">
        <p14:creationId xmlns:p14="http://schemas.microsoft.com/office/powerpoint/2010/main" val="168699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</TotalTime>
  <Words>1228</Words>
  <Application>Microsoft Macintosh PowerPoint</Application>
  <PresentationFormat>Affichage à l'écran (4:3)</PresentationFormat>
  <Paragraphs>162</Paragraphs>
  <Slides>37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0" baseType="lpstr">
      <vt:lpstr>Arial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1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subject/>
  <dc:creator/>
  <cp:keywords/>
  <dc:description/>
  <cp:lastModifiedBy>Inès Martorell</cp:lastModifiedBy>
  <cp:revision>283</cp:revision>
  <dcterms:created xsi:type="dcterms:W3CDTF">2006-08-16T00:00:00Z</dcterms:created>
  <dcterms:modified xsi:type="dcterms:W3CDTF">2021-08-23T11:30:44Z</dcterms:modified>
  <cp:category/>
</cp:coreProperties>
</file>