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92" r:id="rId3"/>
    <p:sldId id="293" r:id="rId4"/>
    <p:sldId id="29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0xb3R7NyQjIV1uDpsMKO5/QLO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53"/>
  </p:normalViewPr>
  <p:slideViewPr>
    <p:cSldViewPr snapToGrid="0">
      <p:cViewPr varScale="1">
        <p:scale>
          <a:sx n="120" d="100"/>
          <a:sy n="120" d="100"/>
        </p:scale>
        <p:origin x="200" y="5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141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223bbf20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223bbf20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223bbf20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223bbf20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26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5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www.creative-school.e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 descr="Erasmus+ Program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76" y="3977108"/>
            <a:ext cx="2595646" cy="60295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163429" y="0"/>
            <a:ext cx="8851900" cy="436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Open Educational Resources (OER)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jours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partout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dans le monde, les enfants et les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jeunes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ont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besoin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d'être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formés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pour affronter les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problèmes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sociaux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émotionnels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économiques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auxquels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ils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seront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confrontés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tant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qu'adultes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- tant dans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vie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personnelle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que dans le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contexte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du monde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général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faire,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ils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doivent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DÉVELOPPER DES COMPÉTENCES DE RÉFLEXION DE NIVEAU SUPÉRIEUR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qui,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selon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nous, </a:t>
            </a:r>
          </a:p>
          <a:p>
            <a:pPr algn="just"/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S'ÉPANOUIRONT SI ON LES ENCOURAGE </a:t>
            </a:r>
            <a:r>
              <a:rPr lang="en-GB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 ÊTRE CRÉATIFS, INNOVANTS, INGÉNIEUX ET ADAPTABLES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70000"/>
              </a:lnSpc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présentes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ressources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éducatives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libres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(REL)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ont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été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conçues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dans le cadre du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projet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Creative School,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dont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l'objectif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suivant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développer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des modules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d'enseignement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pour les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enseignants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et les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élèves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promouvant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l'apprentissage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autonome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et les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capacités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réflexion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critique et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visuelle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utilisant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CONTENUS DU PATRIMOINE CULTUREL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mis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disposition par les institutions et les organisations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auxquelles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appartiennent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partenaires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projet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Creative School.</a:t>
            </a:r>
          </a:p>
          <a:p>
            <a:pPr algn="just"/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BÉNÉFICIAIRES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présentes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ressources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éducatives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libres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just"/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LES ENSEIGNANTS DES ÉCOLES PRIMAIRES ET SECONDAIRES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qui,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s'engageant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dans le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projet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seront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équipés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compétences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nécessaires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faciliter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stratégies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pédagogiques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créativité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et de pensée critique ;</a:t>
            </a:r>
          </a:p>
          <a:p>
            <a:pPr algn="just"/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ENFANTS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JEUNES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utiliseront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les REL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développés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par le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projet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Veuillez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noter que les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thèmes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des REL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ont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été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sélectionnés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par un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groupe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international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d'enseignants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d'éducateurs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d'Autriche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Croatie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Finlande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, de France,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d'Irlande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d'Italie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et du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Royaume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-Uni, par le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biais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groupes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de discussion et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d'enquêtes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Nous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espérons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support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enrichira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vos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ressources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pédagogiques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favorisera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la pensée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créative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et critique des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étudiants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/>
            <a:endParaRPr lang="en-GB" sz="1100" b="1" dirty="0"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algn="ctr"/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https://www.creative-school.eu</a:t>
            </a:r>
            <a:endParaRPr lang="en-GB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5947" y="4094680"/>
            <a:ext cx="1702803" cy="6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6330950" y="4674349"/>
            <a:ext cx="27368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Materials can be used according to the: Creative Commons Non Commercial Share Alike license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/>
          <p:nvPr/>
        </p:nvSpPr>
        <p:spPr>
          <a:xfrm flipH="1">
            <a:off x="53975" y="4458904"/>
            <a:ext cx="62706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Creative School </a:t>
            </a: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has been funded with the support of the European Union and the French National Agency for the Erasmus+ Programme (Grant Agreement 2019-1-FR01-KA201-062212). This publication reflects the views only of the author, and the European Union and the French National Agency for the Erasmus+ Programme cannot be held responsible for any use which may be made of the information contained therein. </a:t>
            </a:r>
            <a:endParaRPr/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7600" y="10886"/>
            <a:ext cx="1676400" cy="158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8"/>
          <p:cNvGrpSpPr/>
          <p:nvPr/>
        </p:nvGrpSpPr>
        <p:grpSpPr>
          <a:xfrm>
            <a:off x="933814" y="0"/>
            <a:ext cx="7276384" cy="5143500"/>
            <a:chOff x="933814" y="0"/>
            <a:chExt cx="7276384" cy="5143500"/>
          </a:xfrm>
        </p:grpSpPr>
        <p:pic>
          <p:nvPicPr>
            <p:cNvPr id="120" name="Google Shape;120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814" y="0"/>
              <a:ext cx="72763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8"/>
            <p:cNvSpPr/>
            <p:nvPr/>
          </p:nvSpPr>
          <p:spPr>
            <a:xfrm>
              <a:off x="5537868" y="601580"/>
              <a:ext cx="725238" cy="28073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8"/>
          <p:cNvSpPr txBox="1"/>
          <p:nvPr/>
        </p:nvSpPr>
        <p:spPr>
          <a:xfrm>
            <a:off x="5462777" y="425356"/>
            <a:ext cx="900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QUOI ! Que se passe-t-il 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795" y="0"/>
            <a:ext cx="72764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795" y="0"/>
            <a:ext cx="72764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800" y="0"/>
            <a:ext cx="72763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800" y="0"/>
            <a:ext cx="72763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3"/>
          <p:cNvGrpSpPr/>
          <p:nvPr/>
        </p:nvGrpSpPr>
        <p:grpSpPr>
          <a:xfrm>
            <a:off x="933803" y="0"/>
            <a:ext cx="7276396" cy="5143500"/>
            <a:chOff x="933803" y="0"/>
            <a:chExt cx="7276396" cy="5143500"/>
          </a:xfrm>
        </p:grpSpPr>
        <p:pic>
          <p:nvPicPr>
            <p:cNvPr id="148" name="Google Shape;148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803" y="0"/>
              <a:ext cx="7276396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13"/>
            <p:cNvSpPr/>
            <p:nvPr/>
          </p:nvSpPr>
          <p:spPr>
            <a:xfrm>
              <a:off x="4862761" y="795421"/>
              <a:ext cx="1092871" cy="45452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1286710" y="1457157"/>
              <a:ext cx="1079501" cy="47457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1811422" y="1323474"/>
              <a:ext cx="782051" cy="45452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13"/>
          <p:cNvSpPr txBox="1"/>
          <p:nvPr/>
        </p:nvSpPr>
        <p:spPr>
          <a:xfrm>
            <a:off x="5002867" y="792060"/>
            <a:ext cx="90029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Où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sommes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-nous ?</a:t>
            </a:r>
            <a:endParaRPr dirty="0"/>
          </a:p>
        </p:txBody>
      </p:sp>
      <p:sp>
        <p:nvSpPr>
          <p:cNvPr id="153" name="Google Shape;153;p13"/>
          <p:cNvSpPr txBox="1"/>
          <p:nvPr/>
        </p:nvSpPr>
        <p:spPr>
          <a:xfrm>
            <a:off x="1184509" y="1225107"/>
            <a:ext cx="1783826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ARGH!</a:t>
            </a:r>
          </a:p>
          <a:p>
            <a:pPr lvl="0"/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N'est-ce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pas la nouvelle </a:t>
            </a:r>
          </a:p>
          <a:p>
            <a:pPr lvl="0"/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 acquisition du 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Musée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exposiez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aujourd'hui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?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4"/>
          <p:cNvGrpSpPr/>
          <p:nvPr/>
        </p:nvGrpSpPr>
        <p:grpSpPr>
          <a:xfrm>
            <a:off x="1149400" y="0"/>
            <a:ext cx="7060796" cy="4991100"/>
            <a:chOff x="1149400" y="0"/>
            <a:chExt cx="7060796" cy="4991100"/>
          </a:xfrm>
        </p:grpSpPr>
        <p:pic>
          <p:nvPicPr>
            <p:cNvPr id="159" name="Google Shape;159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9400" y="0"/>
              <a:ext cx="7060796" cy="49911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14"/>
            <p:cNvGrpSpPr/>
            <p:nvPr/>
          </p:nvGrpSpPr>
          <p:grpSpPr>
            <a:xfrm>
              <a:off x="2209130" y="1283369"/>
              <a:ext cx="4648869" cy="2914315"/>
              <a:chOff x="2209130" y="1283369"/>
              <a:chExt cx="4648869" cy="2914315"/>
            </a:xfrm>
          </p:grpSpPr>
          <p:grpSp>
            <p:nvGrpSpPr>
              <p:cNvPr id="161" name="Google Shape;161;p14"/>
              <p:cNvGrpSpPr/>
              <p:nvPr/>
            </p:nvGrpSpPr>
            <p:grpSpPr>
              <a:xfrm>
                <a:off x="3352129" y="3743158"/>
                <a:ext cx="1821449" cy="454526"/>
                <a:chOff x="3352129" y="3743158"/>
                <a:chExt cx="1821449" cy="454526"/>
              </a:xfrm>
            </p:grpSpPr>
            <p:sp>
              <p:nvSpPr>
                <p:cNvPr id="162" name="Google Shape;162;p14"/>
                <p:cNvSpPr/>
                <p:nvPr/>
              </p:nvSpPr>
              <p:spPr>
                <a:xfrm>
                  <a:off x="3425657" y="3769896"/>
                  <a:ext cx="1580817" cy="427788"/>
                </a:xfrm>
                <a:prstGeom prst="rect">
                  <a:avLst/>
                </a:pr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14"/>
                <p:cNvSpPr/>
                <p:nvPr/>
              </p:nvSpPr>
              <p:spPr>
                <a:xfrm>
                  <a:off x="3352129" y="3856788"/>
                  <a:ext cx="1821449" cy="220579"/>
                </a:xfrm>
                <a:prstGeom prst="rect">
                  <a:avLst/>
                </a:pr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14"/>
                <p:cNvSpPr/>
                <p:nvPr/>
              </p:nvSpPr>
              <p:spPr>
                <a:xfrm>
                  <a:off x="3993815" y="3743158"/>
                  <a:ext cx="1092869" cy="200526"/>
                </a:xfrm>
                <a:prstGeom prst="rect">
                  <a:avLst/>
                </a:pr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5" name="Google Shape;165;p14"/>
              <p:cNvSpPr/>
              <p:nvPr/>
            </p:nvSpPr>
            <p:spPr>
              <a:xfrm>
                <a:off x="2209130" y="1423736"/>
                <a:ext cx="765343" cy="374315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4"/>
              <p:cNvSpPr/>
              <p:nvPr/>
            </p:nvSpPr>
            <p:spPr>
              <a:xfrm>
                <a:off x="5594684" y="1283369"/>
                <a:ext cx="1263315" cy="227264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7" name="Google Shape;167;p14"/>
          <p:cNvSpPr txBox="1"/>
          <p:nvPr/>
        </p:nvSpPr>
        <p:spPr>
          <a:xfrm>
            <a:off x="5762020" y="1010130"/>
            <a:ext cx="900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Mince !</a:t>
            </a:r>
          </a:p>
          <a:p>
            <a:pPr lvl="0" algn="ctr"/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J'ai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ruiné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la Mona Lisa</a:t>
            </a:r>
          </a:p>
        </p:txBody>
      </p:sp>
      <p:sp>
        <p:nvSpPr>
          <p:cNvPr id="168" name="Google Shape;168;p14"/>
          <p:cNvSpPr txBox="1"/>
          <p:nvPr/>
        </p:nvSpPr>
        <p:spPr>
          <a:xfrm>
            <a:off x="2108799" y="1390009"/>
            <a:ext cx="90029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Toi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Quoi?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3417487" y="3591395"/>
            <a:ext cx="1690732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Non,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ne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l'as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pas fait. La Mona Lisa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au Louvre,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Paris.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C'est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GB" sz="900" b="1" dirty="0">
                <a:latin typeface="Calibri"/>
                <a:ea typeface="Calibri"/>
                <a:cs typeface="Calibri"/>
                <a:sym typeface="Calibri"/>
              </a:rPr>
              <a:t>L.H.O.O.Q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. de Duchamp.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C'est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carte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postale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imite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la Mona Lisa de Léonard...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5"/>
          <p:cNvGrpSpPr/>
          <p:nvPr/>
        </p:nvGrpSpPr>
        <p:grpSpPr>
          <a:xfrm>
            <a:off x="933800" y="0"/>
            <a:ext cx="7276396" cy="5143500"/>
            <a:chOff x="933800" y="0"/>
            <a:chExt cx="7276396" cy="5143500"/>
          </a:xfrm>
        </p:grpSpPr>
        <p:pic>
          <p:nvPicPr>
            <p:cNvPr id="175" name="Google Shape;175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800" y="0"/>
              <a:ext cx="7276396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5"/>
            <p:cNvSpPr/>
            <p:nvPr/>
          </p:nvSpPr>
          <p:spPr>
            <a:xfrm>
              <a:off x="2804024" y="2894262"/>
              <a:ext cx="678449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1430421" y="882316"/>
              <a:ext cx="2185737" cy="64836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1206498" y="855578"/>
              <a:ext cx="765343" cy="52805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1139657" y="969211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1366920" y="1136315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5457656" y="1310105"/>
              <a:ext cx="1132976" cy="48126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5965657" y="1303421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15"/>
          <p:cNvSpPr txBox="1"/>
          <p:nvPr/>
        </p:nvSpPr>
        <p:spPr>
          <a:xfrm>
            <a:off x="5384376" y="1166035"/>
            <a:ext cx="144398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OK...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Très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intéressant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dirais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qu'il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temps de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trouver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la sortie ! !!</a:t>
            </a:r>
          </a:p>
        </p:txBody>
      </p:sp>
      <p:sp>
        <p:nvSpPr>
          <p:cNvPr id="184" name="Google Shape;184;p15"/>
          <p:cNvSpPr txBox="1"/>
          <p:nvPr/>
        </p:nvSpPr>
        <p:spPr>
          <a:xfrm>
            <a:off x="2701680" y="2808094"/>
            <a:ext cx="90029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Oui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as raison</a:t>
            </a:r>
            <a:endParaRPr dirty="0"/>
          </a:p>
        </p:txBody>
      </p:sp>
      <p:sp>
        <p:nvSpPr>
          <p:cNvPr id="185" name="Google Shape;185;p15"/>
          <p:cNvSpPr txBox="1"/>
          <p:nvPr/>
        </p:nvSpPr>
        <p:spPr>
          <a:xfrm>
            <a:off x="887897" y="791022"/>
            <a:ext cx="31146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Duchamp a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ajouté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barbichette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moustache. Le titre de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l'œuvre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lu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français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sonne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comme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"Elle a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chaud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au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cul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",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signifie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"fille facile".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6"/>
          <p:cNvGrpSpPr/>
          <p:nvPr/>
        </p:nvGrpSpPr>
        <p:grpSpPr>
          <a:xfrm>
            <a:off x="1146044" y="0"/>
            <a:ext cx="6851906" cy="5143500"/>
            <a:chOff x="1146044" y="0"/>
            <a:chExt cx="6851906" cy="5143500"/>
          </a:xfrm>
        </p:grpSpPr>
        <p:grpSp>
          <p:nvGrpSpPr>
            <p:cNvPr id="191" name="Google Shape;191;p16"/>
            <p:cNvGrpSpPr/>
            <p:nvPr/>
          </p:nvGrpSpPr>
          <p:grpSpPr>
            <a:xfrm>
              <a:off x="1146044" y="0"/>
              <a:ext cx="6851906" cy="5143500"/>
              <a:chOff x="1146044" y="0"/>
              <a:chExt cx="6851906" cy="5143500"/>
            </a:xfrm>
          </p:grpSpPr>
          <p:pic>
            <p:nvPicPr>
              <p:cNvPr id="192" name="Google Shape;192;p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46044" y="0"/>
                <a:ext cx="6851906" cy="5143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3" name="Google Shape;193;p16"/>
              <p:cNvSpPr/>
              <p:nvPr/>
            </p:nvSpPr>
            <p:spPr>
              <a:xfrm>
                <a:off x="1951788" y="1016000"/>
                <a:ext cx="1951791" cy="668421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4" name="Google Shape;194;p16"/>
            <p:cNvSpPr/>
            <p:nvPr/>
          </p:nvSpPr>
          <p:spPr>
            <a:xfrm>
              <a:off x="3365499" y="1156368"/>
              <a:ext cx="758659" cy="39436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2132264" y="1457157"/>
              <a:ext cx="862262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1975182" y="1403682"/>
              <a:ext cx="765343" cy="38768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16"/>
          <p:cNvSpPr txBox="1"/>
          <p:nvPr/>
        </p:nvSpPr>
        <p:spPr>
          <a:xfrm>
            <a:off x="2024569" y="849704"/>
            <a:ext cx="2056886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C'est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l'une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œuvres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les plus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significatives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dadaïsme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. Il ne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s'agit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pas de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l'original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, qui a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été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volé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1921,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l'une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des 5000 reproductions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réalisées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par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l'artiste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1974.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7"/>
          <p:cNvGrpSpPr/>
          <p:nvPr/>
        </p:nvGrpSpPr>
        <p:grpSpPr>
          <a:xfrm>
            <a:off x="1148358" y="0"/>
            <a:ext cx="6847284" cy="5143500"/>
            <a:chOff x="1148358" y="0"/>
            <a:chExt cx="6847284" cy="5143500"/>
          </a:xfrm>
        </p:grpSpPr>
        <p:pic>
          <p:nvPicPr>
            <p:cNvPr id="203" name="Google Shape;20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8" y="0"/>
              <a:ext cx="68472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7"/>
            <p:cNvSpPr/>
            <p:nvPr/>
          </p:nvSpPr>
          <p:spPr>
            <a:xfrm>
              <a:off x="3943683" y="701842"/>
              <a:ext cx="1450475" cy="60826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913604" y="735262"/>
              <a:ext cx="531396" cy="54810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782552" y="795421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7"/>
          <p:cNvSpPr txBox="1"/>
          <p:nvPr/>
        </p:nvSpPr>
        <p:spPr>
          <a:xfrm>
            <a:off x="3935385" y="590495"/>
            <a:ext cx="14670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ça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?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C'est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tellement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étrange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ça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ressemble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rêve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21178" y="188354"/>
            <a:ext cx="7784123" cy="4401149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 lIns="91388" tIns="45692" rIns="91388" bIns="45692">
            <a:spAutoFit/>
          </a:bodyPr>
          <a:lstStyle/>
          <a:p>
            <a:pPr algn="ctr"/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it-IT" sz="2800" dirty="0" err="1">
                <a:solidFill>
                  <a:schemeClr val="tx1"/>
                </a:solidFill>
                <a:latin typeface="Calibri"/>
                <a:cs typeface="Calibri"/>
              </a:rPr>
              <a:t>Sujet</a:t>
            </a:r>
            <a:r>
              <a:rPr lang="it-IT" sz="2800" dirty="0">
                <a:solidFill>
                  <a:schemeClr val="tx1"/>
                </a:solidFill>
                <a:latin typeface="Calibri"/>
                <a:cs typeface="Calibri"/>
              </a:rPr>
              <a:t> :</a:t>
            </a:r>
          </a:p>
          <a:p>
            <a:pPr algn="ctr"/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Calibri"/>
                <a:cs typeface="Calibri"/>
              </a:rPr>
              <a:t>HISTOIRE DE L'ART</a:t>
            </a:r>
          </a:p>
          <a:p>
            <a:pPr algn="ctr"/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Calibri"/>
                <a:cs typeface="Calibri"/>
              </a:rPr>
              <a:t>Age :</a:t>
            </a:r>
          </a:p>
          <a:p>
            <a:pPr algn="ctr"/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Calibri"/>
                <a:cs typeface="Calibri"/>
              </a:rPr>
              <a:t>14-18 ANS</a:t>
            </a:r>
          </a:p>
          <a:p>
            <a:pPr algn="ctr"/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AF73C66-EB12-A14A-80D0-80AE2EC8F9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55001" y="3780300"/>
            <a:ext cx="1676400" cy="1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4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8"/>
          <p:cNvGrpSpPr/>
          <p:nvPr/>
        </p:nvGrpSpPr>
        <p:grpSpPr>
          <a:xfrm>
            <a:off x="1139952" y="0"/>
            <a:ext cx="6864105" cy="5143500"/>
            <a:chOff x="1139952" y="0"/>
            <a:chExt cx="6864105" cy="5143500"/>
          </a:xfrm>
        </p:grpSpPr>
        <p:pic>
          <p:nvPicPr>
            <p:cNvPr id="213" name="Google Shape;2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9952" y="0"/>
              <a:ext cx="6864105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8"/>
            <p:cNvSpPr/>
            <p:nvPr/>
          </p:nvSpPr>
          <p:spPr>
            <a:xfrm>
              <a:off x="1714497" y="427788"/>
              <a:ext cx="5932239" cy="64168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18"/>
          <p:cNvSpPr txBox="1"/>
          <p:nvPr/>
        </p:nvSpPr>
        <p:spPr>
          <a:xfrm>
            <a:off x="2234934" y="479022"/>
            <a:ext cx="45629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effet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cette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peinture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s'intitule“Rêve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causé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par le vol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d'une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abeille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autour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d'une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grenade,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seconde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avant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l'éveil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9"/>
          <p:cNvGrpSpPr/>
          <p:nvPr/>
        </p:nvGrpSpPr>
        <p:grpSpPr>
          <a:xfrm>
            <a:off x="1139946" y="0"/>
            <a:ext cx="6864105" cy="5143500"/>
            <a:chOff x="1139946" y="0"/>
            <a:chExt cx="6864105" cy="5143500"/>
          </a:xfrm>
        </p:grpSpPr>
        <p:pic>
          <p:nvPicPr>
            <p:cNvPr id="221" name="Google Shape;221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9946" y="0"/>
              <a:ext cx="6864105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19"/>
            <p:cNvSpPr/>
            <p:nvPr/>
          </p:nvSpPr>
          <p:spPr>
            <a:xfrm>
              <a:off x="1493919" y="561475"/>
              <a:ext cx="1640976" cy="2339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2402973" y="581526"/>
              <a:ext cx="758660" cy="15373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3769894" y="347579"/>
              <a:ext cx="1303419" cy="11229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3713078" y="387683"/>
              <a:ext cx="611608" cy="104273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4688972" y="875633"/>
              <a:ext cx="765343" cy="46789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19"/>
          <p:cNvSpPr txBox="1"/>
          <p:nvPr/>
        </p:nvSpPr>
        <p:spPr>
          <a:xfrm>
            <a:off x="3711689" y="249435"/>
            <a:ext cx="1575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No, I am not.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Dalì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painted 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is work 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a bee stung him while he was slee</a:t>
            </a:r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ping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sting caused him a sequence of curious images, which led him to paint the work together with his wife Gaia</a:t>
            </a:r>
            <a:endParaRPr dirty="0"/>
          </a:p>
        </p:txBody>
      </p:sp>
      <p:sp>
        <p:nvSpPr>
          <p:cNvPr id="228" name="Google Shape;228;p19"/>
          <p:cNvSpPr txBox="1"/>
          <p:nvPr/>
        </p:nvSpPr>
        <p:spPr>
          <a:xfrm>
            <a:off x="1749491" y="426404"/>
            <a:ext cx="10846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You're joking, aren’t you?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0"/>
          <p:cNvGrpSpPr/>
          <p:nvPr/>
        </p:nvGrpSpPr>
        <p:grpSpPr>
          <a:xfrm>
            <a:off x="1148358" y="0"/>
            <a:ext cx="6847284" cy="5143500"/>
            <a:chOff x="1148358" y="0"/>
            <a:chExt cx="6847284" cy="5143500"/>
          </a:xfrm>
        </p:grpSpPr>
        <p:pic>
          <p:nvPicPr>
            <p:cNvPr id="234" name="Google Shape;234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8" y="0"/>
              <a:ext cx="68472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20"/>
            <p:cNvSpPr/>
            <p:nvPr/>
          </p:nvSpPr>
          <p:spPr>
            <a:xfrm>
              <a:off x="1981867" y="735263"/>
              <a:ext cx="1534028" cy="43447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5069972" y="588211"/>
              <a:ext cx="1266660" cy="31415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20"/>
          <p:cNvSpPr txBox="1"/>
          <p:nvPr/>
        </p:nvSpPr>
        <p:spPr>
          <a:xfrm>
            <a:off x="5239284" y="371278"/>
            <a:ext cx="90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s'appelle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"Dali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Atomicus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".</a:t>
            </a:r>
          </a:p>
        </p:txBody>
      </p:sp>
      <p:sp>
        <p:nvSpPr>
          <p:cNvPr id="238" name="Google Shape;238;p20"/>
          <p:cNvSpPr txBox="1"/>
          <p:nvPr/>
        </p:nvSpPr>
        <p:spPr>
          <a:xfrm>
            <a:off x="1907236" y="629355"/>
            <a:ext cx="153402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Dites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-nous comment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s'appelle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cette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photo. Je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suis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tout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ouïe</a:t>
            </a: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21"/>
          <p:cNvGrpSpPr/>
          <p:nvPr/>
        </p:nvGrpSpPr>
        <p:grpSpPr>
          <a:xfrm>
            <a:off x="1148358" y="0"/>
            <a:ext cx="6847284" cy="5143500"/>
            <a:chOff x="1148358" y="0"/>
            <a:chExt cx="6847284" cy="5143500"/>
          </a:xfrm>
        </p:grpSpPr>
        <p:pic>
          <p:nvPicPr>
            <p:cNvPr id="244" name="Google Shape;24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8" y="0"/>
              <a:ext cx="68472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21"/>
            <p:cNvSpPr/>
            <p:nvPr/>
          </p:nvSpPr>
          <p:spPr>
            <a:xfrm>
              <a:off x="2336130" y="608262"/>
              <a:ext cx="109287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4124159" y="949157"/>
              <a:ext cx="1089526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4575340" y="982578"/>
              <a:ext cx="745291" cy="26068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5591341" y="568158"/>
              <a:ext cx="959186" cy="29410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970420" y="213895"/>
              <a:ext cx="514685" cy="24731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21"/>
          <p:cNvSpPr txBox="1"/>
          <p:nvPr/>
        </p:nvSpPr>
        <p:spPr>
          <a:xfrm>
            <a:off x="5619290" y="393304"/>
            <a:ext cx="9002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Les gars,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ça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sens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sérieux</a:t>
            </a: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4075213" y="794200"/>
            <a:ext cx="123204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m'attendais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quelque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chose de plus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complexe</a:t>
            </a: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1"/>
          <p:cNvSpPr txBox="1"/>
          <p:nvPr/>
        </p:nvSpPr>
        <p:spPr>
          <a:xfrm>
            <a:off x="3785458" y="200369"/>
            <a:ext cx="90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Ah,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2435413" y="487246"/>
            <a:ext cx="90029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Ah ah …More complex…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2"/>
          <p:cNvGrpSpPr/>
          <p:nvPr/>
        </p:nvGrpSpPr>
        <p:grpSpPr>
          <a:xfrm>
            <a:off x="1148355" y="0"/>
            <a:ext cx="6847300" cy="5143500"/>
            <a:chOff x="1148355" y="0"/>
            <a:chExt cx="6847300" cy="5143500"/>
          </a:xfrm>
        </p:grpSpPr>
        <p:pic>
          <p:nvPicPr>
            <p:cNvPr id="259" name="Google Shape;259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5" y="0"/>
              <a:ext cx="68473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2"/>
            <p:cNvSpPr/>
            <p:nvPr/>
          </p:nvSpPr>
          <p:spPr>
            <a:xfrm>
              <a:off x="3666287" y="695157"/>
              <a:ext cx="932449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1610894" y="541421"/>
              <a:ext cx="1356895" cy="38099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2402972" y="574841"/>
              <a:ext cx="731922" cy="12031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5120106" y="367632"/>
              <a:ext cx="1069473" cy="46789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5524498" y="508000"/>
              <a:ext cx="691817" cy="30078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6517105" y="842212"/>
              <a:ext cx="1169737" cy="42778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7041815" y="848895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22"/>
          <p:cNvSpPr txBox="1"/>
          <p:nvPr/>
        </p:nvSpPr>
        <p:spPr>
          <a:xfrm>
            <a:off x="5056875" y="207839"/>
            <a:ext cx="11994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C’est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ça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. Il a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fallu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28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essais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Philippe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Halsman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et Salvador Dalí pour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obtenir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résultat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escompté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68" name="Google Shape;268;p22"/>
          <p:cNvSpPr txBox="1"/>
          <p:nvPr/>
        </p:nvSpPr>
        <p:spPr>
          <a:xfrm>
            <a:off x="6517105" y="694575"/>
            <a:ext cx="118979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Dalì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été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inspiré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par les explosions qui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ont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eu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lieu au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Japon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69" name="Google Shape;269;p22"/>
          <p:cNvSpPr txBox="1"/>
          <p:nvPr/>
        </p:nvSpPr>
        <p:spPr>
          <a:xfrm>
            <a:off x="3585127" y="565864"/>
            <a:ext cx="10604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Tu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veux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dire Hiroshima et Nagasaki ?</a:t>
            </a:r>
          </a:p>
        </p:txBody>
      </p:sp>
      <p:sp>
        <p:nvSpPr>
          <p:cNvPr id="270" name="Google Shape;270;p22"/>
          <p:cNvSpPr txBox="1"/>
          <p:nvPr/>
        </p:nvSpPr>
        <p:spPr>
          <a:xfrm>
            <a:off x="1524057" y="360694"/>
            <a:ext cx="169234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fr-FR" sz="1100" dirty="0">
                <a:latin typeface="Calibri"/>
                <a:ea typeface="Calibri"/>
                <a:cs typeface="Calibri"/>
                <a:sym typeface="Calibri"/>
              </a:rPr>
              <a:t>... Bien sûr ! !! Lancer des chats dans les airs et de l'eau n'a pas dû être une mince affaire.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3"/>
          <p:cNvGrpSpPr/>
          <p:nvPr/>
        </p:nvGrpSpPr>
        <p:grpSpPr>
          <a:xfrm>
            <a:off x="1142558" y="0"/>
            <a:ext cx="6847284" cy="5143500"/>
            <a:chOff x="1142558" y="0"/>
            <a:chExt cx="6847284" cy="5143500"/>
          </a:xfrm>
        </p:grpSpPr>
        <p:pic>
          <p:nvPicPr>
            <p:cNvPr id="276" name="Google Shape;276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2558" y="0"/>
              <a:ext cx="68472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23"/>
            <p:cNvSpPr/>
            <p:nvPr/>
          </p:nvSpPr>
          <p:spPr>
            <a:xfrm>
              <a:off x="5765128" y="300789"/>
              <a:ext cx="1727871" cy="40773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6861341" y="381000"/>
              <a:ext cx="778712" cy="24063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23"/>
          <p:cNvSpPr txBox="1"/>
          <p:nvPr/>
        </p:nvSpPr>
        <p:spPr>
          <a:xfrm>
            <a:off x="5749377" y="143420"/>
            <a:ext cx="182383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Au début,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ils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avaient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prévu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de faire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exploser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un canard,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heureusement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ils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ont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changé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d'avis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4"/>
          <p:cNvGrpSpPr/>
          <p:nvPr/>
        </p:nvGrpSpPr>
        <p:grpSpPr>
          <a:xfrm>
            <a:off x="1148375" y="0"/>
            <a:ext cx="6847268" cy="5143500"/>
            <a:chOff x="1148375" y="0"/>
            <a:chExt cx="6847268" cy="5143500"/>
          </a:xfrm>
        </p:grpSpPr>
        <p:pic>
          <p:nvPicPr>
            <p:cNvPr id="285" name="Google Shape;285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75" y="0"/>
              <a:ext cx="6847268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24"/>
            <p:cNvSpPr/>
            <p:nvPr/>
          </p:nvSpPr>
          <p:spPr>
            <a:xfrm>
              <a:off x="2155656" y="554789"/>
              <a:ext cx="1407028" cy="32084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2864183" y="581526"/>
              <a:ext cx="778712" cy="20721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3352130" y="4137525"/>
              <a:ext cx="872291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3499182" y="4297947"/>
              <a:ext cx="765344" cy="20721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5918866" y="1517316"/>
              <a:ext cx="838872" cy="21389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6025814" y="1584159"/>
              <a:ext cx="765343" cy="1069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5404181" y="441159"/>
              <a:ext cx="1667713" cy="260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24"/>
          <p:cNvSpPr txBox="1"/>
          <p:nvPr/>
        </p:nvSpPr>
        <p:spPr>
          <a:xfrm>
            <a:off x="5476774" y="237872"/>
            <a:ext cx="1521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Non,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n'est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juste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fenêtre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C'est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belle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peinture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94" name="Google Shape;294;p24"/>
          <p:cNvSpPr txBox="1"/>
          <p:nvPr/>
        </p:nvSpPr>
        <p:spPr>
          <a:xfrm>
            <a:off x="5873778" y="1390220"/>
            <a:ext cx="90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Regardez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mieux</a:t>
            </a: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4"/>
          <p:cNvSpPr txBox="1"/>
          <p:nvPr/>
        </p:nvSpPr>
        <p:spPr>
          <a:xfrm>
            <a:off x="2190250" y="438497"/>
            <a:ext cx="1312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cs typeface="Calibri"/>
              </a:rPr>
              <a:t>Je ne </a:t>
            </a:r>
            <a:r>
              <a:rPr lang="en-GB" sz="1200" dirty="0" err="1">
                <a:latin typeface="Calibri"/>
                <a:cs typeface="Calibri"/>
              </a:rPr>
              <a:t>peux</a:t>
            </a:r>
            <a:r>
              <a:rPr lang="en-GB" sz="1200" dirty="0">
                <a:latin typeface="Calibri"/>
                <a:cs typeface="Calibri"/>
              </a:rPr>
              <a:t> </a:t>
            </a:r>
            <a:r>
              <a:rPr lang="en-GB" sz="1200" dirty="0" err="1">
                <a:latin typeface="Calibri"/>
                <a:cs typeface="Calibri"/>
              </a:rPr>
              <a:t>rien</a:t>
            </a:r>
            <a:r>
              <a:rPr lang="en-GB" sz="1200" dirty="0">
                <a:latin typeface="Calibri"/>
                <a:cs typeface="Calibri"/>
              </a:rPr>
              <a:t> </a:t>
            </a:r>
            <a:r>
              <a:rPr lang="en-GB" sz="1200" dirty="0" err="1">
                <a:latin typeface="Calibri"/>
                <a:cs typeface="Calibri"/>
              </a:rPr>
              <a:t>voir</a:t>
            </a:r>
            <a:r>
              <a:rPr lang="en-GB" sz="1200" dirty="0">
                <a:latin typeface="Calibri"/>
                <a:cs typeface="Calibri"/>
              </a:rPr>
              <a:t> </a:t>
            </a:r>
            <a:r>
              <a:rPr lang="en-GB" sz="1200" dirty="0" err="1">
                <a:latin typeface="Calibri"/>
                <a:cs typeface="Calibri"/>
              </a:rPr>
              <a:t>ici</a:t>
            </a:r>
            <a:r>
              <a:rPr lang="en-GB" sz="1200" dirty="0">
                <a:latin typeface="Calibri"/>
                <a:cs typeface="Calibri"/>
              </a:rPr>
              <a:t> !</a:t>
            </a:r>
          </a:p>
        </p:txBody>
      </p:sp>
      <p:sp>
        <p:nvSpPr>
          <p:cNvPr id="296" name="Google Shape;296;p24"/>
          <p:cNvSpPr txBox="1"/>
          <p:nvPr/>
        </p:nvSpPr>
        <p:spPr>
          <a:xfrm>
            <a:off x="3278755" y="4027443"/>
            <a:ext cx="9790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...il y a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juste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fenêtre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5"/>
          <p:cNvGrpSpPr/>
          <p:nvPr/>
        </p:nvGrpSpPr>
        <p:grpSpPr>
          <a:xfrm>
            <a:off x="1148350" y="0"/>
            <a:ext cx="6847297" cy="5143500"/>
            <a:chOff x="1148350" y="0"/>
            <a:chExt cx="6847297" cy="5143500"/>
          </a:xfrm>
        </p:grpSpPr>
        <p:pic>
          <p:nvPicPr>
            <p:cNvPr id="302" name="Google Shape;302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0" y="0"/>
              <a:ext cx="6847297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25"/>
            <p:cNvSpPr/>
            <p:nvPr/>
          </p:nvSpPr>
          <p:spPr>
            <a:xfrm>
              <a:off x="5234391" y="597357"/>
              <a:ext cx="2209170" cy="87633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6117296" y="848632"/>
              <a:ext cx="1667713" cy="260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1729942" y="434367"/>
              <a:ext cx="1584343" cy="260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25"/>
          <p:cNvSpPr txBox="1"/>
          <p:nvPr/>
        </p:nvSpPr>
        <p:spPr>
          <a:xfrm>
            <a:off x="1715488" y="288637"/>
            <a:ext cx="1663368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Eh bien... Je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peux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voir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toile et un chevalet,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je ne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vois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dirty="0" err="1">
                <a:latin typeface="Calibri"/>
                <a:ea typeface="Calibri"/>
                <a:cs typeface="Calibri"/>
                <a:sym typeface="Calibri"/>
              </a:rPr>
              <a:t>aucun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 dessin.</a:t>
            </a:r>
          </a:p>
        </p:txBody>
      </p:sp>
      <p:sp>
        <p:nvSpPr>
          <p:cNvPr id="307" name="Google Shape;307;p25"/>
          <p:cNvSpPr txBox="1"/>
          <p:nvPr/>
        </p:nvSpPr>
        <p:spPr>
          <a:xfrm>
            <a:off x="5163187" y="418042"/>
            <a:ext cx="242938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paysage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reproduit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dans le tableau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crée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paysage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extérieur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et non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l'inverse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 Nous ne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pouvons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voir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créé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par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œuvre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d'art : la nature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elle-même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n'existe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pas,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n'est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travers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notre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interprétation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6"/>
          <p:cNvGrpSpPr/>
          <p:nvPr/>
        </p:nvGrpSpPr>
        <p:grpSpPr>
          <a:xfrm>
            <a:off x="1090063" y="0"/>
            <a:ext cx="6847262" cy="5143500"/>
            <a:chOff x="1090063" y="0"/>
            <a:chExt cx="6847262" cy="5143500"/>
          </a:xfrm>
        </p:grpSpPr>
        <p:pic>
          <p:nvPicPr>
            <p:cNvPr id="313" name="Google Shape;313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0063" y="0"/>
              <a:ext cx="6847262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26"/>
            <p:cNvSpPr/>
            <p:nvPr/>
          </p:nvSpPr>
          <p:spPr>
            <a:xfrm>
              <a:off x="2783972" y="1249948"/>
              <a:ext cx="751975" cy="29410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824078" y="1296736"/>
              <a:ext cx="765343" cy="133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26"/>
          <p:cNvSpPr txBox="1"/>
          <p:nvPr/>
        </p:nvSpPr>
        <p:spPr>
          <a:xfrm>
            <a:off x="2659669" y="1098842"/>
            <a:ext cx="10166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en-GB" sz="10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 dis que </a:t>
            </a:r>
            <a:r>
              <a:rPr lang="en-GB" sz="1000" dirty="0" err="1">
                <a:latin typeface="Calibri"/>
                <a:ea typeface="Calibri"/>
                <a:cs typeface="Calibri"/>
                <a:sym typeface="Calibri"/>
              </a:rPr>
              <a:t>c'est</a:t>
            </a:r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00" dirty="0" err="1">
                <a:latin typeface="Calibri"/>
                <a:ea typeface="Calibri"/>
                <a:cs typeface="Calibri"/>
                <a:sym typeface="Calibri"/>
              </a:rPr>
              <a:t>moi</a:t>
            </a:r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 le philosophe 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7"/>
          <p:cNvGrpSpPr/>
          <p:nvPr/>
        </p:nvGrpSpPr>
        <p:grpSpPr>
          <a:xfrm>
            <a:off x="907900" y="0"/>
            <a:ext cx="7328208" cy="5143500"/>
            <a:chOff x="907900" y="0"/>
            <a:chExt cx="7328208" cy="5143500"/>
          </a:xfrm>
        </p:grpSpPr>
        <p:pic>
          <p:nvPicPr>
            <p:cNvPr id="322" name="Google Shape;322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900" y="0"/>
              <a:ext cx="7328208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7"/>
            <p:cNvSpPr/>
            <p:nvPr/>
          </p:nvSpPr>
          <p:spPr>
            <a:xfrm>
              <a:off x="1059446" y="1136314"/>
              <a:ext cx="1661028" cy="41442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1386972" y="1343526"/>
              <a:ext cx="1433765" cy="65505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1086182" y="1356895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6353340" y="1443789"/>
              <a:ext cx="1273344" cy="42779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27"/>
          <p:cNvSpPr txBox="1"/>
          <p:nvPr/>
        </p:nvSpPr>
        <p:spPr>
          <a:xfrm>
            <a:off x="6334981" y="1336536"/>
            <a:ext cx="11379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Wow, un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rocher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volant !</a:t>
            </a:r>
          </a:p>
        </p:txBody>
      </p:sp>
      <p:sp>
        <p:nvSpPr>
          <p:cNvPr id="328" name="Google Shape;328;p27"/>
          <p:cNvSpPr txBox="1"/>
          <p:nvPr/>
        </p:nvSpPr>
        <p:spPr>
          <a:xfrm>
            <a:off x="1331099" y="1024089"/>
            <a:ext cx="134927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Ce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n'est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seulement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rocher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volant,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c'est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un château dans les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Pyrénées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4006" y="338864"/>
            <a:ext cx="8473846" cy="4411408"/>
          </a:xfrm>
          <a:prstGeom prst="rect">
            <a:avLst/>
          </a:prstGeom>
          <a:noFill/>
          <a:ln w="38100" cap="rnd" cmpd="sng">
            <a:solidFill>
              <a:schemeClr val="tx1"/>
            </a:solidFill>
            <a:round/>
          </a:ln>
        </p:spPr>
        <p:txBody>
          <a:bodyPr wrap="square" lIns="91388" tIns="45692" rIns="91388" bIns="45692" rtlCol="0">
            <a:spAutoFit/>
          </a:bodyPr>
          <a:lstStyle/>
          <a:p>
            <a:pPr algn="ctr">
              <a:lnSpc>
                <a:spcPts val="4800"/>
              </a:lnSpc>
            </a:pPr>
            <a:endParaRPr lang="it-IT" sz="4400" dirty="0">
              <a:solidFill>
                <a:srgbClr val="FFFFFF"/>
              </a:solidFill>
            </a:endParaRPr>
          </a:p>
          <a:p>
            <a:pPr algn="ctr">
              <a:lnSpc>
                <a:spcPts val="4800"/>
              </a:lnSpc>
            </a:pPr>
            <a:endParaRPr lang="it-IT" sz="4400" dirty="0">
              <a:solidFill>
                <a:srgbClr val="FFFFFF"/>
              </a:solidFill>
            </a:endParaRPr>
          </a:p>
          <a:p>
            <a:pPr algn="ctr">
              <a:lnSpc>
                <a:spcPts val="4800"/>
              </a:lnSpc>
            </a:pPr>
            <a:endParaRPr lang="it-IT" sz="4400" dirty="0">
              <a:solidFill>
                <a:srgbClr val="FFFFFF"/>
              </a:solidFill>
            </a:endParaRPr>
          </a:p>
          <a:p>
            <a:pPr algn="ctr">
              <a:lnSpc>
                <a:spcPts val="4800"/>
              </a:lnSpc>
            </a:pPr>
            <a:r>
              <a:rPr lang="it-IT" sz="4400" dirty="0">
                <a:solidFill>
                  <a:srgbClr val="FFFFFF"/>
                </a:solidFill>
              </a:rPr>
              <a:t>UN VOYAGE SURRÉALISTE</a:t>
            </a:r>
          </a:p>
          <a:p>
            <a:pPr algn="ctr">
              <a:lnSpc>
                <a:spcPts val="4800"/>
              </a:lnSpc>
            </a:pPr>
            <a:endParaRPr lang="it-IT" sz="4400" dirty="0">
              <a:solidFill>
                <a:srgbClr val="FFFFFF"/>
              </a:solidFill>
            </a:endParaRPr>
          </a:p>
          <a:p>
            <a:pPr algn="ctr">
              <a:lnSpc>
                <a:spcPts val="4800"/>
              </a:lnSpc>
            </a:pPr>
            <a:endParaRPr lang="it-IT" sz="4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lnSpc>
                <a:spcPts val="4800"/>
              </a:lnSpc>
            </a:pPr>
            <a:endParaRPr lang="it-IT" sz="4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107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8"/>
          <p:cNvGrpSpPr/>
          <p:nvPr/>
        </p:nvGrpSpPr>
        <p:grpSpPr>
          <a:xfrm>
            <a:off x="968850" y="1"/>
            <a:ext cx="7206296" cy="5143499"/>
            <a:chOff x="968850" y="1"/>
            <a:chExt cx="7206296" cy="5143499"/>
          </a:xfrm>
        </p:grpSpPr>
        <p:pic>
          <p:nvPicPr>
            <p:cNvPr id="334" name="Google Shape;334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8850" y="1"/>
              <a:ext cx="7206296" cy="514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28"/>
            <p:cNvSpPr/>
            <p:nvPr/>
          </p:nvSpPr>
          <p:spPr>
            <a:xfrm>
              <a:off x="2757235" y="414420"/>
              <a:ext cx="1079502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4842709" y="2987842"/>
              <a:ext cx="2169028" cy="68847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5143498" y="3475788"/>
              <a:ext cx="1808081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6446919" y="3188368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8"/>
          <p:cNvSpPr txBox="1"/>
          <p:nvPr/>
        </p:nvSpPr>
        <p:spPr>
          <a:xfrm>
            <a:off x="4779211" y="2908623"/>
            <a:ext cx="231942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Selon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certains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l'œuvre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été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inspirée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par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l'île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volante de Laputa dans "Les voyages de Gulliver".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D'ici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nous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devrions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gagner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la sortie</a:t>
            </a:r>
            <a:endParaRPr dirty="0"/>
          </a:p>
        </p:txBody>
      </p:sp>
      <p:sp>
        <p:nvSpPr>
          <p:cNvPr id="340" name="Google Shape;340;p28"/>
          <p:cNvSpPr txBox="1"/>
          <p:nvPr/>
        </p:nvSpPr>
        <p:spPr>
          <a:xfrm>
            <a:off x="2700632" y="358919"/>
            <a:ext cx="116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ne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pouvez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pas bien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voir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le château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d'ici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29"/>
          <p:cNvGrpSpPr/>
          <p:nvPr/>
        </p:nvGrpSpPr>
        <p:grpSpPr>
          <a:xfrm>
            <a:off x="1146052" y="0"/>
            <a:ext cx="6851895" cy="5143500"/>
            <a:chOff x="1146052" y="0"/>
            <a:chExt cx="6851895" cy="5143500"/>
          </a:xfrm>
        </p:grpSpPr>
        <p:pic>
          <p:nvPicPr>
            <p:cNvPr id="346" name="Google Shape;34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6052" y="0"/>
              <a:ext cx="6851895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29"/>
            <p:cNvSpPr/>
            <p:nvPr/>
          </p:nvSpPr>
          <p:spPr>
            <a:xfrm>
              <a:off x="4381498" y="4264526"/>
              <a:ext cx="1681081" cy="34757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4809288" y="3843420"/>
              <a:ext cx="91908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5417550" y="4097420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29"/>
          <p:cNvSpPr txBox="1"/>
          <p:nvPr/>
        </p:nvSpPr>
        <p:spPr>
          <a:xfrm>
            <a:off x="4886875" y="3997944"/>
            <a:ext cx="900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Viens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on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grimper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30"/>
          <p:cNvGrpSpPr/>
          <p:nvPr/>
        </p:nvGrpSpPr>
        <p:grpSpPr>
          <a:xfrm>
            <a:off x="1146052" y="0"/>
            <a:ext cx="6851895" cy="5143500"/>
            <a:chOff x="1146052" y="0"/>
            <a:chExt cx="6851895" cy="5143500"/>
          </a:xfrm>
        </p:grpSpPr>
        <p:pic>
          <p:nvPicPr>
            <p:cNvPr id="356" name="Google Shape;356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6052" y="0"/>
              <a:ext cx="6851895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30"/>
            <p:cNvSpPr/>
            <p:nvPr/>
          </p:nvSpPr>
          <p:spPr>
            <a:xfrm>
              <a:off x="4281235" y="454527"/>
              <a:ext cx="1828133" cy="93578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4247814" y="721894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4662235" y="1196473"/>
              <a:ext cx="134687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5838656" y="735263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5678235" y="407736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30"/>
          <p:cNvSpPr txBox="1"/>
          <p:nvPr/>
        </p:nvSpPr>
        <p:spPr>
          <a:xfrm>
            <a:off x="4647933" y="579284"/>
            <a:ext cx="157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Ugh, on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l'a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fait. Je ne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suis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pas habitué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tous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ces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exercices</a:t>
            </a: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31"/>
          <p:cNvGrpSpPr/>
          <p:nvPr/>
        </p:nvGrpSpPr>
        <p:grpSpPr>
          <a:xfrm>
            <a:off x="924128" y="0"/>
            <a:ext cx="7295744" cy="5143500"/>
            <a:chOff x="924128" y="0"/>
            <a:chExt cx="7295744" cy="5143500"/>
          </a:xfrm>
        </p:grpSpPr>
        <p:pic>
          <p:nvPicPr>
            <p:cNvPr id="368" name="Google Shape;368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4128" y="0"/>
              <a:ext cx="729574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31"/>
            <p:cNvSpPr/>
            <p:nvPr/>
          </p:nvSpPr>
          <p:spPr>
            <a:xfrm>
              <a:off x="2463130" y="962525"/>
              <a:ext cx="651712" cy="26736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4441656" y="307472"/>
              <a:ext cx="1480555" cy="58152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5330656" y="501316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31"/>
          <p:cNvSpPr txBox="1"/>
          <p:nvPr/>
        </p:nvSpPr>
        <p:spPr>
          <a:xfrm>
            <a:off x="4510948" y="305125"/>
            <a:ext cx="14580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did you get to the top so fast?</a:t>
            </a:r>
            <a:endParaRPr/>
          </a:p>
        </p:txBody>
      </p:sp>
      <p:sp>
        <p:nvSpPr>
          <p:cNvPr id="373" name="Google Shape;373;p31"/>
          <p:cNvSpPr txBox="1"/>
          <p:nvPr/>
        </p:nvSpPr>
        <p:spPr>
          <a:xfrm>
            <a:off x="2293996" y="953979"/>
            <a:ext cx="90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Well?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2"/>
          <p:cNvGrpSpPr/>
          <p:nvPr/>
        </p:nvGrpSpPr>
        <p:grpSpPr>
          <a:xfrm>
            <a:off x="1143000" y="0"/>
            <a:ext cx="6858000" cy="5143500"/>
            <a:chOff x="1143000" y="0"/>
            <a:chExt cx="6858000" cy="5143500"/>
          </a:xfrm>
        </p:grpSpPr>
        <p:pic>
          <p:nvPicPr>
            <p:cNvPr id="379" name="Google Shape;379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3000" y="0"/>
              <a:ext cx="6858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32"/>
            <p:cNvSpPr/>
            <p:nvPr/>
          </p:nvSpPr>
          <p:spPr>
            <a:xfrm>
              <a:off x="2824077" y="842210"/>
              <a:ext cx="160087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3078077" y="1056105"/>
              <a:ext cx="126666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32"/>
          <p:cNvSpPr txBox="1"/>
          <p:nvPr/>
        </p:nvSpPr>
        <p:spPr>
          <a:xfrm>
            <a:off x="3110274" y="834733"/>
            <a:ext cx="10874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took the elevator!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33"/>
          <p:cNvGrpSpPr/>
          <p:nvPr/>
        </p:nvGrpSpPr>
        <p:grpSpPr>
          <a:xfrm>
            <a:off x="1000145" y="0"/>
            <a:ext cx="7143720" cy="5143500"/>
            <a:chOff x="1000145" y="0"/>
            <a:chExt cx="7143720" cy="5143500"/>
          </a:xfrm>
        </p:grpSpPr>
        <p:pic>
          <p:nvPicPr>
            <p:cNvPr id="388" name="Google Shape;388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0145" y="0"/>
              <a:ext cx="714372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33"/>
            <p:cNvSpPr/>
            <p:nvPr/>
          </p:nvSpPr>
          <p:spPr>
            <a:xfrm>
              <a:off x="2255920" y="541421"/>
              <a:ext cx="912396" cy="21389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3398919" y="922421"/>
              <a:ext cx="1727869" cy="17378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3519235" y="995947"/>
              <a:ext cx="1473870" cy="13368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5283868" y="1490580"/>
              <a:ext cx="832185" cy="28742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5364078" y="1450475"/>
              <a:ext cx="705186" cy="12031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5323972" y="1671053"/>
              <a:ext cx="745291" cy="1470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Google Shape;395;p33"/>
          <p:cNvSpPr txBox="1"/>
          <p:nvPr/>
        </p:nvSpPr>
        <p:spPr>
          <a:xfrm>
            <a:off x="5184001" y="1389900"/>
            <a:ext cx="102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Here is the exit 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door</a:t>
            </a:r>
            <a:endParaRPr/>
          </a:p>
        </p:txBody>
      </p:sp>
      <p:sp>
        <p:nvSpPr>
          <p:cNvPr id="396" name="Google Shape;396;p33"/>
          <p:cNvSpPr txBox="1"/>
          <p:nvPr/>
        </p:nvSpPr>
        <p:spPr>
          <a:xfrm>
            <a:off x="3584825" y="837151"/>
            <a:ext cx="146695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want to get out!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3"/>
          <p:cNvSpPr txBox="1"/>
          <p:nvPr/>
        </p:nvSpPr>
        <p:spPr>
          <a:xfrm>
            <a:off x="2292708" y="526025"/>
            <a:ext cx="90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agree!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"/>
          <p:cNvSpPr txBox="1">
            <a:spLocks noGrp="1"/>
          </p:cNvSpPr>
          <p:nvPr>
            <p:ph type="title"/>
          </p:nvPr>
        </p:nvSpPr>
        <p:spPr>
          <a:xfrm>
            <a:off x="1249125" y="445025"/>
            <a:ext cx="672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403" name="Google Shape;403;p34"/>
          <p:cNvSpPr txBox="1">
            <a:spLocks noGrp="1"/>
          </p:cNvSpPr>
          <p:nvPr>
            <p:ph type="body" idx="1"/>
          </p:nvPr>
        </p:nvSpPr>
        <p:spPr>
          <a:xfrm>
            <a:off x="1385600" y="1152475"/>
            <a:ext cx="6539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04" name="Google Shape;40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632" y="0"/>
            <a:ext cx="73347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35"/>
          <p:cNvGrpSpPr/>
          <p:nvPr/>
        </p:nvGrpSpPr>
        <p:grpSpPr>
          <a:xfrm>
            <a:off x="1139951" y="0"/>
            <a:ext cx="6864101" cy="5143500"/>
            <a:chOff x="1139951" y="0"/>
            <a:chExt cx="6864101" cy="5143500"/>
          </a:xfrm>
        </p:grpSpPr>
        <p:pic>
          <p:nvPicPr>
            <p:cNvPr id="410" name="Google Shape;410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9951" y="0"/>
              <a:ext cx="6864101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35"/>
            <p:cNvSpPr/>
            <p:nvPr/>
          </p:nvSpPr>
          <p:spPr>
            <a:xfrm>
              <a:off x="3185026" y="501316"/>
              <a:ext cx="2316080" cy="20720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35"/>
          <p:cNvSpPr txBox="1"/>
          <p:nvPr/>
        </p:nvSpPr>
        <p:spPr>
          <a:xfrm>
            <a:off x="3048625" y="337700"/>
            <a:ext cx="244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The Museum is about to close.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’d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better hurry up.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36"/>
          <p:cNvGrpSpPr/>
          <p:nvPr/>
        </p:nvGrpSpPr>
        <p:grpSpPr>
          <a:xfrm>
            <a:off x="1242773" y="0"/>
            <a:ext cx="6864090" cy="5143500"/>
            <a:chOff x="1242773" y="0"/>
            <a:chExt cx="6864090" cy="5143500"/>
          </a:xfrm>
        </p:grpSpPr>
        <p:pic>
          <p:nvPicPr>
            <p:cNvPr id="418" name="Google Shape;418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42773" y="0"/>
              <a:ext cx="686409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Google Shape;419;p36"/>
            <p:cNvSpPr/>
            <p:nvPr/>
          </p:nvSpPr>
          <p:spPr>
            <a:xfrm>
              <a:off x="4805947" y="2553369"/>
              <a:ext cx="1878264" cy="30747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4762499" y="2580104"/>
              <a:ext cx="765343" cy="2740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5992394" y="2566738"/>
              <a:ext cx="765344" cy="18715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1440446" y="1884946"/>
              <a:ext cx="1427081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1493919" y="2025316"/>
              <a:ext cx="778713" cy="24731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89078" y="1891632"/>
              <a:ext cx="751976" cy="34089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" name="Google Shape;426;p36"/>
          <p:cNvSpPr txBox="1"/>
          <p:nvPr/>
        </p:nvSpPr>
        <p:spPr>
          <a:xfrm>
            <a:off x="4826579" y="2497726"/>
            <a:ext cx="17707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‘s been a truly 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surreal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experience!</a:t>
            </a:r>
            <a:endParaRPr dirty="0"/>
          </a:p>
        </p:txBody>
      </p:sp>
      <p:sp>
        <p:nvSpPr>
          <p:cNvPr id="427" name="Google Shape;427;p36"/>
          <p:cNvSpPr txBox="1"/>
          <p:nvPr/>
        </p:nvSpPr>
        <p:spPr>
          <a:xfrm>
            <a:off x="1183791" y="1707928"/>
            <a:ext cx="1959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exciting!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really took a close look 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those 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 of art!</a:t>
            </a:r>
            <a:endParaRPr dirty="0"/>
          </a:p>
        </p:txBody>
      </p:sp>
      <p:sp>
        <p:nvSpPr>
          <p:cNvPr id="13" name="Google Shape;81;p3"/>
          <p:cNvSpPr txBox="1"/>
          <p:nvPr/>
        </p:nvSpPr>
        <p:spPr>
          <a:xfrm>
            <a:off x="6146304" y="4327242"/>
            <a:ext cx="1858003" cy="738623"/>
          </a:xfrm>
          <a:prstGeom prst="rect">
            <a:avLst/>
          </a:prstGeom>
          <a:solidFill>
            <a:schemeClr val="tx1"/>
          </a:solidFill>
          <a:ln w="63500"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THE END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5077" y="99723"/>
            <a:ext cx="8473846" cy="4944054"/>
          </a:xfrm>
          <a:prstGeom prst="rect">
            <a:avLst/>
          </a:prstGeom>
          <a:noFill/>
          <a:ln w="38100" cap="rnd" cmpd="sng">
            <a:solidFill>
              <a:schemeClr val="tx1"/>
            </a:solidFill>
            <a:round/>
          </a:ln>
        </p:spPr>
        <p:txBody>
          <a:bodyPr wrap="square" lIns="91388" tIns="45692" rIns="91388" bIns="45692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Idée et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projet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 de design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graphique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 par :</a:t>
            </a:r>
          </a:p>
          <a:p>
            <a:pPr algn="ctr">
              <a:lnSpc>
                <a:spcPts val="4800"/>
              </a:lnSpc>
            </a:pP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ICARO RIMONDI, EDEN ICIEK, ANGELICA BOSCHI,</a:t>
            </a:r>
          </a:p>
          <a:p>
            <a:pPr algn="ctr">
              <a:lnSpc>
                <a:spcPts val="4800"/>
              </a:lnSpc>
            </a:pP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ALESSIA GRANDE, RICCARDO FAZZIOLI, SOFIA PATTINI,</a:t>
            </a:r>
          </a:p>
          <a:p>
            <a:pPr algn="ctr">
              <a:lnSpc>
                <a:spcPts val="4800"/>
              </a:lnSpc>
            </a:pP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MICHELA MONARI, SARA FACCHINI</a:t>
            </a:r>
          </a:p>
          <a:p>
            <a:pPr algn="ctr">
              <a:lnSpc>
                <a:spcPts val="4800"/>
              </a:lnSpc>
            </a:pP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~ 3 D,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année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académique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 2020-2021 ~</a:t>
            </a:r>
          </a:p>
          <a:p>
            <a:pPr algn="ctr">
              <a:lnSpc>
                <a:spcPts val="4800"/>
              </a:lnSpc>
            </a:pP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~ Lycée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d'Arts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 F.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Arcangeli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 ~ </a:t>
            </a:r>
          </a:p>
          <a:p>
            <a:pPr algn="ctr">
              <a:lnSpc>
                <a:spcPts val="4800"/>
              </a:lnSpc>
            </a:pP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~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Bologne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, Italie ~ </a:t>
            </a:r>
          </a:p>
          <a:p>
            <a:pPr algn="ctr">
              <a:lnSpc>
                <a:spcPts val="4800"/>
              </a:lnSpc>
            </a:pP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Avec le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soutien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 de STEPs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srl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, Italie</a:t>
            </a:r>
          </a:p>
        </p:txBody>
      </p:sp>
    </p:spTree>
    <p:extLst>
      <p:ext uri="{BB962C8B-B14F-4D97-AF65-F5344CB8AC3E}">
        <p14:creationId xmlns:p14="http://schemas.microsoft.com/office/powerpoint/2010/main" val="221919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347763" y="-2268"/>
            <a:ext cx="8148124" cy="5143501"/>
            <a:chOff x="497938" y="1"/>
            <a:chExt cx="8148124" cy="5143501"/>
          </a:xfrm>
        </p:grpSpPr>
        <p:pic>
          <p:nvPicPr>
            <p:cNvPr id="71" name="Google Shape;7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7938" y="1"/>
              <a:ext cx="8148124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3"/>
            <p:cNvSpPr/>
            <p:nvPr/>
          </p:nvSpPr>
          <p:spPr>
            <a:xfrm>
              <a:off x="3893553" y="989263"/>
              <a:ext cx="584868" cy="2740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31446" y="3963737"/>
              <a:ext cx="1159711" cy="45452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544552" y="4110789"/>
              <a:ext cx="1360237" cy="20553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69473" y="1669382"/>
              <a:ext cx="655054" cy="32919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116264" y="1878263"/>
              <a:ext cx="655052" cy="17880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66131" y="1945106"/>
              <a:ext cx="364289" cy="10527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3"/>
          <p:cNvSpPr txBox="1"/>
          <p:nvPr/>
        </p:nvSpPr>
        <p:spPr>
          <a:xfrm>
            <a:off x="5532143" y="3918534"/>
            <a:ext cx="1066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C'était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journée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très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fatigante</a:t>
            </a: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872695" y="1552849"/>
            <a:ext cx="815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Oui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as raison.</a:t>
            </a:r>
          </a:p>
        </p:txBody>
      </p:sp>
      <p:sp>
        <p:nvSpPr>
          <p:cNvPr id="80" name="Google Shape;80;p3"/>
          <p:cNvSpPr txBox="1"/>
          <p:nvPr/>
        </p:nvSpPr>
        <p:spPr>
          <a:xfrm>
            <a:off x="3613114" y="877564"/>
            <a:ext cx="81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???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5847907" y="62713"/>
            <a:ext cx="3222596" cy="954067"/>
          </a:xfrm>
          <a:prstGeom prst="rect">
            <a:avLst/>
          </a:prstGeom>
          <a:solidFill>
            <a:schemeClr val="tx1"/>
          </a:solidFill>
          <a:ln w="63500"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.... UN APRÈS-MIDI, AU MUSÉE, PRESQUE À L'HEURE DE LA FERMETURE .....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4"/>
          <p:cNvGrpSpPr/>
          <p:nvPr/>
        </p:nvGrpSpPr>
        <p:grpSpPr>
          <a:xfrm>
            <a:off x="933788" y="0"/>
            <a:ext cx="7276424" cy="5143500"/>
            <a:chOff x="933788" y="0"/>
            <a:chExt cx="7276424" cy="5143500"/>
          </a:xfrm>
        </p:grpSpPr>
        <p:pic>
          <p:nvPicPr>
            <p:cNvPr id="87" name="Google Shape;87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788" y="0"/>
              <a:ext cx="727642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4"/>
            <p:cNvSpPr/>
            <p:nvPr/>
          </p:nvSpPr>
          <p:spPr>
            <a:xfrm>
              <a:off x="1968500" y="1876592"/>
              <a:ext cx="698499" cy="387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4341395" y="1062789"/>
              <a:ext cx="852238" cy="24063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rgbClr val="F9F9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568657" y="1189790"/>
              <a:ext cx="635000" cy="21890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4334710" y="1002631"/>
              <a:ext cx="635000" cy="20052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4648868" y="1087855"/>
              <a:ext cx="618290" cy="22893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4"/>
          <p:cNvSpPr txBox="1"/>
          <p:nvPr/>
        </p:nvSpPr>
        <p:spPr>
          <a:xfrm>
            <a:off x="4305854" y="971146"/>
            <a:ext cx="10662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Quel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était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bruit ?</a:t>
            </a:r>
          </a:p>
        </p:txBody>
      </p:sp>
      <p:sp>
        <p:nvSpPr>
          <p:cNvPr id="94" name="Google Shape;94;p4"/>
          <p:cNvSpPr txBox="1"/>
          <p:nvPr/>
        </p:nvSpPr>
        <p:spPr>
          <a:xfrm>
            <a:off x="1765807" y="1854003"/>
            <a:ext cx="106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Allons-y et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vérifions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800" y="0"/>
            <a:ext cx="72763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6"/>
          <p:cNvGrpSpPr/>
          <p:nvPr/>
        </p:nvGrpSpPr>
        <p:grpSpPr>
          <a:xfrm>
            <a:off x="933800" y="0"/>
            <a:ext cx="7276400" cy="5143500"/>
            <a:chOff x="933800" y="0"/>
            <a:chExt cx="7276400" cy="5143500"/>
          </a:xfrm>
        </p:grpSpPr>
        <p:pic>
          <p:nvPicPr>
            <p:cNvPr id="105" name="Google Shape;105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800" y="0"/>
              <a:ext cx="72764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6"/>
            <p:cNvSpPr/>
            <p:nvPr/>
          </p:nvSpPr>
          <p:spPr>
            <a:xfrm>
              <a:off x="6313236" y="294105"/>
              <a:ext cx="985921" cy="7620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5918868" y="307474"/>
              <a:ext cx="698499" cy="45285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6874711" y="492961"/>
              <a:ext cx="635000" cy="387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6"/>
          <p:cNvSpPr txBox="1"/>
          <p:nvPr/>
        </p:nvSpPr>
        <p:spPr>
          <a:xfrm>
            <a:off x="6006732" y="349347"/>
            <a:ext cx="13689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Le bruit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vient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cette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peinture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789" y="0"/>
            <a:ext cx="72764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1122</Words>
  <Application>Microsoft Macintosh PowerPoint</Application>
  <PresentationFormat>Affichage à l'écran (16:9)</PresentationFormat>
  <Paragraphs>110</Paragraphs>
  <Slides>38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1" baseType="lpstr">
      <vt:lpstr>Calibri</vt:lpstr>
      <vt:lpstr>Arial</vt:lpstr>
      <vt:lpstr>Simple Dark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Inès Martorell</cp:lastModifiedBy>
  <cp:revision>13</cp:revision>
  <dcterms:modified xsi:type="dcterms:W3CDTF">2021-08-23T12:57:12Z</dcterms:modified>
</cp:coreProperties>
</file>