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92" r:id="rId3"/>
    <p:sldId id="293" r:id="rId4"/>
    <p:sldId id="29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i0xb3R7NyQjIV1uDpsMKO5/QLO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5"/>
  </p:normalViewPr>
  <p:slideViewPr>
    <p:cSldViewPr snapToGrid="0">
      <p:cViewPr varScale="1">
        <p:scale>
          <a:sx n="162" d="100"/>
          <a:sy n="162" d="100"/>
        </p:scale>
        <p:origin x="20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141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223bbf20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223bbf20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223bbf20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223bbf20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26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5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www.creative-school.e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 descr="Erasmus+ Program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76" y="3977108"/>
            <a:ext cx="2595646" cy="60295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163429" y="0"/>
            <a:ext cx="8851900" cy="418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 Educational Resources (OER)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Nowadays, everywhere in the world, children and young people need to be trained to face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challenging social, emotional and economical problems they will confront with - as adults -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in their personal lives and in the context of the wider world.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order to do so, they must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HIGHER LEVEL THINKING SKILLS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which, we believe,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FLOURISH IF ENCOURAGED TO BE CREATIVE, INNOVATIVE, INGENIOUS AND ADAPTABLE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present Open Educational Resources (OER) have been designed within the </a:t>
            </a:r>
            <a:r>
              <a:rPr lang="en-GB" sz="11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Creative School Project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whose objective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to develop teaching/learning modules for school teachers and students,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PROMOTING SELF-DIRECTED LEARNING AND CRITICAL AND VISUAL THINKING SKILLS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using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CULTURAL HERITAGE CONTENTS 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made available by the Institutions and Organizations the Creative School Project Partners belong to.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BENEFICIARIES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the present Open Educational Resources are: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PRIMARY AND SECONDARY SCHOOL TEACHERS 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who, through engaging with the Project, will become equipped with the skills necessary to facilitate pedagogical strategies for creativity and critical thinking;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CHILDREN AND YOUNG PEOPLE 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will use the OER developed by the Project. </a:t>
            </a:r>
            <a:endParaRPr/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note, that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OER TOPICS HAVE BEEN SELECTED BY AN INTERNATIONAL GROUP OF TEACHERS AND EDUCATORS 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Austria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Croatia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Finland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France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Ireland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Italy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United Kingdom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through focus groups and surveys.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hope the present materials enrich your teaching resources and foster creative and critical thinking among students.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https://www.creative-school.eu</a:t>
            </a:r>
            <a:endParaRPr sz="1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5947" y="4094680"/>
            <a:ext cx="1702803" cy="6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6330950" y="4674349"/>
            <a:ext cx="27368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Materials can be used according to the: Creative Commons Non Commercial Share Alike license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/>
          <p:nvPr/>
        </p:nvSpPr>
        <p:spPr>
          <a:xfrm flipH="1">
            <a:off x="53975" y="4458904"/>
            <a:ext cx="62706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Creative School </a:t>
            </a: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has been funded with the support of the European Union and the French National Agency for the Erasmus+ Programme (Grant Agreement 2019-1-FR01-KA201-062212). This publication reflects the views only of the author, and the European Union and the French National Agency for the Erasmus+ Programme cannot be held responsible for any use which may be made of the information contained therein. </a:t>
            </a:r>
            <a:endParaRPr/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7600" y="10886"/>
            <a:ext cx="1676400" cy="158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8"/>
          <p:cNvGrpSpPr/>
          <p:nvPr/>
        </p:nvGrpSpPr>
        <p:grpSpPr>
          <a:xfrm>
            <a:off x="933814" y="0"/>
            <a:ext cx="7276384" cy="5143500"/>
            <a:chOff x="933814" y="0"/>
            <a:chExt cx="7276384" cy="5143500"/>
          </a:xfrm>
        </p:grpSpPr>
        <p:pic>
          <p:nvPicPr>
            <p:cNvPr id="120" name="Google Shape;120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814" y="0"/>
              <a:ext cx="72763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8"/>
            <p:cNvSpPr/>
            <p:nvPr/>
          </p:nvSpPr>
          <p:spPr>
            <a:xfrm>
              <a:off x="5537868" y="601580"/>
              <a:ext cx="725238" cy="28073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8"/>
          <p:cNvSpPr txBox="1"/>
          <p:nvPr/>
        </p:nvSpPr>
        <p:spPr>
          <a:xfrm>
            <a:off x="5462777" y="425356"/>
            <a:ext cx="90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GOSH! What happens?!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795" y="0"/>
            <a:ext cx="72764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795" y="0"/>
            <a:ext cx="72764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800" y="0"/>
            <a:ext cx="72763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800" y="0"/>
            <a:ext cx="72763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3"/>
          <p:cNvGrpSpPr/>
          <p:nvPr/>
        </p:nvGrpSpPr>
        <p:grpSpPr>
          <a:xfrm>
            <a:off x="933803" y="0"/>
            <a:ext cx="7276396" cy="5143500"/>
            <a:chOff x="933803" y="0"/>
            <a:chExt cx="7276396" cy="5143500"/>
          </a:xfrm>
        </p:grpSpPr>
        <p:pic>
          <p:nvPicPr>
            <p:cNvPr id="148" name="Google Shape;148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803" y="0"/>
              <a:ext cx="7276396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13"/>
            <p:cNvSpPr/>
            <p:nvPr/>
          </p:nvSpPr>
          <p:spPr>
            <a:xfrm>
              <a:off x="4862761" y="795421"/>
              <a:ext cx="1092871" cy="45452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1286710" y="1457157"/>
              <a:ext cx="1079501" cy="47457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1811422" y="1323474"/>
              <a:ext cx="782051" cy="45452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13"/>
          <p:cNvSpPr txBox="1"/>
          <p:nvPr/>
        </p:nvSpPr>
        <p:spPr>
          <a:xfrm>
            <a:off x="5002867" y="792060"/>
            <a:ext cx="900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1040524" y="1092192"/>
            <a:ext cx="152308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ARGH! Isn’t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this the new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acquisition of the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Museum you were displaying today 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4"/>
          <p:cNvGrpSpPr/>
          <p:nvPr/>
        </p:nvGrpSpPr>
        <p:grpSpPr>
          <a:xfrm>
            <a:off x="1149400" y="0"/>
            <a:ext cx="7060796" cy="4991100"/>
            <a:chOff x="1149400" y="0"/>
            <a:chExt cx="7060796" cy="4991100"/>
          </a:xfrm>
        </p:grpSpPr>
        <p:pic>
          <p:nvPicPr>
            <p:cNvPr id="159" name="Google Shape;159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9400" y="0"/>
              <a:ext cx="7060796" cy="49911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14"/>
            <p:cNvGrpSpPr/>
            <p:nvPr/>
          </p:nvGrpSpPr>
          <p:grpSpPr>
            <a:xfrm>
              <a:off x="2209130" y="1283369"/>
              <a:ext cx="4648869" cy="2914315"/>
              <a:chOff x="2209130" y="1283369"/>
              <a:chExt cx="4648869" cy="2914315"/>
            </a:xfrm>
          </p:grpSpPr>
          <p:grpSp>
            <p:nvGrpSpPr>
              <p:cNvPr id="161" name="Google Shape;161;p14"/>
              <p:cNvGrpSpPr/>
              <p:nvPr/>
            </p:nvGrpSpPr>
            <p:grpSpPr>
              <a:xfrm>
                <a:off x="3352129" y="3743158"/>
                <a:ext cx="1821449" cy="454526"/>
                <a:chOff x="3352129" y="3743158"/>
                <a:chExt cx="1821449" cy="454526"/>
              </a:xfrm>
            </p:grpSpPr>
            <p:sp>
              <p:nvSpPr>
                <p:cNvPr id="162" name="Google Shape;162;p14"/>
                <p:cNvSpPr/>
                <p:nvPr/>
              </p:nvSpPr>
              <p:spPr>
                <a:xfrm>
                  <a:off x="3425657" y="3769896"/>
                  <a:ext cx="1580817" cy="427788"/>
                </a:xfrm>
                <a:prstGeom prst="rect">
                  <a:avLst/>
                </a:pr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14"/>
                <p:cNvSpPr/>
                <p:nvPr/>
              </p:nvSpPr>
              <p:spPr>
                <a:xfrm>
                  <a:off x="3352129" y="3856788"/>
                  <a:ext cx="1821449" cy="220579"/>
                </a:xfrm>
                <a:prstGeom prst="rect">
                  <a:avLst/>
                </a:pr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14"/>
                <p:cNvSpPr/>
                <p:nvPr/>
              </p:nvSpPr>
              <p:spPr>
                <a:xfrm>
                  <a:off x="3993815" y="3743158"/>
                  <a:ext cx="1092869" cy="200526"/>
                </a:xfrm>
                <a:prstGeom prst="rect">
                  <a:avLst/>
                </a:pr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5" name="Google Shape;165;p14"/>
              <p:cNvSpPr/>
              <p:nvPr/>
            </p:nvSpPr>
            <p:spPr>
              <a:xfrm>
                <a:off x="2209130" y="1423736"/>
                <a:ext cx="765343" cy="374315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4"/>
              <p:cNvSpPr/>
              <p:nvPr/>
            </p:nvSpPr>
            <p:spPr>
              <a:xfrm>
                <a:off x="5594684" y="1283369"/>
                <a:ext cx="1263315" cy="227264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7" name="Google Shape;167;p14"/>
          <p:cNvSpPr txBox="1"/>
          <p:nvPr/>
        </p:nvSpPr>
        <p:spPr>
          <a:xfrm>
            <a:off x="5762020" y="1010130"/>
            <a:ext cx="900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Damn!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ruined the Mona Lisa</a:t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2108799" y="1390009"/>
            <a:ext cx="900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You… what?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3482846" y="3572685"/>
            <a:ext cx="15369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No, you didn't. 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Mona Lisa is at the Louvre, in Paris. This is Duchamp's </a:t>
            </a:r>
            <a:r>
              <a:rPr lang="en-GB" sz="9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L.H.O.O.Q</a:t>
            </a:r>
            <a:r>
              <a:rPr lang="en-GB" sz="9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It is a postcard that imitates Leonardo's Mona Lisa ...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5"/>
          <p:cNvGrpSpPr/>
          <p:nvPr/>
        </p:nvGrpSpPr>
        <p:grpSpPr>
          <a:xfrm>
            <a:off x="933800" y="0"/>
            <a:ext cx="7276396" cy="5143500"/>
            <a:chOff x="933800" y="0"/>
            <a:chExt cx="7276396" cy="5143500"/>
          </a:xfrm>
        </p:grpSpPr>
        <p:pic>
          <p:nvPicPr>
            <p:cNvPr id="175" name="Google Shape;175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800" y="0"/>
              <a:ext cx="7276396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5"/>
            <p:cNvSpPr/>
            <p:nvPr/>
          </p:nvSpPr>
          <p:spPr>
            <a:xfrm>
              <a:off x="2804024" y="2894262"/>
              <a:ext cx="678449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1430421" y="882316"/>
              <a:ext cx="2185737" cy="64836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1206498" y="855578"/>
              <a:ext cx="765343" cy="52805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1139657" y="969211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1366920" y="1136315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5457656" y="1310105"/>
              <a:ext cx="1132976" cy="48126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5965657" y="1303421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15"/>
          <p:cNvSpPr txBox="1"/>
          <p:nvPr/>
        </p:nvSpPr>
        <p:spPr>
          <a:xfrm>
            <a:off x="5384376" y="1105703"/>
            <a:ext cx="144398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OK ... Very interesting, but I'd say it's time to find our way out!!!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2701680" y="2808094"/>
            <a:ext cx="900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Yes, you are right</a:t>
            </a:r>
            <a:endParaRPr dirty="0"/>
          </a:p>
        </p:txBody>
      </p:sp>
      <p:sp>
        <p:nvSpPr>
          <p:cNvPr id="185" name="Google Shape;185;p15"/>
          <p:cNvSpPr txBox="1"/>
          <p:nvPr/>
        </p:nvSpPr>
        <p:spPr>
          <a:xfrm>
            <a:off x="1382933" y="687466"/>
            <a:ext cx="2059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Duchamp 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added a goatee and a mustache. 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The work’s title read 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French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ounds like “</a:t>
            </a:r>
            <a:r>
              <a:rPr lang="en-GB" sz="1100" i="1"/>
              <a:t>Elle a chaud au cul</a:t>
            </a:r>
            <a:r>
              <a:rPr lang="en-GB" sz="1100"/>
              <a:t> 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which means 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1200" i="1">
                <a:latin typeface="Calibri"/>
                <a:ea typeface="Calibri"/>
                <a:cs typeface="Calibri"/>
                <a:sym typeface="Calibri"/>
              </a:rPr>
              <a:t>Easy girl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6"/>
          <p:cNvGrpSpPr/>
          <p:nvPr/>
        </p:nvGrpSpPr>
        <p:grpSpPr>
          <a:xfrm>
            <a:off x="1146044" y="0"/>
            <a:ext cx="6851906" cy="5143500"/>
            <a:chOff x="1146044" y="0"/>
            <a:chExt cx="6851906" cy="5143500"/>
          </a:xfrm>
        </p:grpSpPr>
        <p:grpSp>
          <p:nvGrpSpPr>
            <p:cNvPr id="191" name="Google Shape;191;p16"/>
            <p:cNvGrpSpPr/>
            <p:nvPr/>
          </p:nvGrpSpPr>
          <p:grpSpPr>
            <a:xfrm>
              <a:off x="1146044" y="0"/>
              <a:ext cx="6851906" cy="5143500"/>
              <a:chOff x="1146044" y="0"/>
              <a:chExt cx="6851906" cy="5143500"/>
            </a:xfrm>
          </p:grpSpPr>
          <p:pic>
            <p:nvPicPr>
              <p:cNvPr id="192" name="Google Shape;192;p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46044" y="0"/>
                <a:ext cx="6851906" cy="5143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3" name="Google Shape;193;p16"/>
              <p:cNvSpPr/>
              <p:nvPr/>
            </p:nvSpPr>
            <p:spPr>
              <a:xfrm>
                <a:off x="1951788" y="1016000"/>
                <a:ext cx="1951791" cy="668421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4" name="Google Shape;194;p16"/>
            <p:cNvSpPr/>
            <p:nvPr/>
          </p:nvSpPr>
          <p:spPr>
            <a:xfrm>
              <a:off x="3365499" y="1156368"/>
              <a:ext cx="758659" cy="39436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2132264" y="1457157"/>
              <a:ext cx="862262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1975182" y="1403682"/>
              <a:ext cx="765343" cy="38768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16"/>
          <p:cNvSpPr txBox="1"/>
          <p:nvPr/>
        </p:nvSpPr>
        <p:spPr>
          <a:xfrm>
            <a:off x="2067272" y="811849"/>
            <a:ext cx="186972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is one of the most significant works of Dadaism. This is not the original, which was stolen in 1921, but one of the 5000 reproductions made by the artist in 1974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7"/>
          <p:cNvGrpSpPr/>
          <p:nvPr/>
        </p:nvGrpSpPr>
        <p:grpSpPr>
          <a:xfrm>
            <a:off x="1148358" y="0"/>
            <a:ext cx="6847284" cy="5143500"/>
            <a:chOff x="1148358" y="0"/>
            <a:chExt cx="6847284" cy="5143500"/>
          </a:xfrm>
        </p:grpSpPr>
        <p:pic>
          <p:nvPicPr>
            <p:cNvPr id="203" name="Google Shape;20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8" y="0"/>
              <a:ext cx="68472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7"/>
            <p:cNvSpPr/>
            <p:nvPr/>
          </p:nvSpPr>
          <p:spPr>
            <a:xfrm>
              <a:off x="3943683" y="701842"/>
              <a:ext cx="1450475" cy="60826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3913604" y="735262"/>
              <a:ext cx="531396" cy="54810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4782552" y="795421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17"/>
          <p:cNvSpPr txBox="1"/>
          <p:nvPr/>
        </p:nvSpPr>
        <p:spPr>
          <a:xfrm>
            <a:off x="3927088" y="678321"/>
            <a:ext cx="14670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this? It is so strange that it feels like a dream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21178" y="188354"/>
            <a:ext cx="7784123" cy="4401149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 lIns="91388" tIns="45692" rIns="91388" bIns="45692">
            <a:spAutoFit/>
          </a:bodyPr>
          <a:lstStyle/>
          <a:p>
            <a:pPr algn="ctr"/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mr-IN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it-IT" sz="2800" dirty="0" err="1">
                <a:solidFill>
                  <a:schemeClr val="tx1"/>
                </a:solidFill>
                <a:latin typeface="Calibri"/>
                <a:cs typeface="Calibri"/>
              </a:rPr>
              <a:t>Topic</a:t>
            </a:r>
            <a:r>
              <a:rPr lang="mr-IN" sz="28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Calibri"/>
                <a:cs typeface="Calibri"/>
              </a:rPr>
              <a:t>ART </a:t>
            </a:r>
            <a:r>
              <a:rPr lang="it-IT" sz="2800" b="1" dirty="0" err="1">
                <a:solidFill>
                  <a:schemeClr val="tx1"/>
                </a:solidFill>
                <a:latin typeface="Calibri"/>
                <a:cs typeface="Calibri"/>
              </a:rPr>
              <a:t>HISTORY</a:t>
            </a:r>
            <a:endParaRPr lang="it-IT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mr-IN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Calibri"/>
                <a:cs typeface="Calibri"/>
              </a:rPr>
              <a:t>Age</a:t>
            </a:r>
            <a:r>
              <a:rPr lang="mr-IN" sz="28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mr-IN" sz="28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it-IT" sz="2800" dirty="0">
                <a:solidFill>
                  <a:schemeClr val="tx1"/>
                </a:solidFill>
                <a:latin typeface="Calibri"/>
                <a:cs typeface="Calibri"/>
              </a:rPr>
              <a:t>4-18 </a:t>
            </a:r>
            <a:r>
              <a:rPr lang="it-IT" sz="2800" dirty="0" err="1">
                <a:solidFill>
                  <a:schemeClr val="tx1"/>
                </a:solidFill>
                <a:latin typeface="Calibri"/>
                <a:cs typeface="Calibri"/>
              </a:rPr>
              <a:t>YEARS</a:t>
            </a:r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it-IT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AF73C66-EB12-A14A-80D0-80AE2EC8F9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55001" y="3780300"/>
            <a:ext cx="1676400" cy="1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4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8"/>
          <p:cNvGrpSpPr/>
          <p:nvPr/>
        </p:nvGrpSpPr>
        <p:grpSpPr>
          <a:xfrm>
            <a:off x="1139952" y="0"/>
            <a:ext cx="6864105" cy="5143500"/>
            <a:chOff x="1139952" y="0"/>
            <a:chExt cx="6864105" cy="5143500"/>
          </a:xfrm>
        </p:grpSpPr>
        <p:pic>
          <p:nvPicPr>
            <p:cNvPr id="213" name="Google Shape;2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9952" y="0"/>
              <a:ext cx="6864105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8"/>
            <p:cNvSpPr/>
            <p:nvPr/>
          </p:nvSpPr>
          <p:spPr>
            <a:xfrm>
              <a:off x="1714497" y="427788"/>
              <a:ext cx="5932239" cy="64168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18"/>
          <p:cNvSpPr txBox="1"/>
          <p:nvPr/>
        </p:nvSpPr>
        <p:spPr>
          <a:xfrm>
            <a:off x="2234934" y="479022"/>
            <a:ext cx="45629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Indeed, this painting is called “Dream Caused by the Flight of a Bee Around a Pomegranate a Second Before Waking”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9"/>
          <p:cNvGrpSpPr/>
          <p:nvPr/>
        </p:nvGrpSpPr>
        <p:grpSpPr>
          <a:xfrm>
            <a:off x="1139946" y="0"/>
            <a:ext cx="6864105" cy="5143500"/>
            <a:chOff x="1139946" y="0"/>
            <a:chExt cx="6864105" cy="5143500"/>
          </a:xfrm>
        </p:grpSpPr>
        <p:pic>
          <p:nvPicPr>
            <p:cNvPr id="221" name="Google Shape;221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9946" y="0"/>
              <a:ext cx="6864105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19"/>
            <p:cNvSpPr/>
            <p:nvPr/>
          </p:nvSpPr>
          <p:spPr>
            <a:xfrm>
              <a:off x="1493919" y="561475"/>
              <a:ext cx="1640976" cy="2339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2402973" y="581526"/>
              <a:ext cx="758660" cy="15373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3769894" y="347579"/>
              <a:ext cx="1303419" cy="11229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3713078" y="387683"/>
              <a:ext cx="611608" cy="104273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4688972" y="875633"/>
              <a:ext cx="765343" cy="46789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19"/>
          <p:cNvSpPr txBox="1"/>
          <p:nvPr/>
        </p:nvSpPr>
        <p:spPr>
          <a:xfrm>
            <a:off x="3711689" y="249435"/>
            <a:ext cx="1575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No, I am not. </a:t>
            </a:r>
            <a:r>
              <a:rPr lang="en-GB" sz="1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Dalì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painted 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is work 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a bee stung him while he was slee</a:t>
            </a:r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ping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sting caused him a sequence of curious images, which led him to paint the work together with his wife Gaia</a:t>
            </a:r>
            <a:endParaRPr dirty="0"/>
          </a:p>
        </p:txBody>
      </p:sp>
      <p:sp>
        <p:nvSpPr>
          <p:cNvPr id="228" name="Google Shape;228;p19"/>
          <p:cNvSpPr txBox="1"/>
          <p:nvPr/>
        </p:nvSpPr>
        <p:spPr>
          <a:xfrm>
            <a:off x="1749491" y="426404"/>
            <a:ext cx="10846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You're joking, aren’t you?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0"/>
          <p:cNvGrpSpPr/>
          <p:nvPr/>
        </p:nvGrpSpPr>
        <p:grpSpPr>
          <a:xfrm>
            <a:off x="1148358" y="0"/>
            <a:ext cx="6847284" cy="5143500"/>
            <a:chOff x="1148358" y="0"/>
            <a:chExt cx="6847284" cy="5143500"/>
          </a:xfrm>
        </p:grpSpPr>
        <p:pic>
          <p:nvPicPr>
            <p:cNvPr id="234" name="Google Shape;234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8" y="0"/>
              <a:ext cx="68472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20"/>
            <p:cNvSpPr/>
            <p:nvPr/>
          </p:nvSpPr>
          <p:spPr>
            <a:xfrm>
              <a:off x="1981867" y="735263"/>
              <a:ext cx="1534028" cy="43447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5069972" y="588211"/>
              <a:ext cx="1266660" cy="31415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20"/>
          <p:cNvSpPr txBox="1"/>
          <p:nvPr/>
        </p:nvSpPr>
        <p:spPr>
          <a:xfrm>
            <a:off x="5239284" y="371278"/>
            <a:ext cx="90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It’s called “Dali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Atomicus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/>
          </a:p>
        </p:txBody>
      </p:sp>
      <p:sp>
        <p:nvSpPr>
          <p:cNvPr id="238" name="Google Shape;238;p20"/>
          <p:cNvSpPr txBox="1"/>
          <p:nvPr/>
        </p:nvSpPr>
        <p:spPr>
          <a:xfrm>
            <a:off x="2043460" y="632282"/>
            <a:ext cx="13654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Let's hear what this photo is called. I'm all ears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21"/>
          <p:cNvGrpSpPr/>
          <p:nvPr/>
        </p:nvGrpSpPr>
        <p:grpSpPr>
          <a:xfrm>
            <a:off x="1148358" y="0"/>
            <a:ext cx="6847284" cy="5143500"/>
            <a:chOff x="1148358" y="0"/>
            <a:chExt cx="6847284" cy="5143500"/>
          </a:xfrm>
        </p:grpSpPr>
        <p:pic>
          <p:nvPicPr>
            <p:cNvPr id="244" name="Google Shape;24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8" y="0"/>
              <a:ext cx="68472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21"/>
            <p:cNvSpPr/>
            <p:nvPr/>
          </p:nvSpPr>
          <p:spPr>
            <a:xfrm>
              <a:off x="2336130" y="608262"/>
              <a:ext cx="109287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4124159" y="949157"/>
              <a:ext cx="1089526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4575340" y="982578"/>
              <a:ext cx="745291" cy="26068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5591341" y="568158"/>
              <a:ext cx="959186" cy="29410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970420" y="213895"/>
              <a:ext cx="514685" cy="24731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21"/>
          <p:cNvSpPr txBox="1"/>
          <p:nvPr/>
        </p:nvSpPr>
        <p:spPr>
          <a:xfrm>
            <a:off x="5619290" y="393304"/>
            <a:ext cx="9002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Guys, it has a serious meaning</a:t>
            </a:r>
            <a:endParaRPr/>
          </a:p>
        </p:txBody>
      </p:sp>
      <p:sp>
        <p:nvSpPr>
          <p:cNvPr id="251" name="Google Shape;251;p21"/>
          <p:cNvSpPr txBox="1"/>
          <p:nvPr/>
        </p:nvSpPr>
        <p:spPr>
          <a:xfrm>
            <a:off x="4075213" y="794200"/>
            <a:ext cx="12320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was expecting something more complex</a:t>
            </a:r>
            <a:endParaRPr/>
          </a:p>
        </p:txBody>
      </p:sp>
      <p:sp>
        <p:nvSpPr>
          <p:cNvPr id="252" name="Google Shape;252;p21"/>
          <p:cNvSpPr txBox="1"/>
          <p:nvPr/>
        </p:nvSpPr>
        <p:spPr>
          <a:xfrm>
            <a:off x="3785458" y="200369"/>
            <a:ext cx="90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Ah,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1"/>
          <p:cNvSpPr txBox="1"/>
          <p:nvPr/>
        </p:nvSpPr>
        <p:spPr>
          <a:xfrm>
            <a:off x="2435413" y="487246"/>
            <a:ext cx="90029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 ah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mr-IN" sz="1200" dirty="0"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complex…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2"/>
          <p:cNvGrpSpPr/>
          <p:nvPr/>
        </p:nvGrpSpPr>
        <p:grpSpPr>
          <a:xfrm>
            <a:off x="1148355" y="0"/>
            <a:ext cx="6847300" cy="5143500"/>
            <a:chOff x="1148355" y="0"/>
            <a:chExt cx="6847300" cy="5143500"/>
          </a:xfrm>
        </p:grpSpPr>
        <p:pic>
          <p:nvPicPr>
            <p:cNvPr id="259" name="Google Shape;259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5" y="0"/>
              <a:ext cx="68473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2"/>
            <p:cNvSpPr/>
            <p:nvPr/>
          </p:nvSpPr>
          <p:spPr>
            <a:xfrm>
              <a:off x="3666287" y="695157"/>
              <a:ext cx="932449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1610894" y="541421"/>
              <a:ext cx="1356895" cy="38099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2402972" y="574841"/>
              <a:ext cx="731922" cy="12031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5120106" y="367632"/>
              <a:ext cx="1069473" cy="46789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5524498" y="508000"/>
              <a:ext cx="691817" cy="30078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6517105" y="842212"/>
              <a:ext cx="1169737" cy="42778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7041815" y="848895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22"/>
          <p:cNvSpPr txBox="1"/>
          <p:nvPr/>
        </p:nvSpPr>
        <p:spPr>
          <a:xfrm>
            <a:off x="5056875" y="207839"/>
            <a:ext cx="11994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Just that. It took </a:t>
            </a:r>
            <a:b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Philippe </a:t>
            </a:r>
            <a:r>
              <a:rPr lang="en-GB" sz="900" dirty="0" err="1">
                <a:latin typeface="Calibri"/>
                <a:ea typeface="Calibri"/>
                <a:cs typeface="Calibri"/>
                <a:sym typeface="Calibri"/>
              </a:rPr>
              <a:t>Halsman</a:t>
            </a:r>
            <a:r>
              <a:rPr lang="en-GB" sz="900" dirty="0">
                <a:latin typeface="Calibri"/>
                <a:ea typeface="Calibri"/>
                <a:cs typeface="Calibri"/>
                <a:sym typeface="Calibri"/>
              </a:rPr>
              <a:t> and Salvador Dalí 28 tries before they got the result expected</a:t>
            </a:r>
            <a:endParaRPr sz="900" dirty="0"/>
          </a:p>
        </p:txBody>
      </p:sp>
      <p:sp>
        <p:nvSpPr>
          <p:cNvPr id="268" name="Google Shape;268;p22"/>
          <p:cNvSpPr txBox="1"/>
          <p:nvPr/>
        </p:nvSpPr>
        <p:spPr>
          <a:xfrm>
            <a:off x="6517105" y="694575"/>
            <a:ext cx="118979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Dalì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was inspired by the explosions that took place in Japan</a:t>
            </a:r>
            <a:endParaRPr dirty="0"/>
          </a:p>
        </p:txBody>
      </p:sp>
      <p:sp>
        <p:nvSpPr>
          <p:cNvPr id="269" name="Google Shape;269;p22"/>
          <p:cNvSpPr txBox="1"/>
          <p:nvPr/>
        </p:nvSpPr>
        <p:spPr>
          <a:xfrm>
            <a:off x="3585127" y="565864"/>
            <a:ext cx="10604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mean Hiroshima and Nagasaki?</a:t>
            </a:r>
            <a:endParaRPr/>
          </a:p>
        </p:txBody>
      </p:sp>
      <p:sp>
        <p:nvSpPr>
          <p:cNvPr id="270" name="Google Shape;270;p22"/>
          <p:cNvSpPr txBox="1"/>
          <p:nvPr/>
        </p:nvSpPr>
        <p:spPr>
          <a:xfrm>
            <a:off x="1524996" y="232584"/>
            <a:ext cx="169234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Sure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!!!</a:t>
            </a:r>
            <a:b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Throwing in the air cats and water must have been no small feat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3"/>
          <p:cNvGrpSpPr/>
          <p:nvPr/>
        </p:nvGrpSpPr>
        <p:grpSpPr>
          <a:xfrm>
            <a:off x="1142558" y="0"/>
            <a:ext cx="6847284" cy="5143500"/>
            <a:chOff x="1142558" y="0"/>
            <a:chExt cx="6847284" cy="5143500"/>
          </a:xfrm>
        </p:grpSpPr>
        <p:pic>
          <p:nvPicPr>
            <p:cNvPr id="276" name="Google Shape;276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2558" y="0"/>
              <a:ext cx="68472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23"/>
            <p:cNvSpPr/>
            <p:nvPr/>
          </p:nvSpPr>
          <p:spPr>
            <a:xfrm>
              <a:off x="5765128" y="300789"/>
              <a:ext cx="1727871" cy="40773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6861341" y="381000"/>
              <a:ext cx="778712" cy="24063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23"/>
          <p:cNvSpPr txBox="1"/>
          <p:nvPr/>
        </p:nvSpPr>
        <p:spPr>
          <a:xfrm>
            <a:off x="5749377" y="143420"/>
            <a:ext cx="182383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At first, they planned to have a 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duck exploding, but luckily they changed 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mind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4"/>
          <p:cNvGrpSpPr/>
          <p:nvPr/>
        </p:nvGrpSpPr>
        <p:grpSpPr>
          <a:xfrm>
            <a:off x="1148375" y="0"/>
            <a:ext cx="6847268" cy="5143500"/>
            <a:chOff x="1148375" y="0"/>
            <a:chExt cx="6847268" cy="5143500"/>
          </a:xfrm>
        </p:grpSpPr>
        <p:pic>
          <p:nvPicPr>
            <p:cNvPr id="285" name="Google Shape;285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75" y="0"/>
              <a:ext cx="6847268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24"/>
            <p:cNvSpPr/>
            <p:nvPr/>
          </p:nvSpPr>
          <p:spPr>
            <a:xfrm>
              <a:off x="2155656" y="554789"/>
              <a:ext cx="1407028" cy="32084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2864183" y="581526"/>
              <a:ext cx="778712" cy="20721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3352130" y="4137525"/>
              <a:ext cx="872291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3499182" y="4297947"/>
              <a:ext cx="765344" cy="20721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5918866" y="1517316"/>
              <a:ext cx="838872" cy="21389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6025814" y="1584159"/>
              <a:ext cx="765343" cy="1069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5404181" y="441159"/>
              <a:ext cx="1667713" cy="260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24"/>
          <p:cNvSpPr txBox="1"/>
          <p:nvPr/>
        </p:nvSpPr>
        <p:spPr>
          <a:xfrm>
            <a:off x="5476774" y="237872"/>
            <a:ext cx="1521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No, it’s not just a window. It’s a beautiful painting.</a:t>
            </a:r>
            <a:endParaRPr lang="en-GB" dirty="0"/>
          </a:p>
        </p:txBody>
      </p:sp>
      <p:sp>
        <p:nvSpPr>
          <p:cNvPr id="294" name="Google Shape;294;p24"/>
          <p:cNvSpPr txBox="1"/>
          <p:nvPr/>
        </p:nvSpPr>
        <p:spPr>
          <a:xfrm>
            <a:off x="5873778" y="1390220"/>
            <a:ext cx="90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Take a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better look</a:t>
            </a:r>
            <a:endParaRPr lang="en-GB"/>
          </a:p>
        </p:txBody>
      </p:sp>
      <p:sp>
        <p:nvSpPr>
          <p:cNvPr id="295" name="Google Shape;295;p24"/>
          <p:cNvSpPr txBox="1"/>
          <p:nvPr/>
        </p:nvSpPr>
        <p:spPr>
          <a:xfrm>
            <a:off x="2190250" y="438497"/>
            <a:ext cx="1312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cs typeface="Calibri"/>
              </a:rPr>
              <a:t>I can’t see anything here!</a:t>
            </a:r>
          </a:p>
        </p:txBody>
      </p:sp>
      <p:sp>
        <p:nvSpPr>
          <p:cNvPr id="296" name="Google Shape;296;p24"/>
          <p:cNvSpPr txBox="1"/>
          <p:nvPr/>
        </p:nvSpPr>
        <p:spPr>
          <a:xfrm>
            <a:off x="3278755" y="4027443"/>
            <a:ext cx="9790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…t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here is just a window!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5"/>
          <p:cNvGrpSpPr/>
          <p:nvPr/>
        </p:nvGrpSpPr>
        <p:grpSpPr>
          <a:xfrm>
            <a:off x="1148350" y="0"/>
            <a:ext cx="6847297" cy="5143500"/>
            <a:chOff x="1148350" y="0"/>
            <a:chExt cx="6847297" cy="5143500"/>
          </a:xfrm>
        </p:grpSpPr>
        <p:pic>
          <p:nvPicPr>
            <p:cNvPr id="302" name="Google Shape;302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0" y="0"/>
              <a:ext cx="6847297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25"/>
            <p:cNvSpPr/>
            <p:nvPr/>
          </p:nvSpPr>
          <p:spPr>
            <a:xfrm>
              <a:off x="5234391" y="597357"/>
              <a:ext cx="2209170" cy="87633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6117296" y="848632"/>
              <a:ext cx="1667713" cy="260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1729942" y="434367"/>
              <a:ext cx="1584343" cy="260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p25"/>
          <p:cNvSpPr txBox="1"/>
          <p:nvPr/>
        </p:nvSpPr>
        <p:spPr>
          <a:xfrm>
            <a:off x="1715488" y="288637"/>
            <a:ext cx="1663368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Well</a:t>
            </a:r>
            <a:r>
              <a:rPr lang="mr-IN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can </a:t>
            </a:r>
            <a:r>
              <a:rPr lang="en-GB" sz="1100" dirty="0">
                <a:latin typeface="Calibri"/>
                <a:ea typeface="Calibri"/>
                <a:cs typeface="Calibri"/>
                <a:sym typeface="Calibri"/>
              </a:rPr>
              <a:t>see 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canvas and an easel, but cannot see any  drawing</a:t>
            </a:r>
            <a:endParaRPr sz="1100" dirty="0"/>
          </a:p>
        </p:txBody>
      </p:sp>
      <p:sp>
        <p:nvSpPr>
          <p:cNvPr id="307" name="Google Shape;307;p25"/>
          <p:cNvSpPr txBox="1"/>
          <p:nvPr/>
        </p:nvSpPr>
        <p:spPr>
          <a:xfrm>
            <a:off x="5163187" y="418042"/>
            <a:ext cx="242938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landscape reproduced in the painting creates the external landscape, not vice versa. We can see only what is 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created through an art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work: nature itself does not exist, if not through our interpretation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6"/>
          <p:cNvGrpSpPr/>
          <p:nvPr/>
        </p:nvGrpSpPr>
        <p:grpSpPr>
          <a:xfrm>
            <a:off x="1090063" y="0"/>
            <a:ext cx="6847262" cy="5143500"/>
            <a:chOff x="1090063" y="0"/>
            <a:chExt cx="6847262" cy="5143500"/>
          </a:xfrm>
        </p:grpSpPr>
        <p:pic>
          <p:nvPicPr>
            <p:cNvPr id="313" name="Google Shape;313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0063" y="0"/>
              <a:ext cx="6847262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26"/>
            <p:cNvSpPr/>
            <p:nvPr/>
          </p:nvSpPr>
          <p:spPr>
            <a:xfrm>
              <a:off x="2783972" y="1249948"/>
              <a:ext cx="751975" cy="29410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824078" y="1296736"/>
              <a:ext cx="765343" cy="133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26"/>
          <p:cNvSpPr txBox="1"/>
          <p:nvPr/>
        </p:nvSpPr>
        <p:spPr>
          <a:xfrm>
            <a:off x="2659669" y="1098842"/>
            <a:ext cx="10166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you say that I am the philosopher!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7"/>
          <p:cNvGrpSpPr/>
          <p:nvPr/>
        </p:nvGrpSpPr>
        <p:grpSpPr>
          <a:xfrm>
            <a:off x="907900" y="0"/>
            <a:ext cx="7328208" cy="5143500"/>
            <a:chOff x="907900" y="0"/>
            <a:chExt cx="7328208" cy="5143500"/>
          </a:xfrm>
        </p:grpSpPr>
        <p:pic>
          <p:nvPicPr>
            <p:cNvPr id="322" name="Google Shape;322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900" y="0"/>
              <a:ext cx="7328208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7"/>
            <p:cNvSpPr/>
            <p:nvPr/>
          </p:nvSpPr>
          <p:spPr>
            <a:xfrm>
              <a:off x="1059446" y="1136314"/>
              <a:ext cx="1661028" cy="41442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1386972" y="1343526"/>
              <a:ext cx="1433765" cy="65505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1086182" y="1356895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6353340" y="1443789"/>
              <a:ext cx="1273344" cy="42779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27"/>
          <p:cNvSpPr txBox="1"/>
          <p:nvPr/>
        </p:nvSpPr>
        <p:spPr>
          <a:xfrm>
            <a:off x="6334981" y="1336536"/>
            <a:ext cx="11379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Wow, a flying boulder!</a:t>
            </a:r>
            <a:endParaRPr/>
          </a:p>
        </p:txBody>
      </p:sp>
      <p:sp>
        <p:nvSpPr>
          <p:cNvPr id="328" name="Google Shape;328;p27"/>
          <p:cNvSpPr txBox="1"/>
          <p:nvPr/>
        </p:nvSpPr>
        <p:spPr>
          <a:xfrm>
            <a:off x="1331099" y="1024089"/>
            <a:ext cx="13492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It's not just a flying boulder, it's a castle in the Pyrenees!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4006" y="338864"/>
            <a:ext cx="8473846" cy="4411408"/>
          </a:xfrm>
          <a:prstGeom prst="rect">
            <a:avLst/>
          </a:prstGeom>
          <a:noFill/>
          <a:ln w="38100" cap="rnd" cmpd="sng">
            <a:solidFill>
              <a:schemeClr val="tx1"/>
            </a:solidFill>
            <a:round/>
          </a:ln>
        </p:spPr>
        <p:txBody>
          <a:bodyPr wrap="square" lIns="91388" tIns="45692" rIns="91388" bIns="45692" rtlCol="0">
            <a:spAutoFit/>
          </a:bodyPr>
          <a:lstStyle/>
          <a:p>
            <a:pPr algn="ctr">
              <a:lnSpc>
                <a:spcPts val="4800"/>
              </a:lnSpc>
            </a:pPr>
            <a:endParaRPr lang="it-IT" sz="4400" dirty="0">
              <a:solidFill>
                <a:srgbClr val="FFFFFF"/>
              </a:solidFill>
            </a:endParaRPr>
          </a:p>
          <a:p>
            <a:pPr algn="ctr">
              <a:lnSpc>
                <a:spcPts val="4800"/>
              </a:lnSpc>
            </a:pPr>
            <a:endParaRPr lang="it-IT" sz="4400" dirty="0">
              <a:solidFill>
                <a:srgbClr val="FFFFFF"/>
              </a:solidFill>
            </a:endParaRPr>
          </a:p>
          <a:p>
            <a:pPr algn="ctr">
              <a:lnSpc>
                <a:spcPts val="4800"/>
              </a:lnSpc>
            </a:pPr>
            <a:endParaRPr lang="it-IT" sz="4400" dirty="0">
              <a:solidFill>
                <a:srgbClr val="FFFFFF"/>
              </a:solidFill>
            </a:endParaRPr>
          </a:p>
          <a:p>
            <a:pPr algn="ctr">
              <a:lnSpc>
                <a:spcPts val="4800"/>
              </a:lnSpc>
            </a:pPr>
            <a:r>
              <a:rPr lang="it-IT" sz="4400" dirty="0">
                <a:solidFill>
                  <a:srgbClr val="FFFFFF"/>
                </a:solidFill>
              </a:rPr>
              <a:t>A </a:t>
            </a:r>
            <a:r>
              <a:rPr lang="it-IT" sz="4400" dirty="0" err="1">
                <a:solidFill>
                  <a:srgbClr val="FFFFFF"/>
                </a:solidFill>
              </a:rPr>
              <a:t>SURREAL</a:t>
            </a:r>
            <a:r>
              <a:rPr lang="it-IT" sz="4400" dirty="0">
                <a:solidFill>
                  <a:srgbClr val="FFFFFF"/>
                </a:solidFill>
              </a:rPr>
              <a:t> </a:t>
            </a:r>
            <a:r>
              <a:rPr lang="it-IT" sz="4400" dirty="0" err="1">
                <a:solidFill>
                  <a:srgbClr val="FFFFFF"/>
                </a:solidFill>
              </a:rPr>
              <a:t>JOURNEY</a:t>
            </a:r>
            <a:endParaRPr lang="it-IT" sz="4400" dirty="0">
              <a:solidFill>
                <a:srgbClr val="FFFFFF"/>
              </a:solidFill>
            </a:endParaRPr>
          </a:p>
          <a:p>
            <a:pPr algn="ctr">
              <a:lnSpc>
                <a:spcPts val="4800"/>
              </a:lnSpc>
            </a:pPr>
            <a:endParaRPr lang="it-IT" sz="4400" dirty="0">
              <a:solidFill>
                <a:srgbClr val="FFFFFF"/>
              </a:solidFill>
            </a:endParaRPr>
          </a:p>
          <a:p>
            <a:pPr algn="ctr">
              <a:lnSpc>
                <a:spcPts val="4800"/>
              </a:lnSpc>
            </a:pPr>
            <a:endParaRPr lang="it-IT" sz="4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lnSpc>
                <a:spcPts val="4800"/>
              </a:lnSpc>
            </a:pPr>
            <a:endParaRPr lang="it-IT" sz="4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107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8"/>
          <p:cNvGrpSpPr/>
          <p:nvPr/>
        </p:nvGrpSpPr>
        <p:grpSpPr>
          <a:xfrm>
            <a:off x="968850" y="1"/>
            <a:ext cx="7206296" cy="5143499"/>
            <a:chOff x="968850" y="1"/>
            <a:chExt cx="7206296" cy="5143499"/>
          </a:xfrm>
        </p:grpSpPr>
        <p:pic>
          <p:nvPicPr>
            <p:cNvPr id="334" name="Google Shape;334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8850" y="1"/>
              <a:ext cx="7206296" cy="514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28"/>
            <p:cNvSpPr/>
            <p:nvPr/>
          </p:nvSpPr>
          <p:spPr>
            <a:xfrm>
              <a:off x="2757235" y="414420"/>
              <a:ext cx="1079502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4842709" y="2987842"/>
              <a:ext cx="2169028" cy="68847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5143498" y="3475788"/>
              <a:ext cx="1808081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6446919" y="3188368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8"/>
          <p:cNvSpPr txBox="1"/>
          <p:nvPr/>
        </p:nvSpPr>
        <p:spPr>
          <a:xfrm>
            <a:off x="4779211" y="2908623"/>
            <a:ext cx="231942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According to some, the work has been inspired by the flying island of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Laputa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Gulliver's 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ravels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From here we should 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gain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exit</a:t>
            </a:r>
            <a:endParaRPr dirty="0"/>
          </a:p>
        </p:txBody>
      </p:sp>
      <p:sp>
        <p:nvSpPr>
          <p:cNvPr id="340" name="Google Shape;340;p28"/>
          <p:cNvSpPr txBox="1"/>
          <p:nvPr/>
        </p:nvSpPr>
        <p:spPr>
          <a:xfrm>
            <a:off x="2700632" y="358919"/>
            <a:ext cx="116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can't see  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the castle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well from here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29"/>
          <p:cNvGrpSpPr/>
          <p:nvPr/>
        </p:nvGrpSpPr>
        <p:grpSpPr>
          <a:xfrm>
            <a:off x="1146052" y="0"/>
            <a:ext cx="6851895" cy="5143500"/>
            <a:chOff x="1146052" y="0"/>
            <a:chExt cx="6851895" cy="5143500"/>
          </a:xfrm>
        </p:grpSpPr>
        <p:pic>
          <p:nvPicPr>
            <p:cNvPr id="346" name="Google Shape;34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6052" y="0"/>
              <a:ext cx="6851895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29"/>
            <p:cNvSpPr/>
            <p:nvPr/>
          </p:nvSpPr>
          <p:spPr>
            <a:xfrm>
              <a:off x="4381498" y="4264526"/>
              <a:ext cx="1681081" cy="34757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4809288" y="3843420"/>
              <a:ext cx="91908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5417550" y="4097420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29"/>
          <p:cNvSpPr txBox="1"/>
          <p:nvPr/>
        </p:nvSpPr>
        <p:spPr>
          <a:xfrm>
            <a:off x="4886875" y="3997944"/>
            <a:ext cx="900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on, let's climb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30"/>
          <p:cNvGrpSpPr/>
          <p:nvPr/>
        </p:nvGrpSpPr>
        <p:grpSpPr>
          <a:xfrm>
            <a:off x="1146052" y="0"/>
            <a:ext cx="6851895" cy="5143500"/>
            <a:chOff x="1146052" y="0"/>
            <a:chExt cx="6851895" cy="5143500"/>
          </a:xfrm>
        </p:grpSpPr>
        <p:pic>
          <p:nvPicPr>
            <p:cNvPr id="356" name="Google Shape;356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6052" y="0"/>
              <a:ext cx="6851895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30"/>
            <p:cNvSpPr/>
            <p:nvPr/>
          </p:nvSpPr>
          <p:spPr>
            <a:xfrm>
              <a:off x="4281235" y="454527"/>
              <a:ext cx="1828133" cy="93578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4247814" y="721894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4662235" y="1196473"/>
              <a:ext cx="134687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5838656" y="735263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5678235" y="407736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Google Shape;362;p30"/>
          <p:cNvSpPr txBox="1"/>
          <p:nvPr/>
        </p:nvSpPr>
        <p:spPr>
          <a:xfrm>
            <a:off x="4647933" y="579284"/>
            <a:ext cx="157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Ugh, we 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made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it. I'm not used to all this 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exercise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31"/>
          <p:cNvGrpSpPr/>
          <p:nvPr/>
        </p:nvGrpSpPr>
        <p:grpSpPr>
          <a:xfrm>
            <a:off x="924128" y="0"/>
            <a:ext cx="7295744" cy="5143500"/>
            <a:chOff x="924128" y="0"/>
            <a:chExt cx="7295744" cy="5143500"/>
          </a:xfrm>
        </p:grpSpPr>
        <p:pic>
          <p:nvPicPr>
            <p:cNvPr id="368" name="Google Shape;368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4128" y="0"/>
              <a:ext cx="729574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31"/>
            <p:cNvSpPr/>
            <p:nvPr/>
          </p:nvSpPr>
          <p:spPr>
            <a:xfrm>
              <a:off x="2463130" y="962525"/>
              <a:ext cx="651712" cy="26736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4441656" y="307472"/>
              <a:ext cx="1480555" cy="58152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5330656" y="501316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31"/>
          <p:cNvSpPr txBox="1"/>
          <p:nvPr/>
        </p:nvSpPr>
        <p:spPr>
          <a:xfrm>
            <a:off x="4510948" y="305125"/>
            <a:ext cx="14580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did you get to the top so fast?</a:t>
            </a:r>
            <a:endParaRPr/>
          </a:p>
        </p:txBody>
      </p:sp>
      <p:sp>
        <p:nvSpPr>
          <p:cNvPr id="373" name="Google Shape;373;p31"/>
          <p:cNvSpPr txBox="1"/>
          <p:nvPr/>
        </p:nvSpPr>
        <p:spPr>
          <a:xfrm>
            <a:off x="2293996" y="953979"/>
            <a:ext cx="90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Well?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2"/>
          <p:cNvGrpSpPr/>
          <p:nvPr/>
        </p:nvGrpSpPr>
        <p:grpSpPr>
          <a:xfrm>
            <a:off x="1143000" y="0"/>
            <a:ext cx="6858000" cy="5143500"/>
            <a:chOff x="1143000" y="0"/>
            <a:chExt cx="6858000" cy="5143500"/>
          </a:xfrm>
        </p:grpSpPr>
        <p:pic>
          <p:nvPicPr>
            <p:cNvPr id="379" name="Google Shape;379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3000" y="0"/>
              <a:ext cx="6858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32"/>
            <p:cNvSpPr/>
            <p:nvPr/>
          </p:nvSpPr>
          <p:spPr>
            <a:xfrm>
              <a:off x="2824077" y="842210"/>
              <a:ext cx="160087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3078077" y="1056105"/>
              <a:ext cx="126666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32"/>
          <p:cNvSpPr txBox="1"/>
          <p:nvPr/>
        </p:nvSpPr>
        <p:spPr>
          <a:xfrm>
            <a:off x="3110274" y="834733"/>
            <a:ext cx="10874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took the elevator!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33"/>
          <p:cNvGrpSpPr/>
          <p:nvPr/>
        </p:nvGrpSpPr>
        <p:grpSpPr>
          <a:xfrm>
            <a:off x="1000145" y="0"/>
            <a:ext cx="7143720" cy="5143500"/>
            <a:chOff x="1000145" y="0"/>
            <a:chExt cx="7143720" cy="5143500"/>
          </a:xfrm>
        </p:grpSpPr>
        <p:pic>
          <p:nvPicPr>
            <p:cNvPr id="388" name="Google Shape;388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0145" y="0"/>
              <a:ext cx="714372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33"/>
            <p:cNvSpPr/>
            <p:nvPr/>
          </p:nvSpPr>
          <p:spPr>
            <a:xfrm>
              <a:off x="2255920" y="541421"/>
              <a:ext cx="912396" cy="21389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3398919" y="922421"/>
              <a:ext cx="1727869" cy="17378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3519235" y="995947"/>
              <a:ext cx="1473870" cy="13368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5283868" y="1490580"/>
              <a:ext cx="832185" cy="28742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5364078" y="1450475"/>
              <a:ext cx="705186" cy="12031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5323972" y="1671053"/>
              <a:ext cx="745291" cy="1470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Google Shape;395;p33"/>
          <p:cNvSpPr txBox="1"/>
          <p:nvPr/>
        </p:nvSpPr>
        <p:spPr>
          <a:xfrm>
            <a:off x="5184001" y="1389900"/>
            <a:ext cx="102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Here is the exit 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door</a:t>
            </a:r>
            <a:endParaRPr/>
          </a:p>
        </p:txBody>
      </p:sp>
      <p:sp>
        <p:nvSpPr>
          <p:cNvPr id="396" name="Google Shape;396;p33"/>
          <p:cNvSpPr txBox="1"/>
          <p:nvPr/>
        </p:nvSpPr>
        <p:spPr>
          <a:xfrm>
            <a:off x="3584825" y="837151"/>
            <a:ext cx="146695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want to get out!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3"/>
          <p:cNvSpPr txBox="1"/>
          <p:nvPr/>
        </p:nvSpPr>
        <p:spPr>
          <a:xfrm>
            <a:off x="2292708" y="526025"/>
            <a:ext cx="90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agree!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"/>
          <p:cNvSpPr txBox="1">
            <a:spLocks noGrp="1"/>
          </p:cNvSpPr>
          <p:nvPr>
            <p:ph type="title"/>
          </p:nvPr>
        </p:nvSpPr>
        <p:spPr>
          <a:xfrm>
            <a:off x="1249125" y="445025"/>
            <a:ext cx="672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403" name="Google Shape;403;p34"/>
          <p:cNvSpPr txBox="1">
            <a:spLocks noGrp="1"/>
          </p:cNvSpPr>
          <p:nvPr>
            <p:ph type="body" idx="1"/>
          </p:nvPr>
        </p:nvSpPr>
        <p:spPr>
          <a:xfrm>
            <a:off x="1385600" y="1152475"/>
            <a:ext cx="6539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04" name="Google Shape;40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632" y="0"/>
            <a:ext cx="73347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35"/>
          <p:cNvGrpSpPr/>
          <p:nvPr/>
        </p:nvGrpSpPr>
        <p:grpSpPr>
          <a:xfrm>
            <a:off x="1139951" y="0"/>
            <a:ext cx="6864101" cy="5143500"/>
            <a:chOff x="1139951" y="0"/>
            <a:chExt cx="6864101" cy="5143500"/>
          </a:xfrm>
        </p:grpSpPr>
        <p:pic>
          <p:nvPicPr>
            <p:cNvPr id="410" name="Google Shape;410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9951" y="0"/>
              <a:ext cx="6864101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35"/>
            <p:cNvSpPr/>
            <p:nvPr/>
          </p:nvSpPr>
          <p:spPr>
            <a:xfrm>
              <a:off x="3185026" y="501316"/>
              <a:ext cx="2316080" cy="20720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35"/>
          <p:cNvSpPr txBox="1"/>
          <p:nvPr/>
        </p:nvSpPr>
        <p:spPr>
          <a:xfrm>
            <a:off x="3048625" y="337700"/>
            <a:ext cx="244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The Museum is about to close.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’d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better hurry up.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36"/>
          <p:cNvGrpSpPr/>
          <p:nvPr/>
        </p:nvGrpSpPr>
        <p:grpSpPr>
          <a:xfrm>
            <a:off x="1242773" y="0"/>
            <a:ext cx="6864090" cy="5143500"/>
            <a:chOff x="1242773" y="0"/>
            <a:chExt cx="6864090" cy="5143500"/>
          </a:xfrm>
        </p:grpSpPr>
        <p:pic>
          <p:nvPicPr>
            <p:cNvPr id="418" name="Google Shape;418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42773" y="0"/>
              <a:ext cx="686409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Google Shape;419;p36"/>
            <p:cNvSpPr/>
            <p:nvPr/>
          </p:nvSpPr>
          <p:spPr>
            <a:xfrm>
              <a:off x="4805947" y="2553369"/>
              <a:ext cx="1878264" cy="30747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4762499" y="2580104"/>
              <a:ext cx="765343" cy="2740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5992394" y="2566738"/>
              <a:ext cx="765344" cy="18715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1440446" y="1884946"/>
              <a:ext cx="1427081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1493919" y="2025316"/>
              <a:ext cx="778713" cy="24731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89078" y="1891632"/>
              <a:ext cx="751976" cy="34089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" name="Google Shape;426;p36"/>
          <p:cNvSpPr txBox="1"/>
          <p:nvPr/>
        </p:nvSpPr>
        <p:spPr>
          <a:xfrm>
            <a:off x="4826579" y="2497726"/>
            <a:ext cx="17707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‘s been a truly 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surreal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experience!</a:t>
            </a:r>
            <a:endParaRPr dirty="0"/>
          </a:p>
        </p:txBody>
      </p:sp>
      <p:sp>
        <p:nvSpPr>
          <p:cNvPr id="427" name="Google Shape;427;p36"/>
          <p:cNvSpPr txBox="1"/>
          <p:nvPr/>
        </p:nvSpPr>
        <p:spPr>
          <a:xfrm>
            <a:off x="1183791" y="1707928"/>
            <a:ext cx="19599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exciting!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really took a close look </a:t>
            </a: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those 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 of art!</a:t>
            </a:r>
            <a:endParaRPr dirty="0"/>
          </a:p>
        </p:txBody>
      </p:sp>
      <p:sp>
        <p:nvSpPr>
          <p:cNvPr id="13" name="Google Shape;81;p3"/>
          <p:cNvSpPr txBox="1"/>
          <p:nvPr/>
        </p:nvSpPr>
        <p:spPr>
          <a:xfrm>
            <a:off x="6146304" y="4327242"/>
            <a:ext cx="1858003" cy="738623"/>
          </a:xfrm>
          <a:prstGeom prst="rect">
            <a:avLst/>
          </a:prstGeom>
          <a:solidFill>
            <a:schemeClr val="tx1"/>
          </a:solidFill>
          <a:ln w="63500"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THE END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5539" y="289008"/>
            <a:ext cx="8473846" cy="4674172"/>
          </a:xfrm>
          <a:prstGeom prst="rect">
            <a:avLst/>
          </a:prstGeom>
          <a:noFill/>
          <a:ln w="38100" cap="rnd" cmpd="sng">
            <a:solidFill>
              <a:schemeClr val="tx1"/>
            </a:solidFill>
            <a:round/>
          </a:ln>
        </p:spPr>
        <p:txBody>
          <a:bodyPr wrap="square" lIns="91388" tIns="45692" rIns="91388" bIns="45692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Idea and  graphic design project by:</a:t>
            </a:r>
          </a:p>
          <a:p>
            <a:pPr lvl="0" algn="ctr">
              <a:buSzPts val="1600"/>
            </a:pP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ICARO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RIMONDI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, EDEN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ICIEK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, ANGELICA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BOSCHI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</a:p>
          <a:p>
            <a:pPr lvl="0" algn="ctr">
              <a:buSzPts val="1600"/>
            </a:pP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ALESSIA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 GRANDE, RICCARDO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FAZZIOLI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, SOFIA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PATTINI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</a:p>
          <a:p>
            <a:pPr lvl="0" algn="ctr">
              <a:buSzPts val="1600"/>
            </a:pP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MICHELA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MONARI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, SARA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FACCHINI</a:t>
            </a:r>
            <a:endParaRPr lang="en-GB" sz="240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lnSpc>
                <a:spcPts val="4800"/>
              </a:lnSpc>
            </a:pP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~ 3 D,  academic year 2020-2021 ~</a:t>
            </a:r>
          </a:p>
          <a:p>
            <a:pPr algn="ctr">
              <a:lnSpc>
                <a:spcPts val="4800"/>
              </a:lnSpc>
            </a:pP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~ High School of Arts F. </a:t>
            </a:r>
            <a:r>
              <a:rPr lang="en-GB" sz="2400" dirty="0" err="1">
                <a:solidFill>
                  <a:srgbClr val="FFFFFF"/>
                </a:solidFill>
                <a:latin typeface="Calibri"/>
                <a:cs typeface="Calibri"/>
              </a:rPr>
              <a:t>Arcangeli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 ~ </a:t>
            </a:r>
          </a:p>
          <a:p>
            <a:pPr algn="ctr">
              <a:lnSpc>
                <a:spcPts val="4800"/>
              </a:lnSpc>
            </a:pP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~  Bologna, Italy ~ </a:t>
            </a:r>
          </a:p>
          <a:p>
            <a:pPr algn="ctr">
              <a:lnSpc>
                <a:spcPts val="4800"/>
              </a:lnSpc>
              <a:spcBef>
                <a:spcPts val="3409"/>
              </a:spcBef>
            </a:pP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With the support of </a:t>
            </a:r>
            <a:r>
              <a:rPr lang="en-GB" sz="2400" b="1" dirty="0" err="1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r>
              <a:rPr lang="en-GB"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Calibri"/>
                <a:cs typeface="Calibri"/>
              </a:rPr>
              <a:t>srl</a:t>
            </a:r>
            <a:r>
              <a:rPr lang="en-GB" sz="2400" dirty="0">
                <a:solidFill>
                  <a:srgbClr val="FFFFFF"/>
                </a:solidFill>
                <a:latin typeface="Calibri"/>
                <a:cs typeface="Calibri"/>
              </a:rPr>
              <a:t>, Italy</a:t>
            </a:r>
          </a:p>
        </p:txBody>
      </p:sp>
    </p:spTree>
    <p:extLst>
      <p:ext uri="{BB962C8B-B14F-4D97-AF65-F5344CB8AC3E}">
        <p14:creationId xmlns:p14="http://schemas.microsoft.com/office/powerpoint/2010/main" val="221919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347763" y="-2268"/>
            <a:ext cx="8148124" cy="5143501"/>
            <a:chOff x="497938" y="1"/>
            <a:chExt cx="8148124" cy="5143501"/>
          </a:xfrm>
        </p:grpSpPr>
        <p:pic>
          <p:nvPicPr>
            <p:cNvPr id="71" name="Google Shape;7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7938" y="1"/>
              <a:ext cx="8148124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3"/>
            <p:cNvSpPr/>
            <p:nvPr/>
          </p:nvSpPr>
          <p:spPr>
            <a:xfrm>
              <a:off x="3893553" y="989263"/>
              <a:ext cx="584868" cy="2740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31446" y="3963737"/>
              <a:ext cx="1159711" cy="45452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544552" y="4110789"/>
              <a:ext cx="1360237" cy="20553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69473" y="1669382"/>
              <a:ext cx="655054" cy="32919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116264" y="1878263"/>
              <a:ext cx="655052" cy="17880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66131" y="1945106"/>
              <a:ext cx="364289" cy="10527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3"/>
          <p:cNvSpPr txBox="1"/>
          <p:nvPr/>
        </p:nvSpPr>
        <p:spPr>
          <a:xfrm>
            <a:off x="5532143" y="3918534"/>
            <a:ext cx="106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was a very tiring day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814986" y="1598932"/>
            <a:ext cx="81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Yes, you are right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3613114" y="877564"/>
            <a:ext cx="81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???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5942473" y="62713"/>
            <a:ext cx="3128030" cy="954067"/>
          </a:xfrm>
          <a:prstGeom prst="rect">
            <a:avLst/>
          </a:prstGeom>
          <a:solidFill>
            <a:schemeClr val="tx1"/>
          </a:solidFill>
          <a:ln w="63500"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r-IN" dirty="0"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ONE AFTERNOON, AT THE MUSEUM, NEARLY AT CLOSING TIME </a:t>
            </a:r>
            <a:r>
              <a:rPr lang="mr-IN" dirty="0"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..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4"/>
          <p:cNvGrpSpPr/>
          <p:nvPr/>
        </p:nvGrpSpPr>
        <p:grpSpPr>
          <a:xfrm>
            <a:off x="933788" y="0"/>
            <a:ext cx="7276424" cy="5143500"/>
            <a:chOff x="933788" y="0"/>
            <a:chExt cx="7276424" cy="5143500"/>
          </a:xfrm>
        </p:grpSpPr>
        <p:pic>
          <p:nvPicPr>
            <p:cNvPr id="87" name="Google Shape;87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788" y="0"/>
              <a:ext cx="727642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4"/>
            <p:cNvSpPr/>
            <p:nvPr/>
          </p:nvSpPr>
          <p:spPr>
            <a:xfrm>
              <a:off x="1968500" y="1876592"/>
              <a:ext cx="698499" cy="387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4341395" y="1062789"/>
              <a:ext cx="852238" cy="24063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rgbClr val="F9F9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568657" y="1189790"/>
              <a:ext cx="635000" cy="21890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4334710" y="1002631"/>
              <a:ext cx="635000" cy="20052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4648868" y="1087855"/>
              <a:ext cx="618290" cy="22893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4"/>
          <p:cNvSpPr txBox="1"/>
          <p:nvPr/>
        </p:nvSpPr>
        <p:spPr>
          <a:xfrm>
            <a:off x="4305854" y="971146"/>
            <a:ext cx="10662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was that noise?</a:t>
            </a:r>
            <a:endParaRPr/>
          </a:p>
        </p:txBody>
      </p:sp>
      <p:sp>
        <p:nvSpPr>
          <p:cNvPr id="94" name="Google Shape;94;p4"/>
          <p:cNvSpPr txBox="1"/>
          <p:nvPr/>
        </p:nvSpPr>
        <p:spPr>
          <a:xfrm>
            <a:off x="1765807" y="1854003"/>
            <a:ext cx="106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Let's go and check it out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800" y="0"/>
            <a:ext cx="72763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6"/>
          <p:cNvGrpSpPr/>
          <p:nvPr/>
        </p:nvGrpSpPr>
        <p:grpSpPr>
          <a:xfrm>
            <a:off x="933800" y="0"/>
            <a:ext cx="7276400" cy="5143500"/>
            <a:chOff x="933800" y="0"/>
            <a:chExt cx="7276400" cy="5143500"/>
          </a:xfrm>
        </p:grpSpPr>
        <p:pic>
          <p:nvPicPr>
            <p:cNvPr id="105" name="Google Shape;105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800" y="0"/>
              <a:ext cx="72764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6"/>
            <p:cNvSpPr/>
            <p:nvPr/>
          </p:nvSpPr>
          <p:spPr>
            <a:xfrm>
              <a:off x="6313236" y="294105"/>
              <a:ext cx="985921" cy="7620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5918868" y="307474"/>
              <a:ext cx="698499" cy="45285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6874711" y="492961"/>
              <a:ext cx="635000" cy="387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6"/>
          <p:cNvSpPr txBox="1"/>
          <p:nvPr/>
        </p:nvSpPr>
        <p:spPr>
          <a:xfrm>
            <a:off x="6006732" y="349347"/>
            <a:ext cx="13689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noise com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this painting </a:t>
            </a:r>
            <a:r>
              <a:rPr lang="mr-IN" sz="1200" dirty="0"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789" y="0"/>
            <a:ext cx="72764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1060</Words>
  <Application>Microsoft Macintosh PowerPoint</Application>
  <PresentationFormat>Presentazione su schermo (16:9)</PresentationFormat>
  <Paragraphs>110</Paragraphs>
  <Slides>38</Slides>
  <Notes>37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1" baseType="lpstr">
      <vt:lpstr>Calibri</vt:lpstr>
      <vt:lpstr>Arial</vt:lpstr>
      <vt:lpstr>Simple Dark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Pier Giacomo Sola</cp:lastModifiedBy>
  <cp:revision>10</cp:revision>
  <dcterms:modified xsi:type="dcterms:W3CDTF">2021-04-28T19:52:19Z</dcterms:modified>
</cp:coreProperties>
</file>