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68" r:id="rId1"/>
    <p:sldMasterId id="2147483669" r:id="rId2"/>
  </p:sldMasterIdLst>
  <p:notesMasterIdLst>
    <p:notesMasterId r:id="rId42"/>
  </p:notesMasterIdLst>
  <p:sldIdLst>
    <p:sldId id="295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</p:sldIdLst>
  <p:sldSz cx="9144000" cy="5143500" type="screen16x9"/>
  <p:notesSz cx="6858000" cy="9144000"/>
  <p:embeddedFontLst>
    <p:embeddedFont>
      <p:font typeface="Bangers" pitchFamily="2" charset="77"/>
      <p:regular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Sniglet" pitchFamily="82" charset="0"/>
      <p:regular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273"/>
    <p:restoredTop sz="94720"/>
  </p:normalViewPr>
  <p:slideViewPr>
    <p:cSldViewPr snapToGrid="0">
      <p:cViewPr varScale="1">
        <p:scale>
          <a:sx n="110" d="100"/>
          <a:sy n="110" d="100"/>
        </p:scale>
        <p:origin x="168" y="66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3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2.fntdata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8" Type="http://schemas.openxmlformats.org/officeDocument/2006/relationships/slide" Target="slides/slide6.xml"/><Relationship Id="rId51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4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5efabcf03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5efabcf03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5efabcf039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5efabcf039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Talk about all day tomorrow. What do you think of? What does it mean to learn? Does anyone know the world algorithm?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5efabcf039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5efabcf039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5efabcf039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5efabcf039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Artificial intelligence is a kind of algorithm… theres other kinds as well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5efabcf039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5efabcf039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5efabcf039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5efabcf039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Short definition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5efabcf039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5efabcf039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5efabcf039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5efabcf039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5efabcf039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5efabcf039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What is instagrams algorithm trying to pick? What kinds of ads do you get? What do you think they are trying to do?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5efabcf039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5efabcf039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5efabcf039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5efabcf039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5efabcf039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5efabcf039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5efabcf039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5efabcf039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What kind of dataset do you think this learning algorithm is learning from… do you notice patterns?</a:t>
            </a:r>
            <a:endParaRPr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5efabcf039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5efabcf039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5efabcf039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5efabcf039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5efabcf039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5efabcf039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5efabcf039_0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5efabcf039_0_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5efabcf039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5efabcf039_0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5efabcf039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5efabcf039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5efabcf039_0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5efabcf039_0_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5efabcf039_0_2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5efabcf039_0_2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5efa098f3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5efa098f3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5efabcf03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5efabcf03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5efa0984c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5efa0984c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5efa0984c8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5efa0984c8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5efa0984c8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5efa0984c8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5efa0984c8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5efa0984c8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5efa0984c8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5efa0984c8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5efa0984c8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5efa0984c8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5efa0984c8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5efa0984c8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5efa0984c8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5efa0984c8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5efa0984c8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5efa0984c8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5efabcf039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5efabcf039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5efabcf039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5efabcf039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5efabcf039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5efabcf039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Short definition</a:t>
            </a: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5efabcf039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5efabcf039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5efabcf039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5efabcf039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Isn’t just numbers -- weather data vs. online video data (gives you information)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Have you ever collected a dataset??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5efabcf039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5efabcf039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Short definition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14" descr="comic-04.png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4"/>
          <p:cNvSpPr/>
          <p:nvPr/>
        </p:nvSpPr>
        <p:spPr>
          <a:xfrm>
            <a:off x="1315275" y="921225"/>
            <a:ext cx="6411650" cy="3910600"/>
          </a:xfrm>
          <a:custGeom>
            <a:avLst/>
            <a:gdLst/>
            <a:ahLst/>
            <a:cxnLst/>
            <a:rect l="l" t="t" r="r" b="b"/>
            <a:pathLst>
              <a:path w="256466" h="156424" extrusionOk="0">
                <a:moveTo>
                  <a:pt x="39612" y="0"/>
                </a:moveTo>
                <a:lnTo>
                  <a:pt x="39612" y="26023"/>
                </a:lnTo>
                <a:lnTo>
                  <a:pt x="0" y="23918"/>
                </a:lnTo>
                <a:lnTo>
                  <a:pt x="40190" y="61876"/>
                </a:lnTo>
                <a:lnTo>
                  <a:pt x="40190" y="156424"/>
                </a:lnTo>
                <a:lnTo>
                  <a:pt x="256466" y="139076"/>
                </a:lnTo>
                <a:lnTo>
                  <a:pt x="248659" y="19951"/>
                </a:lnTo>
                <a:close/>
              </a:path>
            </a:pathLst>
          </a:custGeom>
          <a:solidFill>
            <a:srgbClr val="001936">
              <a:alpha val="21920"/>
            </a:srgbClr>
          </a:solidFill>
          <a:ln>
            <a:noFill/>
          </a:ln>
        </p:spPr>
      </p:sp>
      <p:sp>
        <p:nvSpPr>
          <p:cNvPr id="57" name="Google Shape;57;p14"/>
          <p:cNvSpPr/>
          <p:nvPr/>
        </p:nvSpPr>
        <p:spPr>
          <a:xfrm>
            <a:off x="1010475" y="616425"/>
            <a:ext cx="6411650" cy="3910600"/>
          </a:xfrm>
          <a:custGeom>
            <a:avLst/>
            <a:gdLst/>
            <a:ahLst/>
            <a:cxnLst/>
            <a:rect l="l" t="t" r="r" b="b"/>
            <a:pathLst>
              <a:path w="256466" h="156424" extrusionOk="0">
                <a:moveTo>
                  <a:pt x="39612" y="0"/>
                </a:moveTo>
                <a:lnTo>
                  <a:pt x="39612" y="26023"/>
                </a:lnTo>
                <a:lnTo>
                  <a:pt x="0" y="23918"/>
                </a:lnTo>
                <a:lnTo>
                  <a:pt x="40190" y="61876"/>
                </a:lnTo>
                <a:lnTo>
                  <a:pt x="40190" y="156424"/>
                </a:lnTo>
                <a:lnTo>
                  <a:pt x="256466" y="139076"/>
                </a:lnTo>
                <a:lnTo>
                  <a:pt x="248659" y="19951"/>
                </a:ln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58" name="Google Shape;58;p14"/>
          <p:cNvSpPr txBox="1">
            <a:spLocks noGrp="1"/>
          </p:cNvSpPr>
          <p:nvPr>
            <p:ph type="ctrTitle"/>
          </p:nvPr>
        </p:nvSpPr>
        <p:spPr>
          <a:xfrm>
            <a:off x="2572125" y="2068625"/>
            <a:ext cx="42717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5" descr="comic-04.png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5"/>
          <p:cNvSpPr/>
          <p:nvPr/>
        </p:nvSpPr>
        <p:spPr>
          <a:xfrm rot="169468" flipH="1">
            <a:off x="3608974" y="646196"/>
            <a:ext cx="5247975" cy="3809532"/>
          </a:xfrm>
          <a:prstGeom prst="wedgeEllipseCallout">
            <a:avLst>
              <a:gd name="adj1" fmla="val -42509"/>
              <a:gd name="adj2" fmla="val 62980"/>
            </a:avLst>
          </a:prstGeom>
          <a:solidFill>
            <a:srgbClr val="001936">
              <a:alpha val="21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62" name="Google Shape;62;p15"/>
          <p:cNvSpPr/>
          <p:nvPr/>
        </p:nvSpPr>
        <p:spPr>
          <a:xfrm rot="169468" flipH="1">
            <a:off x="3380374" y="417596"/>
            <a:ext cx="5247975" cy="3809532"/>
          </a:xfrm>
          <a:prstGeom prst="wedgeEllipseCallout">
            <a:avLst>
              <a:gd name="adj1" fmla="val -42509"/>
              <a:gd name="adj2" fmla="val 62980"/>
            </a:avLst>
          </a:pr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63" name="Google Shape;63;p15"/>
          <p:cNvSpPr txBox="1">
            <a:spLocks noGrp="1"/>
          </p:cNvSpPr>
          <p:nvPr>
            <p:ph type="ctrTitle"/>
          </p:nvPr>
        </p:nvSpPr>
        <p:spPr>
          <a:xfrm>
            <a:off x="4101125" y="1659550"/>
            <a:ext cx="3767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subTitle" idx="1"/>
          </p:nvPr>
        </p:nvSpPr>
        <p:spPr>
          <a:xfrm>
            <a:off x="4101125" y="2687651"/>
            <a:ext cx="3767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6" descr="comic-02.png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6"/>
          <p:cNvSpPr/>
          <p:nvPr/>
        </p:nvSpPr>
        <p:spPr>
          <a:xfrm>
            <a:off x="1992352" y="37776"/>
            <a:ext cx="5616577" cy="5220440"/>
          </a:xfrm>
          <a:custGeom>
            <a:avLst/>
            <a:gdLst/>
            <a:ahLst/>
            <a:cxnLst/>
            <a:rect l="l" t="t" r="r" b="b"/>
            <a:pathLst>
              <a:path w="114788" h="106692" extrusionOk="0">
                <a:moveTo>
                  <a:pt x="40479" y="15324"/>
                </a:moveTo>
                <a:lnTo>
                  <a:pt x="41346" y="3758"/>
                </a:lnTo>
                <a:lnTo>
                  <a:pt x="52623" y="13878"/>
                </a:lnTo>
                <a:lnTo>
                  <a:pt x="56382" y="0"/>
                </a:lnTo>
                <a:lnTo>
                  <a:pt x="63610" y="14746"/>
                </a:lnTo>
                <a:lnTo>
                  <a:pt x="70549" y="2024"/>
                </a:lnTo>
                <a:lnTo>
                  <a:pt x="75754" y="17926"/>
                </a:lnTo>
                <a:lnTo>
                  <a:pt x="85006" y="6939"/>
                </a:lnTo>
                <a:lnTo>
                  <a:pt x="85006" y="23131"/>
                </a:lnTo>
                <a:lnTo>
                  <a:pt x="100620" y="13589"/>
                </a:lnTo>
                <a:lnTo>
                  <a:pt x="96861" y="31516"/>
                </a:lnTo>
                <a:lnTo>
                  <a:pt x="111896" y="26889"/>
                </a:lnTo>
                <a:lnTo>
                  <a:pt x="100909" y="41057"/>
                </a:lnTo>
                <a:lnTo>
                  <a:pt x="114209" y="42214"/>
                </a:lnTo>
                <a:lnTo>
                  <a:pt x="104379" y="53201"/>
                </a:lnTo>
                <a:lnTo>
                  <a:pt x="114788" y="59851"/>
                </a:lnTo>
                <a:lnTo>
                  <a:pt x="101198" y="64188"/>
                </a:lnTo>
                <a:lnTo>
                  <a:pt x="105246" y="74886"/>
                </a:lnTo>
                <a:lnTo>
                  <a:pt x="93102" y="73730"/>
                </a:lnTo>
                <a:lnTo>
                  <a:pt x="97150" y="85006"/>
                </a:lnTo>
                <a:lnTo>
                  <a:pt x="88187" y="81537"/>
                </a:lnTo>
                <a:lnTo>
                  <a:pt x="87319" y="95994"/>
                </a:lnTo>
                <a:lnTo>
                  <a:pt x="76043" y="91078"/>
                </a:lnTo>
                <a:lnTo>
                  <a:pt x="71417" y="101776"/>
                </a:lnTo>
                <a:lnTo>
                  <a:pt x="64478" y="93970"/>
                </a:lnTo>
                <a:lnTo>
                  <a:pt x="58984" y="106692"/>
                </a:lnTo>
                <a:lnTo>
                  <a:pt x="52334" y="88187"/>
                </a:lnTo>
                <a:lnTo>
                  <a:pt x="45105" y="100620"/>
                </a:lnTo>
                <a:lnTo>
                  <a:pt x="41636" y="86741"/>
                </a:lnTo>
                <a:lnTo>
                  <a:pt x="29492" y="102355"/>
                </a:lnTo>
                <a:lnTo>
                  <a:pt x="29781" y="83271"/>
                </a:lnTo>
                <a:lnTo>
                  <a:pt x="20239" y="87319"/>
                </a:lnTo>
                <a:lnTo>
                  <a:pt x="21107" y="76332"/>
                </a:lnTo>
                <a:lnTo>
                  <a:pt x="4915" y="79224"/>
                </a:lnTo>
                <a:lnTo>
                  <a:pt x="16191" y="66212"/>
                </a:lnTo>
                <a:lnTo>
                  <a:pt x="7806" y="62164"/>
                </a:lnTo>
                <a:lnTo>
                  <a:pt x="14167" y="56960"/>
                </a:lnTo>
                <a:lnTo>
                  <a:pt x="0" y="47997"/>
                </a:lnTo>
                <a:lnTo>
                  <a:pt x="18215" y="43081"/>
                </a:lnTo>
                <a:lnTo>
                  <a:pt x="9252" y="31516"/>
                </a:lnTo>
                <a:lnTo>
                  <a:pt x="26022" y="33540"/>
                </a:lnTo>
                <a:lnTo>
                  <a:pt x="16191" y="18504"/>
                </a:lnTo>
                <a:lnTo>
                  <a:pt x="31516" y="23420"/>
                </a:lnTo>
                <a:lnTo>
                  <a:pt x="32094" y="11854"/>
                </a:lnTo>
                <a:close/>
              </a:path>
            </a:pathLst>
          </a:custGeom>
          <a:solidFill>
            <a:srgbClr val="001936">
              <a:alpha val="21920"/>
            </a:srgbClr>
          </a:solidFill>
          <a:ln>
            <a:noFill/>
          </a:ln>
        </p:spPr>
      </p:sp>
      <p:sp>
        <p:nvSpPr>
          <p:cNvPr id="69" name="Google Shape;69;p16"/>
          <p:cNvSpPr/>
          <p:nvPr/>
        </p:nvSpPr>
        <p:spPr>
          <a:xfrm>
            <a:off x="1763750" y="-114625"/>
            <a:ext cx="5616577" cy="5220440"/>
          </a:xfrm>
          <a:custGeom>
            <a:avLst/>
            <a:gdLst/>
            <a:ahLst/>
            <a:cxnLst/>
            <a:rect l="l" t="t" r="r" b="b"/>
            <a:pathLst>
              <a:path w="114788" h="106692" extrusionOk="0">
                <a:moveTo>
                  <a:pt x="40479" y="15324"/>
                </a:moveTo>
                <a:lnTo>
                  <a:pt x="41346" y="3758"/>
                </a:lnTo>
                <a:lnTo>
                  <a:pt x="52623" y="13878"/>
                </a:lnTo>
                <a:lnTo>
                  <a:pt x="56382" y="0"/>
                </a:lnTo>
                <a:lnTo>
                  <a:pt x="63610" y="14746"/>
                </a:lnTo>
                <a:lnTo>
                  <a:pt x="70549" y="2024"/>
                </a:lnTo>
                <a:lnTo>
                  <a:pt x="75754" y="17926"/>
                </a:lnTo>
                <a:lnTo>
                  <a:pt x="85006" y="6939"/>
                </a:lnTo>
                <a:lnTo>
                  <a:pt x="85006" y="23131"/>
                </a:lnTo>
                <a:lnTo>
                  <a:pt x="100620" y="13589"/>
                </a:lnTo>
                <a:lnTo>
                  <a:pt x="96861" y="31516"/>
                </a:lnTo>
                <a:lnTo>
                  <a:pt x="111896" y="26889"/>
                </a:lnTo>
                <a:lnTo>
                  <a:pt x="100909" y="41057"/>
                </a:lnTo>
                <a:lnTo>
                  <a:pt x="114209" y="42214"/>
                </a:lnTo>
                <a:lnTo>
                  <a:pt x="104379" y="53201"/>
                </a:lnTo>
                <a:lnTo>
                  <a:pt x="114788" y="59851"/>
                </a:lnTo>
                <a:lnTo>
                  <a:pt x="101198" y="64188"/>
                </a:lnTo>
                <a:lnTo>
                  <a:pt x="105246" y="74886"/>
                </a:lnTo>
                <a:lnTo>
                  <a:pt x="93102" y="73730"/>
                </a:lnTo>
                <a:lnTo>
                  <a:pt x="97150" y="85006"/>
                </a:lnTo>
                <a:lnTo>
                  <a:pt x="88187" y="81537"/>
                </a:lnTo>
                <a:lnTo>
                  <a:pt x="87319" y="95994"/>
                </a:lnTo>
                <a:lnTo>
                  <a:pt x="76043" y="91078"/>
                </a:lnTo>
                <a:lnTo>
                  <a:pt x="71417" y="101776"/>
                </a:lnTo>
                <a:lnTo>
                  <a:pt x="64478" y="93970"/>
                </a:lnTo>
                <a:lnTo>
                  <a:pt x="58984" y="106692"/>
                </a:lnTo>
                <a:lnTo>
                  <a:pt x="52334" y="88187"/>
                </a:lnTo>
                <a:lnTo>
                  <a:pt x="45105" y="100620"/>
                </a:lnTo>
                <a:lnTo>
                  <a:pt x="41636" y="86741"/>
                </a:lnTo>
                <a:lnTo>
                  <a:pt x="29492" y="102355"/>
                </a:lnTo>
                <a:lnTo>
                  <a:pt x="29781" y="83271"/>
                </a:lnTo>
                <a:lnTo>
                  <a:pt x="20239" y="87319"/>
                </a:lnTo>
                <a:lnTo>
                  <a:pt x="21107" y="76332"/>
                </a:lnTo>
                <a:lnTo>
                  <a:pt x="4915" y="79224"/>
                </a:lnTo>
                <a:lnTo>
                  <a:pt x="16191" y="66212"/>
                </a:lnTo>
                <a:lnTo>
                  <a:pt x="7806" y="62164"/>
                </a:lnTo>
                <a:lnTo>
                  <a:pt x="14167" y="56960"/>
                </a:lnTo>
                <a:lnTo>
                  <a:pt x="0" y="47997"/>
                </a:lnTo>
                <a:lnTo>
                  <a:pt x="18215" y="43081"/>
                </a:lnTo>
                <a:lnTo>
                  <a:pt x="9252" y="31516"/>
                </a:lnTo>
                <a:lnTo>
                  <a:pt x="26022" y="33540"/>
                </a:lnTo>
                <a:lnTo>
                  <a:pt x="16191" y="18504"/>
                </a:lnTo>
                <a:lnTo>
                  <a:pt x="31516" y="23420"/>
                </a:lnTo>
                <a:lnTo>
                  <a:pt x="32094" y="11854"/>
                </a:ln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70" name="Google Shape;70;p16"/>
          <p:cNvSpPr txBox="1">
            <a:spLocks noGrp="1"/>
          </p:cNvSpPr>
          <p:nvPr>
            <p:ph type="body" idx="1"/>
          </p:nvPr>
        </p:nvSpPr>
        <p:spPr>
          <a:xfrm>
            <a:off x="2905800" y="2161800"/>
            <a:ext cx="3332400" cy="8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189" lvl="0" indent="-380990" algn="ctr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Bangers"/>
              <a:buChar char="×"/>
              <a:defRPr sz="240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marL="914378" lvl="1" indent="-38099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Bangers"/>
              <a:buChar char="×"/>
              <a:defRPr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marL="1371566" lvl="2" indent="-38099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Bangers"/>
              <a:buChar char="×"/>
              <a:defRPr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marL="1828754" lvl="3" indent="-38099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Bangers"/>
              <a:buChar char="×"/>
              <a:defRPr sz="240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marL="2285943" lvl="4" indent="-38099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Bangers"/>
              <a:buChar char="×"/>
              <a:defRPr sz="240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marL="2743132" lvl="5" indent="-38099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Bangers"/>
              <a:buChar char="×"/>
              <a:defRPr sz="240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marL="3200320" lvl="6" indent="-38099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Bangers"/>
              <a:buChar char="×"/>
              <a:defRPr sz="240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marL="3657509" lvl="7" indent="-38099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Bangers"/>
              <a:buChar char="×"/>
              <a:defRPr sz="240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marL="4114697" lvl="8" indent="-38099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Bangers"/>
              <a:buChar char="×"/>
              <a:defRPr sz="240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>
                <a:latin typeface="Bangers"/>
                <a:ea typeface="Bangers"/>
                <a:cs typeface="Bangers"/>
                <a:sym typeface="Bangers"/>
              </a:defRPr>
            </a:lvl1pPr>
            <a:lvl2pPr lvl="1" rtl="0">
              <a:buNone/>
              <a:defRPr>
                <a:latin typeface="Bangers"/>
                <a:ea typeface="Bangers"/>
                <a:cs typeface="Bangers"/>
                <a:sym typeface="Bangers"/>
              </a:defRPr>
            </a:lvl2pPr>
            <a:lvl3pPr lvl="2" rtl="0">
              <a:buNone/>
              <a:defRPr>
                <a:latin typeface="Bangers"/>
                <a:ea typeface="Bangers"/>
                <a:cs typeface="Bangers"/>
                <a:sym typeface="Bangers"/>
              </a:defRPr>
            </a:lvl3pPr>
            <a:lvl4pPr lvl="3" rtl="0">
              <a:buNone/>
              <a:defRPr>
                <a:latin typeface="Bangers"/>
                <a:ea typeface="Bangers"/>
                <a:cs typeface="Bangers"/>
                <a:sym typeface="Bangers"/>
              </a:defRPr>
            </a:lvl4pPr>
            <a:lvl5pPr lvl="4" rtl="0">
              <a:buNone/>
              <a:defRPr>
                <a:latin typeface="Bangers"/>
                <a:ea typeface="Bangers"/>
                <a:cs typeface="Bangers"/>
                <a:sym typeface="Bangers"/>
              </a:defRPr>
            </a:lvl5pPr>
            <a:lvl6pPr lvl="5" rtl="0">
              <a:buNone/>
              <a:defRPr>
                <a:latin typeface="Bangers"/>
                <a:ea typeface="Bangers"/>
                <a:cs typeface="Bangers"/>
                <a:sym typeface="Bangers"/>
              </a:defRPr>
            </a:lvl6pPr>
            <a:lvl7pPr lvl="6" rtl="0">
              <a:buNone/>
              <a:defRPr>
                <a:latin typeface="Bangers"/>
                <a:ea typeface="Bangers"/>
                <a:cs typeface="Bangers"/>
                <a:sym typeface="Bangers"/>
              </a:defRPr>
            </a:lvl7pPr>
            <a:lvl8pPr lvl="7" rtl="0">
              <a:buNone/>
              <a:defRPr>
                <a:latin typeface="Bangers"/>
                <a:ea typeface="Bangers"/>
                <a:cs typeface="Bangers"/>
                <a:sym typeface="Bangers"/>
              </a:defRPr>
            </a:lvl8pPr>
            <a:lvl9pPr lvl="8" rtl="0">
              <a:buNone/>
              <a:defRPr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fld id="{00000000-1234-1234-1234-123412341234}" type="slidenum">
              <a:rPr lang="en-GB" smtClean="0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7" descr="comic-01.png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7"/>
          <p:cNvSpPr/>
          <p:nvPr/>
        </p:nvSpPr>
        <p:spPr>
          <a:xfrm>
            <a:off x="734600" y="763501"/>
            <a:ext cx="7879000" cy="4185275"/>
          </a:xfrm>
          <a:custGeom>
            <a:avLst/>
            <a:gdLst/>
            <a:ahLst/>
            <a:cxnLst/>
            <a:rect l="l" t="t" r="r" b="b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001936">
              <a:alpha val="21920"/>
            </a:srgbClr>
          </a:solidFill>
          <a:ln>
            <a:noFill/>
          </a:ln>
        </p:spPr>
      </p:sp>
      <p:sp>
        <p:nvSpPr>
          <p:cNvPr id="75" name="Google Shape;75;p17"/>
          <p:cNvSpPr/>
          <p:nvPr/>
        </p:nvSpPr>
        <p:spPr>
          <a:xfrm>
            <a:off x="506000" y="534901"/>
            <a:ext cx="7879000" cy="4185275"/>
          </a:xfrm>
          <a:custGeom>
            <a:avLst/>
            <a:gdLst/>
            <a:ahLst/>
            <a:cxnLst/>
            <a:rect l="l" t="t" r="r" b="b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76" name="Google Shape;76;p17"/>
          <p:cNvSpPr txBox="1">
            <a:spLocks noGrp="1"/>
          </p:cNvSpPr>
          <p:nvPr>
            <p:ph type="title"/>
          </p:nvPr>
        </p:nvSpPr>
        <p:spPr>
          <a:xfrm rot="161729">
            <a:off x="976261" y="876907"/>
            <a:ext cx="7029878" cy="7601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body" idx="1"/>
          </p:nvPr>
        </p:nvSpPr>
        <p:spPr>
          <a:xfrm>
            <a:off x="1052050" y="1545942"/>
            <a:ext cx="7710900" cy="33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419090" rtl="0">
              <a:spcBef>
                <a:spcPts val="600"/>
              </a:spcBef>
              <a:spcAft>
                <a:spcPts val="0"/>
              </a:spcAft>
              <a:buSzPts val="3000"/>
              <a:buChar char="×"/>
              <a:defRPr/>
            </a:lvl1pPr>
            <a:lvl2pPr marL="914378" lvl="1" indent="-380990" rtl="0">
              <a:spcBef>
                <a:spcPts val="0"/>
              </a:spcBef>
              <a:spcAft>
                <a:spcPts val="0"/>
              </a:spcAft>
              <a:buSzPts val="2400"/>
              <a:buChar char="×"/>
              <a:defRPr/>
            </a:lvl2pPr>
            <a:lvl3pPr marL="1371566" lvl="2" indent="-380990" rtl="0">
              <a:spcBef>
                <a:spcPts val="0"/>
              </a:spcBef>
              <a:spcAft>
                <a:spcPts val="0"/>
              </a:spcAft>
              <a:buSzPts val="2400"/>
              <a:buChar char="×"/>
              <a:defRPr/>
            </a:lvl3pPr>
            <a:lvl4pPr marL="1828754" lvl="3" indent="-342892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4pPr>
            <a:lvl5pPr marL="2285943" lvl="4" indent="-342892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5pPr>
            <a:lvl6pPr marL="2743132" lvl="5" indent="-342892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6pPr>
            <a:lvl7pPr marL="3200320" lvl="6" indent="-342892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7pPr>
            <a:lvl8pPr marL="3657509" lvl="7" indent="-342892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8pPr>
            <a:lvl9pPr marL="4114697" lvl="8" indent="-342892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9pPr>
          </a:lstStyle>
          <a:p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8" descr="comic-01.png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8"/>
          <p:cNvSpPr/>
          <p:nvPr/>
        </p:nvSpPr>
        <p:spPr>
          <a:xfrm>
            <a:off x="734600" y="763501"/>
            <a:ext cx="7879000" cy="4185275"/>
          </a:xfrm>
          <a:custGeom>
            <a:avLst/>
            <a:gdLst/>
            <a:ahLst/>
            <a:cxnLst/>
            <a:rect l="l" t="t" r="r" b="b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001936">
              <a:alpha val="21920"/>
            </a:srgbClr>
          </a:solidFill>
          <a:ln>
            <a:noFill/>
          </a:ln>
        </p:spPr>
      </p:sp>
      <p:sp>
        <p:nvSpPr>
          <p:cNvPr id="82" name="Google Shape;82;p18"/>
          <p:cNvSpPr/>
          <p:nvPr/>
        </p:nvSpPr>
        <p:spPr>
          <a:xfrm>
            <a:off x="506000" y="534901"/>
            <a:ext cx="7879000" cy="4185275"/>
          </a:xfrm>
          <a:custGeom>
            <a:avLst/>
            <a:gdLst/>
            <a:ahLst/>
            <a:cxnLst/>
            <a:rect l="l" t="t" r="r" b="b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83" name="Google Shape;83;p18"/>
          <p:cNvSpPr txBox="1">
            <a:spLocks noGrp="1"/>
          </p:cNvSpPr>
          <p:nvPr>
            <p:ph type="title"/>
          </p:nvPr>
        </p:nvSpPr>
        <p:spPr>
          <a:xfrm rot="161729">
            <a:off x="976261" y="876907"/>
            <a:ext cx="7029878" cy="7601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body" idx="1"/>
          </p:nvPr>
        </p:nvSpPr>
        <p:spPr>
          <a:xfrm>
            <a:off x="1073625" y="1550125"/>
            <a:ext cx="3396300" cy="266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68291" rtl="0">
              <a:spcBef>
                <a:spcPts val="600"/>
              </a:spcBef>
              <a:spcAft>
                <a:spcPts val="0"/>
              </a:spcAft>
              <a:buSzPts val="2200"/>
              <a:buChar char="×"/>
              <a:defRPr sz="2200"/>
            </a:lvl1pPr>
            <a:lvl2pPr marL="914378" lvl="1" indent="-368291" rtl="0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2pPr>
            <a:lvl3pPr marL="1371566" lvl="2" indent="-368291" rtl="0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3pPr>
            <a:lvl4pPr marL="1828754" lvl="3" indent="-368291" rtl="0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4pPr>
            <a:lvl5pPr marL="2285943" lvl="4" indent="-368291" rtl="0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5pPr>
            <a:lvl6pPr marL="2743132" lvl="5" indent="-368291" rtl="0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6pPr>
            <a:lvl7pPr marL="3200320" lvl="6" indent="-368291" rtl="0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7pPr>
            <a:lvl8pPr marL="3657509" lvl="7" indent="-368291" rtl="0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8pPr>
            <a:lvl9pPr marL="4114697" lvl="8" indent="-368291" rtl="0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9pPr>
          </a:lstStyle>
          <a:p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body" idx="2"/>
          </p:nvPr>
        </p:nvSpPr>
        <p:spPr>
          <a:xfrm>
            <a:off x="4674251" y="1550125"/>
            <a:ext cx="3396300" cy="266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68291" rtl="0">
              <a:spcBef>
                <a:spcPts val="600"/>
              </a:spcBef>
              <a:spcAft>
                <a:spcPts val="0"/>
              </a:spcAft>
              <a:buSzPts val="2200"/>
              <a:buChar char="×"/>
              <a:defRPr sz="2200"/>
            </a:lvl1pPr>
            <a:lvl2pPr marL="914378" lvl="1" indent="-368291" rtl="0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2pPr>
            <a:lvl3pPr marL="1371566" lvl="2" indent="-368291" rtl="0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3pPr>
            <a:lvl4pPr marL="1828754" lvl="3" indent="-368291" rtl="0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4pPr>
            <a:lvl5pPr marL="2285943" lvl="4" indent="-368291" rtl="0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5pPr>
            <a:lvl6pPr marL="2743132" lvl="5" indent="-368291" rtl="0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6pPr>
            <a:lvl7pPr marL="3200320" lvl="6" indent="-368291" rtl="0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7pPr>
            <a:lvl8pPr marL="3657509" lvl="7" indent="-368291" rtl="0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8pPr>
            <a:lvl9pPr marL="4114697" lvl="8" indent="-368291" rtl="0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9pPr>
          </a:lstStyle>
          <a:p>
            <a:endParaRPr/>
          </a:p>
        </p:txBody>
      </p:sp>
      <p:sp>
        <p:nvSpPr>
          <p:cNvPr id="86" name="Google Shape;86;p1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9" descr="comic-01.png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9"/>
          <p:cNvSpPr/>
          <p:nvPr/>
        </p:nvSpPr>
        <p:spPr>
          <a:xfrm>
            <a:off x="734600" y="763501"/>
            <a:ext cx="7879000" cy="4185275"/>
          </a:xfrm>
          <a:custGeom>
            <a:avLst/>
            <a:gdLst/>
            <a:ahLst/>
            <a:cxnLst/>
            <a:rect l="l" t="t" r="r" b="b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001936">
              <a:alpha val="21920"/>
            </a:srgbClr>
          </a:solidFill>
          <a:ln>
            <a:noFill/>
          </a:ln>
        </p:spPr>
      </p:sp>
      <p:sp>
        <p:nvSpPr>
          <p:cNvPr id="90" name="Google Shape;90;p19"/>
          <p:cNvSpPr/>
          <p:nvPr/>
        </p:nvSpPr>
        <p:spPr>
          <a:xfrm>
            <a:off x="506000" y="534901"/>
            <a:ext cx="7879000" cy="4185275"/>
          </a:xfrm>
          <a:custGeom>
            <a:avLst/>
            <a:gdLst/>
            <a:ahLst/>
            <a:cxnLst/>
            <a:rect l="l" t="t" r="r" b="b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91" name="Google Shape;91;p19"/>
          <p:cNvSpPr txBox="1">
            <a:spLocks noGrp="1"/>
          </p:cNvSpPr>
          <p:nvPr>
            <p:ph type="title"/>
          </p:nvPr>
        </p:nvSpPr>
        <p:spPr>
          <a:xfrm rot="161729">
            <a:off x="976261" y="876907"/>
            <a:ext cx="7029878" cy="7601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body" idx="1"/>
          </p:nvPr>
        </p:nvSpPr>
        <p:spPr>
          <a:xfrm>
            <a:off x="902950" y="1556175"/>
            <a:ext cx="2295300" cy="282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 rtl="0">
              <a:spcBef>
                <a:spcPts val="600"/>
              </a:spcBef>
              <a:spcAft>
                <a:spcPts val="0"/>
              </a:spcAft>
              <a:buSzPts val="1800"/>
              <a:buChar char="×"/>
              <a:defRPr sz="1800"/>
            </a:lvl1pPr>
            <a:lvl2pPr marL="914378" lvl="1" indent="-342892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 sz="1800"/>
            </a:lvl2pPr>
            <a:lvl3pPr marL="1371566" lvl="2" indent="-342892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 sz="1800"/>
            </a:lvl3pPr>
            <a:lvl4pPr marL="1828754" lvl="3" indent="-342892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4pPr>
            <a:lvl5pPr marL="2285943" lvl="4" indent="-342892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5pPr>
            <a:lvl6pPr marL="2743132" lvl="5" indent="-342892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6pPr>
            <a:lvl7pPr marL="3200320" lvl="6" indent="-342892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7pPr>
            <a:lvl8pPr marL="3657509" lvl="7" indent="-342892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8pPr>
            <a:lvl9pPr marL="4114697" lvl="8" indent="-342892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9pPr>
          </a:lstStyle>
          <a:p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body" idx="2"/>
          </p:nvPr>
        </p:nvSpPr>
        <p:spPr>
          <a:xfrm>
            <a:off x="3315993" y="1556175"/>
            <a:ext cx="2295300" cy="282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 rtl="0">
              <a:spcBef>
                <a:spcPts val="600"/>
              </a:spcBef>
              <a:spcAft>
                <a:spcPts val="0"/>
              </a:spcAft>
              <a:buSzPts val="1800"/>
              <a:buChar char="×"/>
              <a:defRPr sz="1800"/>
            </a:lvl1pPr>
            <a:lvl2pPr marL="914378" lvl="1" indent="-342892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 sz="1800"/>
            </a:lvl2pPr>
            <a:lvl3pPr marL="1371566" lvl="2" indent="-342892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 sz="1800"/>
            </a:lvl3pPr>
            <a:lvl4pPr marL="1828754" lvl="3" indent="-342892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4pPr>
            <a:lvl5pPr marL="2285943" lvl="4" indent="-342892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5pPr>
            <a:lvl6pPr marL="2743132" lvl="5" indent="-342892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6pPr>
            <a:lvl7pPr marL="3200320" lvl="6" indent="-342892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7pPr>
            <a:lvl8pPr marL="3657509" lvl="7" indent="-342892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8pPr>
            <a:lvl9pPr marL="4114697" lvl="8" indent="-342892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9pPr>
          </a:lstStyle>
          <a:p>
            <a:endParaRPr/>
          </a:p>
        </p:txBody>
      </p:sp>
      <p:sp>
        <p:nvSpPr>
          <p:cNvPr id="94" name="Google Shape;94;p19"/>
          <p:cNvSpPr txBox="1">
            <a:spLocks noGrp="1"/>
          </p:cNvSpPr>
          <p:nvPr>
            <p:ph type="body" idx="3"/>
          </p:nvPr>
        </p:nvSpPr>
        <p:spPr>
          <a:xfrm>
            <a:off x="5729035" y="1556175"/>
            <a:ext cx="2295300" cy="282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 rtl="0">
              <a:spcBef>
                <a:spcPts val="600"/>
              </a:spcBef>
              <a:spcAft>
                <a:spcPts val="0"/>
              </a:spcAft>
              <a:buSzPts val="1800"/>
              <a:buChar char="×"/>
              <a:defRPr sz="1800"/>
            </a:lvl1pPr>
            <a:lvl2pPr marL="914378" lvl="1" indent="-342892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 sz="1800"/>
            </a:lvl2pPr>
            <a:lvl3pPr marL="1371566" lvl="2" indent="-342892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 sz="1800"/>
            </a:lvl3pPr>
            <a:lvl4pPr marL="1828754" lvl="3" indent="-342892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4pPr>
            <a:lvl5pPr marL="2285943" lvl="4" indent="-342892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5pPr>
            <a:lvl6pPr marL="2743132" lvl="5" indent="-342892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6pPr>
            <a:lvl7pPr marL="3200320" lvl="6" indent="-342892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7pPr>
            <a:lvl8pPr marL="3657509" lvl="7" indent="-342892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8pPr>
            <a:lvl9pPr marL="4114697" lvl="8" indent="-342892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9pPr>
          </a:lstStyle>
          <a:p>
            <a:endParaRPr/>
          </a:p>
        </p:txBody>
      </p:sp>
      <p:sp>
        <p:nvSpPr>
          <p:cNvPr id="95" name="Google Shape;95;p1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20" descr="comic-01.png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20"/>
          <p:cNvSpPr/>
          <p:nvPr/>
        </p:nvSpPr>
        <p:spPr>
          <a:xfrm>
            <a:off x="734600" y="763501"/>
            <a:ext cx="7879000" cy="4185275"/>
          </a:xfrm>
          <a:custGeom>
            <a:avLst/>
            <a:gdLst/>
            <a:ahLst/>
            <a:cxnLst/>
            <a:rect l="l" t="t" r="r" b="b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001936">
              <a:alpha val="21920"/>
            </a:srgbClr>
          </a:solidFill>
          <a:ln>
            <a:noFill/>
          </a:ln>
        </p:spPr>
      </p:sp>
      <p:sp>
        <p:nvSpPr>
          <p:cNvPr id="99" name="Google Shape;99;p20"/>
          <p:cNvSpPr/>
          <p:nvPr/>
        </p:nvSpPr>
        <p:spPr>
          <a:xfrm>
            <a:off x="506000" y="534901"/>
            <a:ext cx="7879000" cy="4185275"/>
          </a:xfrm>
          <a:custGeom>
            <a:avLst/>
            <a:gdLst/>
            <a:ahLst/>
            <a:cxnLst/>
            <a:rect l="l" t="t" r="r" b="b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100" name="Google Shape;100;p20"/>
          <p:cNvSpPr txBox="1">
            <a:spLocks noGrp="1"/>
          </p:cNvSpPr>
          <p:nvPr>
            <p:ph type="title"/>
          </p:nvPr>
        </p:nvSpPr>
        <p:spPr>
          <a:xfrm rot="161729">
            <a:off x="976261" y="876907"/>
            <a:ext cx="7029878" cy="7601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21" descr="comic-01.png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21"/>
          <p:cNvSpPr/>
          <p:nvPr/>
        </p:nvSpPr>
        <p:spPr>
          <a:xfrm>
            <a:off x="734600" y="763501"/>
            <a:ext cx="7879000" cy="4185275"/>
          </a:xfrm>
          <a:custGeom>
            <a:avLst/>
            <a:gdLst/>
            <a:ahLst/>
            <a:cxnLst/>
            <a:rect l="l" t="t" r="r" b="b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001936">
              <a:alpha val="21920"/>
            </a:srgbClr>
          </a:solidFill>
          <a:ln>
            <a:noFill/>
          </a:ln>
        </p:spPr>
      </p:sp>
      <p:sp>
        <p:nvSpPr>
          <p:cNvPr id="105" name="Google Shape;105;p21"/>
          <p:cNvSpPr/>
          <p:nvPr/>
        </p:nvSpPr>
        <p:spPr>
          <a:xfrm>
            <a:off x="506000" y="534901"/>
            <a:ext cx="7879000" cy="4185275"/>
          </a:xfrm>
          <a:custGeom>
            <a:avLst/>
            <a:gdLst/>
            <a:ahLst/>
            <a:cxnLst/>
            <a:rect l="l" t="t" r="r" b="b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106" name="Google Shape;106;p21"/>
          <p:cNvSpPr txBox="1">
            <a:spLocks noGrp="1"/>
          </p:cNvSpPr>
          <p:nvPr>
            <p:ph type="body" idx="1"/>
          </p:nvPr>
        </p:nvSpPr>
        <p:spPr>
          <a:xfrm rot="-120953">
            <a:off x="457218" y="4025232"/>
            <a:ext cx="8229893" cy="51962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228594" algn="ctr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400"/>
            </a:lvl1pPr>
          </a:lstStyle>
          <a:p>
            <a:endParaRPr/>
          </a:p>
        </p:txBody>
      </p:sp>
      <p:sp>
        <p:nvSpPr>
          <p:cNvPr id="107" name="Google Shape;107;p2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2" descr="comic-03.png"/>
          <p:cNvPicPr preferRelativeResize="0"/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2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8" lvl="1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8" lvl="1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378" lvl="1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189" lvl="0" indent="-22859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‹N°›</a:t>
            </a:fld>
            <a:endParaRPr lang="en-GB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rgbClr val="00A7EB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 rot="161729">
            <a:off x="976261" y="876907"/>
            <a:ext cx="7029878" cy="760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1052050" y="1545942"/>
            <a:ext cx="7710900" cy="33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niglet"/>
              <a:buChar char="×"/>
              <a:defRPr sz="30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niglet"/>
              <a:buChar char="×"/>
              <a:defRPr sz="24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niglet"/>
              <a:buChar char="×"/>
              <a:defRPr sz="24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200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lvl="1" algn="r" rtl="0">
              <a:buNone/>
              <a:defRPr sz="1200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r" rtl="0">
              <a:buNone/>
              <a:defRPr sz="1200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r" rtl="0">
              <a:buNone/>
              <a:defRPr sz="1200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r" rtl="0">
              <a:buNone/>
              <a:defRPr sz="1200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r" rtl="0">
              <a:buNone/>
              <a:defRPr sz="1200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r" rtl="0">
              <a:buNone/>
              <a:defRPr sz="1200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r" rtl="0">
              <a:buNone/>
              <a:defRPr sz="1200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r" rtl="0">
              <a:buNone/>
              <a:defRPr sz="1200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fld id="{00000000-1234-1234-1234-123412341234}" type="slidenum">
              <a:rPr lang="en-GB" smtClean="0"/>
              <a:pPr/>
              <a:t>‹N°›</a:t>
            </a:fld>
            <a:endParaRPr lang="en-GB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</p:sldLayoutIdLst>
  <p:transition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.JPG"/><Relationship Id="rId4" Type="http://schemas.openxmlformats.org/officeDocument/2006/relationships/hyperlink" Target="https://www.creative-school.eu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lika 5" descr="Erasmus+ Programme">
            <a:extLst>
              <a:ext uri="{FF2B5EF4-FFF2-40B4-BE49-F238E27FC236}">
                <a16:creationId xmlns:a16="http://schemas.microsoft.com/office/drawing/2014/main" id="{842733AB-C0D2-3A43-AF99-292769A8461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0" y="3815026"/>
            <a:ext cx="2672583" cy="642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72BB2ECF-5A09-C94A-9318-BC04DF882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5428" y="3992142"/>
            <a:ext cx="1888578" cy="683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CasellaDiTesto 7">
            <a:extLst>
              <a:ext uri="{FF2B5EF4-FFF2-40B4-BE49-F238E27FC236}">
                <a16:creationId xmlns:a16="http://schemas.microsoft.com/office/drawing/2014/main" id="{6265D32C-59F9-A64E-AEE3-EEC0307D0D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6206" y="4639059"/>
            <a:ext cx="273685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fr-FR" sz="1000" dirty="0">
                <a:latin typeface="Calibri" pitchFamily="34" charset="0"/>
              </a:rPr>
              <a:t>Les contenus peuvent être utilisés conformément à la : Licence </a:t>
            </a:r>
            <a:r>
              <a:rPr lang="fr-FR" sz="1000" dirty="0" err="1">
                <a:latin typeface="Calibri" pitchFamily="34" charset="0"/>
              </a:rPr>
              <a:t>Creative</a:t>
            </a:r>
            <a:r>
              <a:rPr lang="fr-FR" sz="1000" dirty="0">
                <a:latin typeface="Calibri" pitchFamily="34" charset="0"/>
              </a:rPr>
              <a:t> Commons Pas d’Utilisation Commerciale</a:t>
            </a:r>
          </a:p>
        </p:txBody>
      </p:sp>
      <p:sp>
        <p:nvSpPr>
          <p:cNvPr id="16" name="CasellaDiTesto 8">
            <a:extLst>
              <a:ext uri="{FF2B5EF4-FFF2-40B4-BE49-F238E27FC236}">
                <a16:creationId xmlns:a16="http://schemas.microsoft.com/office/drawing/2014/main" id="{CDDD2C98-BEEC-B84F-AC24-9F88BD681709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V="1">
            <a:off x="59231" y="4423614"/>
            <a:ext cx="627062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000" dirty="0">
                <a:latin typeface="Calibri" pitchFamily="34" charset="0"/>
              </a:rPr>
              <a:t>Le </a:t>
            </a:r>
            <a:r>
              <a:rPr lang="en-GB" sz="1000" dirty="0" err="1">
                <a:latin typeface="Calibri" pitchFamily="34" charset="0"/>
              </a:rPr>
              <a:t>projet</a:t>
            </a:r>
            <a:r>
              <a:rPr lang="en-GB" sz="1000" dirty="0">
                <a:latin typeface="Calibri" pitchFamily="34" charset="0"/>
              </a:rPr>
              <a:t> </a:t>
            </a:r>
            <a:r>
              <a:rPr lang="en-GB" sz="1000" i="1" dirty="0">
                <a:latin typeface="Calibri" pitchFamily="34" charset="0"/>
              </a:rPr>
              <a:t>Creative School </a:t>
            </a:r>
            <a:r>
              <a:rPr lang="en-GB" sz="1000" dirty="0">
                <a:latin typeface="Calibri" pitchFamily="34" charset="0"/>
              </a:rPr>
              <a:t>a </a:t>
            </a:r>
            <a:r>
              <a:rPr lang="en-GB" sz="1000" dirty="0" err="1">
                <a:latin typeface="Calibri" pitchFamily="34" charset="0"/>
              </a:rPr>
              <a:t>été</a:t>
            </a:r>
            <a:r>
              <a:rPr lang="en-GB" sz="1000" dirty="0">
                <a:latin typeface="Calibri" pitchFamily="34" charset="0"/>
              </a:rPr>
              <a:t> </a:t>
            </a:r>
            <a:r>
              <a:rPr lang="en-GB" sz="1000" dirty="0" err="1">
                <a:latin typeface="Calibri" pitchFamily="34" charset="0"/>
              </a:rPr>
              <a:t>financé</a:t>
            </a:r>
            <a:r>
              <a:rPr lang="en-GB" sz="1000" dirty="0">
                <a:latin typeface="Calibri" pitchFamily="34" charset="0"/>
              </a:rPr>
              <a:t> avec le </a:t>
            </a:r>
            <a:r>
              <a:rPr lang="en-GB" sz="1000" dirty="0" err="1">
                <a:latin typeface="Calibri" pitchFamily="34" charset="0"/>
              </a:rPr>
              <a:t>soutien</a:t>
            </a:r>
            <a:r>
              <a:rPr lang="en-GB" sz="1000" dirty="0">
                <a:latin typeface="Calibri" pitchFamily="34" charset="0"/>
              </a:rPr>
              <a:t> de </a:t>
            </a:r>
            <a:r>
              <a:rPr lang="en-GB" sz="1000" dirty="0" err="1">
                <a:latin typeface="Calibri" pitchFamily="34" charset="0"/>
              </a:rPr>
              <a:t>l'Union</a:t>
            </a:r>
            <a:r>
              <a:rPr lang="en-GB" sz="1000" dirty="0">
                <a:latin typeface="Calibri" pitchFamily="34" charset="0"/>
              </a:rPr>
              <a:t> </a:t>
            </a:r>
            <a:r>
              <a:rPr lang="en-GB" sz="1000" dirty="0" err="1">
                <a:latin typeface="Calibri" pitchFamily="34" charset="0"/>
              </a:rPr>
              <a:t>européenne</a:t>
            </a:r>
            <a:r>
              <a:rPr lang="en-GB" sz="1000" dirty="0">
                <a:latin typeface="Calibri" pitchFamily="34" charset="0"/>
              </a:rPr>
              <a:t> et de </a:t>
            </a:r>
            <a:r>
              <a:rPr lang="en-GB" sz="1000" dirty="0" err="1">
                <a:latin typeface="Calibri" pitchFamily="34" charset="0"/>
              </a:rPr>
              <a:t>l'Agence</a:t>
            </a:r>
            <a:r>
              <a:rPr lang="en-GB" sz="1000" dirty="0">
                <a:latin typeface="Calibri" pitchFamily="34" charset="0"/>
              </a:rPr>
              <a:t> </a:t>
            </a:r>
            <a:r>
              <a:rPr lang="en-GB" sz="1000" dirty="0" err="1">
                <a:latin typeface="Calibri" pitchFamily="34" charset="0"/>
              </a:rPr>
              <a:t>nationale</a:t>
            </a:r>
            <a:r>
              <a:rPr lang="en-GB" sz="1000" dirty="0">
                <a:latin typeface="Calibri" pitchFamily="34" charset="0"/>
              </a:rPr>
              <a:t> </a:t>
            </a:r>
            <a:r>
              <a:rPr lang="en-GB" sz="1000" dirty="0" err="1">
                <a:latin typeface="Calibri" pitchFamily="34" charset="0"/>
              </a:rPr>
              <a:t>française</a:t>
            </a:r>
            <a:r>
              <a:rPr lang="en-GB" sz="1000" dirty="0">
                <a:latin typeface="Calibri" pitchFamily="34" charset="0"/>
              </a:rPr>
              <a:t> pour le programme Erasmus+ (Grant Agreement 2019-1-FR01-KA201-062212). </a:t>
            </a:r>
            <a:r>
              <a:rPr lang="en-GB" sz="1000" dirty="0" err="1">
                <a:latin typeface="Calibri" pitchFamily="34" charset="0"/>
              </a:rPr>
              <a:t>Cette</a:t>
            </a:r>
            <a:r>
              <a:rPr lang="en-GB" sz="1000" dirty="0">
                <a:latin typeface="Calibri" pitchFamily="34" charset="0"/>
              </a:rPr>
              <a:t> publication </a:t>
            </a:r>
            <a:r>
              <a:rPr lang="en-GB" sz="1000" dirty="0" err="1">
                <a:latin typeface="Calibri" pitchFamily="34" charset="0"/>
              </a:rPr>
              <a:t>n'engage</a:t>
            </a:r>
            <a:r>
              <a:rPr lang="en-GB" sz="1000" dirty="0">
                <a:latin typeface="Calibri" pitchFamily="34" charset="0"/>
              </a:rPr>
              <a:t> que son auteur et </a:t>
            </a:r>
            <a:r>
              <a:rPr lang="en-GB" sz="1000" dirty="0" err="1">
                <a:latin typeface="Calibri" pitchFamily="34" charset="0"/>
              </a:rPr>
              <a:t>l'Union</a:t>
            </a:r>
            <a:r>
              <a:rPr lang="en-GB" sz="1000" dirty="0">
                <a:latin typeface="Calibri" pitchFamily="34" charset="0"/>
              </a:rPr>
              <a:t> </a:t>
            </a:r>
            <a:r>
              <a:rPr lang="en-GB" sz="1000" dirty="0" err="1">
                <a:latin typeface="Calibri" pitchFamily="34" charset="0"/>
              </a:rPr>
              <a:t>européenne</a:t>
            </a:r>
            <a:r>
              <a:rPr lang="en-GB" sz="1000" dirty="0">
                <a:latin typeface="Calibri" pitchFamily="34" charset="0"/>
              </a:rPr>
              <a:t> et </a:t>
            </a:r>
            <a:r>
              <a:rPr lang="en-GB" sz="1000" dirty="0" err="1">
                <a:latin typeface="Calibri" pitchFamily="34" charset="0"/>
              </a:rPr>
              <a:t>l'Agence</a:t>
            </a:r>
            <a:r>
              <a:rPr lang="en-GB" sz="1000" dirty="0">
                <a:latin typeface="Calibri" pitchFamily="34" charset="0"/>
              </a:rPr>
              <a:t> </a:t>
            </a:r>
            <a:r>
              <a:rPr lang="en-GB" sz="1000" dirty="0" err="1">
                <a:latin typeface="Calibri" pitchFamily="34" charset="0"/>
              </a:rPr>
              <a:t>nationale</a:t>
            </a:r>
            <a:r>
              <a:rPr lang="en-GB" sz="1000" dirty="0">
                <a:latin typeface="Calibri" pitchFamily="34" charset="0"/>
              </a:rPr>
              <a:t> </a:t>
            </a:r>
            <a:r>
              <a:rPr lang="en-GB" sz="1000" dirty="0" err="1">
                <a:latin typeface="Calibri" pitchFamily="34" charset="0"/>
              </a:rPr>
              <a:t>française</a:t>
            </a:r>
            <a:r>
              <a:rPr lang="en-GB" sz="1000" dirty="0">
                <a:latin typeface="Calibri" pitchFamily="34" charset="0"/>
              </a:rPr>
              <a:t> pour le programme Erasmus+ ne </a:t>
            </a:r>
            <a:r>
              <a:rPr lang="en-GB" sz="1000" dirty="0" err="1">
                <a:latin typeface="Calibri" pitchFamily="34" charset="0"/>
              </a:rPr>
              <a:t>peuvent</a:t>
            </a:r>
            <a:r>
              <a:rPr lang="en-GB" sz="1000" dirty="0">
                <a:latin typeface="Calibri" pitchFamily="34" charset="0"/>
              </a:rPr>
              <a:t> </a:t>
            </a:r>
            <a:r>
              <a:rPr lang="en-GB" sz="1000" dirty="0" err="1">
                <a:latin typeface="Calibri" pitchFamily="34" charset="0"/>
              </a:rPr>
              <a:t>être</a:t>
            </a:r>
            <a:r>
              <a:rPr lang="en-GB" sz="1000" dirty="0">
                <a:latin typeface="Calibri" pitchFamily="34" charset="0"/>
              </a:rPr>
              <a:t> tenues </a:t>
            </a:r>
            <a:r>
              <a:rPr lang="en-GB" sz="1000" dirty="0" err="1">
                <a:latin typeface="Calibri" pitchFamily="34" charset="0"/>
              </a:rPr>
              <a:t>responsables</a:t>
            </a:r>
            <a:r>
              <a:rPr lang="en-GB" sz="1000" dirty="0">
                <a:latin typeface="Calibri" pitchFamily="34" charset="0"/>
              </a:rPr>
              <a:t> de </a:t>
            </a:r>
            <a:r>
              <a:rPr lang="en-GB" sz="1000" dirty="0" err="1">
                <a:latin typeface="Calibri" pitchFamily="34" charset="0"/>
              </a:rPr>
              <a:t>l'usage</a:t>
            </a:r>
            <a:r>
              <a:rPr lang="en-GB" sz="1000" dirty="0">
                <a:latin typeface="Calibri" pitchFamily="34" charset="0"/>
              </a:rPr>
              <a:t> qui </a:t>
            </a:r>
            <a:r>
              <a:rPr lang="en-GB" sz="1000" dirty="0" err="1">
                <a:latin typeface="Calibri" pitchFamily="34" charset="0"/>
              </a:rPr>
              <a:t>pourrait</a:t>
            </a:r>
            <a:r>
              <a:rPr lang="en-GB" sz="1000" dirty="0">
                <a:latin typeface="Calibri" pitchFamily="34" charset="0"/>
              </a:rPr>
              <a:t> </a:t>
            </a:r>
            <a:r>
              <a:rPr lang="en-GB" sz="1000" dirty="0" err="1">
                <a:latin typeface="Calibri" pitchFamily="34" charset="0"/>
              </a:rPr>
              <a:t>être</a:t>
            </a:r>
            <a:r>
              <a:rPr lang="en-GB" sz="1000" dirty="0">
                <a:latin typeface="Calibri" pitchFamily="34" charset="0"/>
              </a:rPr>
              <a:t> fait des </a:t>
            </a:r>
            <a:r>
              <a:rPr lang="en-GB" sz="1000" dirty="0" err="1">
                <a:latin typeface="Calibri" pitchFamily="34" charset="0"/>
              </a:rPr>
              <a:t>informations</a:t>
            </a:r>
            <a:r>
              <a:rPr lang="en-GB" sz="1000" dirty="0">
                <a:latin typeface="Calibri" pitchFamily="34" charset="0"/>
              </a:rPr>
              <a:t> </a:t>
            </a:r>
            <a:r>
              <a:rPr lang="en-GB" sz="1000" dirty="0" err="1">
                <a:latin typeface="Calibri" pitchFamily="34" charset="0"/>
              </a:rPr>
              <a:t>qu'elle</a:t>
            </a:r>
            <a:r>
              <a:rPr lang="en-GB" sz="1000" dirty="0">
                <a:latin typeface="Calibri" pitchFamily="34" charset="0"/>
              </a:rPr>
              <a:t> </a:t>
            </a:r>
            <a:r>
              <a:rPr lang="en-GB" sz="1000" dirty="0" err="1">
                <a:latin typeface="Calibri" pitchFamily="34" charset="0"/>
              </a:rPr>
              <a:t>contient</a:t>
            </a:r>
            <a:r>
              <a:rPr lang="en-GB" sz="1000" dirty="0">
                <a:latin typeface="Calibri" pitchFamily="34" charset="0"/>
              </a:rPr>
              <a:t>. </a:t>
            </a:r>
            <a:endParaRPr lang="it-IT" sz="1000" dirty="0">
              <a:latin typeface="Calibri" pitchFamily="34" charset="0"/>
            </a:endParaRPr>
          </a:p>
        </p:txBody>
      </p:sp>
      <p:sp>
        <p:nvSpPr>
          <p:cNvPr id="17" name="CasellaDiTesto 1">
            <a:extLst>
              <a:ext uri="{FF2B5EF4-FFF2-40B4-BE49-F238E27FC236}">
                <a16:creationId xmlns:a16="http://schemas.microsoft.com/office/drawing/2014/main" id="{9491A361-D720-0247-B489-B0D03607A5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106" y="0"/>
            <a:ext cx="8851900" cy="4266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600" b="1" i="1" dirty="0"/>
              <a:t>Open Educational Resources (OER)</a:t>
            </a:r>
            <a:endParaRPr lang="en-GB" sz="1050" dirty="0"/>
          </a:p>
          <a:p>
            <a:pPr>
              <a:lnSpc>
                <a:spcPct val="90000"/>
              </a:lnSpc>
            </a:pPr>
            <a:endParaRPr lang="en-GB" sz="1100" dirty="0"/>
          </a:p>
          <a:p>
            <a:pPr algn="just"/>
            <a:r>
              <a:rPr lang="en-GB" sz="1050" dirty="0"/>
              <a:t>De </a:t>
            </a:r>
            <a:r>
              <a:rPr lang="en-GB" sz="1050" dirty="0" err="1"/>
              <a:t>nos</a:t>
            </a:r>
            <a:r>
              <a:rPr lang="en-GB" sz="1050" dirty="0"/>
              <a:t> </a:t>
            </a:r>
            <a:r>
              <a:rPr lang="en-GB" sz="1050" dirty="0" err="1"/>
              <a:t>jours</a:t>
            </a:r>
            <a:r>
              <a:rPr lang="en-GB" sz="1050" dirty="0"/>
              <a:t>, </a:t>
            </a:r>
            <a:r>
              <a:rPr lang="en-GB" sz="1050" dirty="0" err="1"/>
              <a:t>partout</a:t>
            </a:r>
            <a:r>
              <a:rPr lang="en-GB" sz="1050" dirty="0"/>
              <a:t> dans le monde, les enfants et les </a:t>
            </a:r>
            <a:r>
              <a:rPr lang="en-GB" sz="1050" dirty="0" err="1"/>
              <a:t>jeunes</a:t>
            </a:r>
            <a:r>
              <a:rPr lang="en-GB" sz="1050" dirty="0"/>
              <a:t> </a:t>
            </a:r>
            <a:r>
              <a:rPr lang="en-GB" sz="1050" dirty="0" err="1"/>
              <a:t>ont</a:t>
            </a:r>
            <a:r>
              <a:rPr lang="en-GB" sz="1050" dirty="0"/>
              <a:t> </a:t>
            </a:r>
            <a:r>
              <a:rPr lang="en-GB" sz="1050" dirty="0" err="1"/>
              <a:t>besoin</a:t>
            </a:r>
            <a:r>
              <a:rPr lang="en-GB" sz="1050" dirty="0"/>
              <a:t> d'être </a:t>
            </a:r>
            <a:r>
              <a:rPr lang="en-GB" sz="1050" dirty="0" err="1"/>
              <a:t>formés</a:t>
            </a:r>
            <a:r>
              <a:rPr lang="en-GB" sz="1050" dirty="0"/>
              <a:t> </a:t>
            </a:r>
          </a:p>
          <a:p>
            <a:pPr algn="just"/>
            <a:r>
              <a:rPr lang="en-GB" sz="1050" dirty="0"/>
              <a:t>pour affronter les </a:t>
            </a:r>
            <a:r>
              <a:rPr lang="en-GB" sz="1050" dirty="0" err="1"/>
              <a:t>problèmes</a:t>
            </a:r>
            <a:r>
              <a:rPr lang="en-GB" sz="1050" dirty="0"/>
              <a:t> </a:t>
            </a:r>
            <a:r>
              <a:rPr lang="en-GB" sz="1050" dirty="0" err="1"/>
              <a:t>sociaux</a:t>
            </a:r>
            <a:r>
              <a:rPr lang="en-GB" sz="1050" dirty="0"/>
              <a:t>, </a:t>
            </a:r>
            <a:r>
              <a:rPr lang="en-GB" sz="1050" dirty="0" err="1"/>
              <a:t>émotionnels</a:t>
            </a:r>
            <a:r>
              <a:rPr lang="en-GB" sz="1050" dirty="0"/>
              <a:t> et </a:t>
            </a:r>
            <a:r>
              <a:rPr lang="en-GB" sz="1050" dirty="0" err="1"/>
              <a:t>économiques</a:t>
            </a:r>
            <a:r>
              <a:rPr lang="en-GB" sz="1050" dirty="0"/>
              <a:t> </a:t>
            </a:r>
            <a:r>
              <a:rPr lang="en-GB" sz="1050" dirty="0" err="1"/>
              <a:t>auxquels</a:t>
            </a:r>
            <a:r>
              <a:rPr lang="en-GB" sz="1050" dirty="0"/>
              <a:t> </a:t>
            </a:r>
            <a:r>
              <a:rPr lang="en-GB" sz="1050" dirty="0" err="1"/>
              <a:t>ils</a:t>
            </a:r>
            <a:r>
              <a:rPr lang="en-GB" sz="1050" dirty="0"/>
              <a:t> </a:t>
            </a:r>
            <a:r>
              <a:rPr lang="en-GB" sz="1050" dirty="0" err="1"/>
              <a:t>seront</a:t>
            </a:r>
            <a:r>
              <a:rPr lang="en-GB" sz="1050" dirty="0"/>
              <a:t> </a:t>
            </a:r>
            <a:r>
              <a:rPr lang="en-GB" sz="1050" dirty="0" err="1"/>
              <a:t>confrontés</a:t>
            </a:r>
            <a:endParaRPr lang="en-GB" sz="1050" dirty="0"/>
          </a:p>
          <a:p>
            <a:pPr algn="just"/>
            <a:r>
              <a:rPr lang="en-GB" sz="1050" dirty="0"/>
              <a:t> - </a:t>
            </a:r>
            <a:r>
              <a:rPr lang="en-GB" sz="1050" dirty="0" err="1"/>
              <a:t>en</a:t>
            </a:r>
            <a:r>
              <a:rPr lang="en-GB" sz="1050" dirty="0"/>
              <a:t> tant </a:t>
            </a:r>
            <a:r>
              <a:rPr lang="en-GB" sz="1050" dirty="0" err="1"/>
              <a:t>qu'adultes</a:t>
            </a:r>
            <a:r>
              <a:rPr lang="en-GB" sz="1050" dirty="0"/>
              <a:t> - tant dans </a:t>
            </a:r>
            <a:r>
              <a:rPr lang="en-GB" sz="1050" dirty="0" err="1"/>
              <a:t>leur</a:t>
            </a:r>
            <a:r>
              <a:rPr lang="en-GB" sz="1050" dirty="0"/>
              <a:t> vie </a:t>
            </a:r>
            <a:r>
              <a:rPr lang="en-GB" sz="1050" dirty="0" err="1"/>
              <a:t>personnelle</a:t>
            </a:r>
            <a:r>
              <a:rPr lang="en-GB" sz="1050" dirty="0"/>
              <a:t> que dans le </a:t>
            </a:r>
            <a:r>
              <a:rPr lang="en-GB" sz="1050" dirty="0" err="1"/>
              <a:t>contexte</a:t>
            </a:r>
            <a:r>
              <a:rPr lang="en-GB" sz="1050" dirty="0"/>
              <a:t> du monde </a:t>
            </a:r>
            <a:r>
              <a:rPr lang="en-GB" sz="1050" dirty="0" err="1"/>
              <a:t>en</a:t>
            </a:r>
            <a:r>
              <a:rPr lang="en-GB" sz="1050" dirty="0"/>
              <a:t> </a:t>
            </a:r>
            <a:r>
              <a:rPr lang="en-GB" sz="1050" dirty="0" err="1"/>
              <a:t>général</a:t>
            </a:r>
            <a:r>
              <a:rPr lang="en-GB" sz="1050" dirty="0"/>
              <a:t>.</a:t>
            </a:r>
          </a:p>
          <a:p>
            <a:pPr algn="just"/>
            <a:endParaRPr lang="en-GB" sz="1050" dirty="0"/>
          </a:p>
          <a:p>
            <a:pPr algn="just"/>
            <a:r>
              <a:rPr lang="en-GB" sz="1050" dirty="0"/>
              <a:t>Pour </a:t>
            </a:r>
            <a:r>
              <a:rPr lang="en-GB" sz="1050" dirty="0" err="1"/>
              <a:t>ce</a:t>
            </a:r>
            <a:r>
              <a:rPr lang="en-GB" sz="1050" dirty="0"/>
              <a:t> faire, </a:t>
            </a:r>
            <a:r>
              <a:rPr lang="en-GB" sz="1050" dirty="0" err="1"/>
              <a:t>ils</a:t>
            </a:r>
            <a:r>
              <a:rPr lang="en-GB" sz="1050" dirty="0"/>
              <a:t> </a:t>
            </a:r>
            <a:r>
              <a:rPr lang="en-GB" sz="1050" dirty="0" err="1"/>
              <a:t>doivent</a:t>
            </a:r>
            <a:r>
              <a:rPr lang="en-GB" sz="1050" dirty="0"/>
              <a:t> </a:t>
            </a:r>
            <a:r>
              <a:rPr lang="en-GB" sz="1050" b="1" dirty="0"/>
              <a:t>DÉVELOPPER DES COMPÉTENCES DE RÉFLEXION DE NIVEAU SUPÉRIEUR </a:t>
            </a:r>
            <a:r>
              <a:rPr lang="en-GB" sz="1050" dirty="0"/>
              <a:t>qui, </a:t>
            </a:r>
            <a:r>
              <a:rPr lang="en-GB" sz="1050" dirty="0" err="1"/>
              <a:t>selon</a:t>
            </a:r>
            <a:r>
              <a:rPr lang="en-GB" sz="1050" dirty="0"/>
              <a:t> nous, </a:t>
            </a:r>
          </a:p>
          <a:p>
            <a:pPr algn="just"/>
            <a:r>
              <a:rPr lang="en-GB" sz="1050" b="1" dirty="0"/>
              <a:t>S'ÉPANOUIRONT SI ON LES ENCOURAGE </a:t>
            </a:r>
            <a:r>
              <a:rPr lang="en-GB" sz="1050" b="1" dirty="0" err="1"/>
              <a:t>À</a:t>
            </a:r>
            <a:r>
              <a:rPr lang="en-GB" sz="1050" b="1" dirty="0"/>
              <a:t> ÊTRE CRÉATIFS, INNOVANTS, INGÉNIEUX ET ADAPTABLES</a:t>
            </a:r>
            <a:r>
              <a:rPr lang="en-GB" sz="1050" dirty="0"/>
              <a:t>.</a:t>
            </a:r>
          </a:p>
          <a:p>
            <a:pPr algn="just">
              <a:lnSpc>
                <a:spcPct val="70000"/>
              </a:lnSpc>
            </a:pPr>
            <a:endParaRPr lang="en-GB" sz="1050" dirty="0"/>
          </a:p>
          <a:p>
            <a:pPr algn="just"/>
            <a:r>
              <a:rPr lang="en-GB" sz="1050" dirty="0"/>
              <a:t>Les </a:t>
            </a:r>
            <a:r>
              <a:rPr lang="en-GB" sz="1050" dirty="0" err="1"/>
              <a:t>présentes</a:t>
            </a:r>
            <a:r>
              <a:rPr lang="en-GB" sz="1050" dirty="0"/>
              <a:t> </a:t>
            </a:r>
            <a:r>
              <a:rPr lang="en-GB" sz="1050" dirty="0" err="1"/>
              <a:t>ressources</a:t>
            </a:r>
            <a:r>
              <a:rPr lang="en-GB" sz="1050" dirty="0"/>
              <a:t> </a:t>
            </a:r>
            <a:r>
              <a:rPr lang="en-GB" sz="1050" dirty="0" err="1"/>
              <a:t>éducatives</a:t>
            </a:r>
            <a:r>
              <a:rPr lang="en-GB" sz="1050" dirty="0"/>
              <a:t> </a:t>
            </a:r>
            <a:r>
              <a:rPr lang="en-GB" sz="1050" dirty="0" err="1"/>
              <a:t>libres</a:t>
            </a:r>
            <a:r>
              <a:rPr lang="en-GB" sz="1050" dirty="0"/>
              <a:t> (REL) </a:t>
            </a:r>
            <a:r>
              <a:rPr lang="en-GB" sz="1050" dirty="0" err="1"/>
              <a:t>ont</a:t>
            </a:r>
            <a:r>
              <a:rPr lang="en-GB" sz="1050" dirty="0"/>
              <a:t> </a:t>
            </a:r>
            <a:r>
              <a:rPr lang="en-GB" sz="1050" dirty="0" err="1"/>
              <a:t>été</a:t>
            </a:r>
            <a:r>
              <a:rPr lang="en-GB" sz="1050" dirty="0"/>
              <a:t> </a:t>
            </a:r>
            <a:r>
              <a:rPr lang="en-GB" sz="1050" dirty="0" err="1"/>
              <a:t>conçues</a:t>
            </a:r>
            <a:r>
              <a:rPr lang="en-GB" sz="1050" dirty="0"/>
              <a:t> dans le cadre du </a:t>
            </a:r>
            <a:r>
              <a:rPr lang="en-GB" sz="1050" dirty="0" err="1"/>
              <a:t>projet</a:t>
            </a:r>
            <a:r>
              <a:rPr lang="en-GB" sz="1050" dirty="0"/>
              <a:t> Creative School, </a:t>
            </a:r>
            <a:r>
              <a:rPr lang="en-GB" sz="1050" dirty="0" err="1"/>
              <a:t>dont</a:t>
            </a:r>
            <a:r>
              <a:rPr lang="en-GB" sz="1050" dirty="0"/>
              <a:t> </a:t>
            </a:r>
            <a:r>
              <a:rPr lang="en-GB" sz="1050" dirty="0" err="1"/>
              <a:t>l'objectif</a:t>
            </a:r>
            <a:r>
              <a:rPr lang="en-GB" sz="1050" dirty="0"/>
              <a:t> </a:t>
            </a:r>
            <a:r>
              <a:rPr lang="en-GB" sz="1050" dirty="0" err="1"/>
              <a:t>est</a:t>
            </a:r>
            <a:r>
              <a:rPr lang="en-GB" sz="1050" dirty="0"/>
              <a:t> le </a:t>
            </a:r>
            <a:r>
              <a:rPr lang="en-GB" sz="1050" dirty="0" err="1"/>
              <a:t>suivant</a:t>
            </a:r>
            <a:endParaRPr lang="en-GB" sz="1050" dirty="0"/>
          </a:p>
          <a:p>
            <a:pPr algn="just"/>
            <a:r>
              <a:rPr lang="en-GB" sz="1050" dirty="0" err="1"/>
              <a:t>est</a:t>
            </a:r>
            <a:r>
              <a:rPr lang="en-GB" sz="1050" dirty="0"/>
              <a:t> de </a:t>
            </a:r>
            <a:r>
              <a:rPr lang="en-GB" sz="1050" dirty="0" err="1"/>
              <a:t>développer</a:t>
            </a:r>
            <a:r>
              <a:rPr lang="en-GB" sz="1050" dirty="0"/>
              <a:t> des modules </a:t>
            </a:r>
            <a:r>
              <a:rPr lang="en-GB" sz="1050" dirty="0" err="1"/>
              <a:t>d'enseignement</a:t>
            </a:r>
            <a:r>
              <a:rPr lang="en-GB" sz="1050" dirty="0"/>
              <a:t>/</a:t>
            </a:r>
            <a:r>
              <a:rPr lang="en-GB" sz="1050" dirty="0" err="1"/>
              <a:t>apprentissage</a:t>
            </a:r>
            <a:r>
              <a:rPr lang="en-GB" sz="1050" dirty="0"/>
              <a:t> pour les </a:t>
            </a:r>
            <a:r>
              <a:rPr lang="en-GB" sz="1050" dirty="0" err="1"/>
              <a:t>enseignants</a:t>
            </a:r>
            <a:r>
              <a:rPr lang="en-GB" sz="1050" dirty="0"/>
              <a:t> et les </a:t>
            </a:r>
            <a:r>
              <a:rPr lang="en-GB" sz="1050" dirty="0" err="1"/>
              <a:t>élèves</a:t>
            </a:r>
            <a:r>
              <a:rPr lang="en-GB" sz="1050" dirty="0"/>
              <a:t>, </a:t>
            </a:r>
            <a:r>
              <a:rPr lang="en-GB" sz="1050" dirty="0" err="1"/>
              <a:t>en</a:t>
            </a:r>
            <a:r>
              <a:rPr lang="en-GB" sz="1050" dirty="0"/>
              <a:t> </a:t>
            </a:r>
            <a:r>
              <a:rPr lang="en-GB" sz="1050" dirty="0" err="1"/>
              <a:t>promouvant</a:t>
            </a:r>
            <a:r>
              <a:rPr lang="en-GB" sz="1050" dirty="0"/>
              <a:t> </a:t>
            </a:r>
            <a:r>
              <a:rPr lang="en-GB" sz="1050" dirty="0" err="1"/>
              <a:t>l'apprentissage</a:t>
            </a:r>
            <a:r>
              <a:rPr lang="en-GB" sz="1050" dirty="0"/>
              <a:t> </a:t>
            </a:r>
            <a:r>
              <a:rPr lang="en-GB" sz="1050" dirty="0" err="1"/>
              <a:t>autonome</a:t>
            </a:r>
            <a:r>
              <a:rPr lang="en-GB" sz="1050" dirty="0"/>
              <a:t> et les </a:t>
            </a:r>
            <a:r>
              <a:rPr lang="en-GB" sz="1050" dirty="0" err="1"/>
              <a:t>capacités</a:t>
            </a:r>
            <a:r>
              <a:rPr lang="en-GB" sz="1050" dirty="0"/>
              <a:t> de </a:t>
            </a:r>
            <a:r>
              <a:rPr lang="en-GB" sz="1050" dirty="0" err="1"/>
              <a:t>réflexion</a:t>
            </a:r>
            <a:r>
              <a:rPr lang="en-GB" sz="1050" dirty="0"/>
              <a:t> critique et </a:t>
            </a:r>
            <a:r>
              <a:rPr lang="en-GB" sz="1050" dirty="0" err="1"/>
              <a:t>visuelle</a:t>
            </a:r>
            <a:r>
              <a:rPr lang="en-GB" sz="1050" dirty="0"/>
              <a:t>, </a:t>
            </a:r>
            <a:r>
              <a:rPr lang="en-GB" sz="1050" dirty="0" err="1"/>
              <a:t>en</a:t>
            </a:r>
            <a:r>
              <a:rPr lang="en-GB" sz="1050" dirty="0"/>
              <a:t> </a:t>
            </a:r>
            <a:r>
              <a:rPr lang="en-GB" sz="1050" dirty="0" err="1"/>
              <a:t>utilisant</a:t>
            </a:r>
            <a:r>
              <a:rPr lang="en-GB" sz="1050" dirty="0"/>
              <a:t> les </a:t>
            </a:r>
            <a:r>
              <a:rPr lang="en-GB" sz="1050" b="1" dirty="0"/>
              <a:t>CONTENUS DU PATRIMOINE CULTUREL </a:t>
            </a:r>
            <a:r>
              <a:rPr lang="en-GB" sz="1050" dirty="0"/>
              <a:t>mis </a:t>
            </a:r>
            <a:r>
              <a:rPr lang="en-GB" sz="1050" dirty="0" err="1"/>
              <a:t>à</a:t>
            </a:r>
            <a:r>
              <a:rPr lang="en-GB" sz="1050" dirty="0"/>
              <a:t> disposition par les institutions et les organisations </a:t>
            </a:r>
            <a:r>
              <a:rPr lang="en-GB" sz="1050" dirty="0" err="1"/>
              <a:t>auxquelles</a:t>
            </a:r>
            <a:r>
              <a:rPr lang="en-GB" sz="1050" dirty="0"/>
              <a:t> </a:t>
            </a:r>
            <a:r>
              <a:rPr lang="en-GB" sz="1050" dirty="0" err="1"/>
              <a:t>appartiennent</a:t>
            </a:r>
            <a:r>
              <a:rPr lang="en-GB" sz="1050" dirty="0"/>
              <a:t> les </a:t>
            </a:r>
            <a:r>
              <a:rPr lang="en-GB" sz="1050" dirty="0" err="1"/>
              <a:t>partenaires</a:t>
            </a:r>
            <a:r>
              <a:rPr lang="en-GB" sz="1050" dirty="0"/>
              <a:t> du </a:t>
            </a:r>
            <a:r>
              <a:rPr lang="en-GB" sz="1050" dirty="0" err="1"/>
              <a:t>projet</a:t>
            </a:r>
            <a:r>
              <a:rPr lang="en-GB" sz="1050" dirty="0"/>
              <a:t> Creative School.</a:t>
            </a:r>
          </a:p>
          <a:p>
            <a:pPr algn="just"/>
            <a:endParaRPr lang="en-GB" sz="1050" dirty="0"/>
          </a:p>
          <a:p>
            <a:pPr algn="just"/>
            <a:r>
              <a:rPr lang="en-GB" sz="1050" dirty="0"/>
              <a:t>Les </a:t>
            </a:r>
            <a:r>
              <a:rPr lang="en-GB" sz="1050" b="1" dirty="0"/>
              <a:t>BÉNÉFICIAIRES</a:t>
            </a:r>
            <a:r>
              <a:rPr lang="en-GB" sz="1050" dirty="0"/>
              <a:t> des </a:t>
            </a:r>
            <a:r>
              <a:rPr lang="en-GB" sz="1050" dirty="0" err="1"/>
              <a:t>présentes</a:t>
            </a:r>
            <a:r>
              <a:rPr lang="en-GB" sz="1050" dirty="0"/>
              <a:t> </a:t>
            </a:r>
            <a:r>
              <a:rPr lang="en-GB" sz="1050" dirty="0" err="1"/>
              <a:t>ressources</a:t>
            </a:r>
            <a:r>
              <a:rPr lang="en-GB" sz="1050" dirty="0"/>
              <a:t> </a:t>
            </a:r>
            <a:r>
              <a:rPr lang="en-GB" sz="1050" dirty="0" err="1"/>
              <a:t>éducatives</a:t>
            </a:r>
            <a:r>
              <a:rPr lang="en-GB" sz="1050" dirty="0"/>
              <a:t> </a:t>
            </a:r>
            <a:r>
              <a:rPr lang="en-GB" sz="1050" dirty="0" err="1"/>
              <a:t>libres</a:t>
            </a:r>
            <a:r>
              <a:rPr lang="en-GB" sz="1050" dirty="0"/>
              <a:t> </a:t>
            </a:r>
            <a:r>
              <a:rPr lang="en-GB" sz="1050" dirty="0" err="1"/>
              <a:t>sont</a:t>
            </a:r>
            <a:r>
              <a:rPr lang="en-GB" sz="1050" dirty="0"/>
              <a:t> :</a:t>
            </a:r>
          </a:p>
          <a:p>
            <a:pPr algn="just"/>
            <a:r>
              <a:rPr lang="en-GB" sz="1050" b="1" dirty="0"/>
              <a:t>LES ENSEIGNANTS DES ÉCOLES PRIMAIRES ET SECONDAIRES </a:t>
            </a:r>
            <a:r>
              <a:rPr lang="en-GB" sz="1050" dirty="0"/>
              <a:t>qui, </a:t>
            </a:r>
            <a:r>
              <a:rPr lang="en-GB" sz="1050" dirty="0" err="1"/>
              <a:t>en</a:t>
            </a:r>
            <a:r>
              <a:rPr lang="en-GB" sz="1050" dirty="0"/>
              <a:t> </a:t>
            </a:r>
            <a:r>
              <a:rPr lang="en-GB" sz="1050" dirty="0" err="1"/>
              <a:t>s'engageant</a:t>
            </a:r>
            <a:r>
              <a:rPr lang="en-GB" sz="1050" dirty="0"/>
              <a:t> dans le </a:t>
            </a:r>
            <a:r>
              <a:rPr lang="en-GB" sz="1050" dirty="0" err="1"/>
              <a:t>projet</a:t>
            </a:r>
            <a:r>
              <a:rPr lang="en-GB" sz="1050" dirty="0"/>
              <a:t>, </a:t>
            </a:r>
            <a:r>
              <a:rPr lang="en-GB" sz="1050" dirty="0" err="1"/>
              <a:t>seront</a:t>
            </a:r>
            <a:r>
              <a:rPr lang="en-GB" sz="1050" dirty="0"/>
              <a:t> </a:t>
            </a:r>
            <a:r>
              <a:rPr lang="en-GB" sz="1050" dirty="0" err="1"/>
              <a:t>équipés</a:t>
            </a:r>
            <a:r>
              <a:rPr lang="en-GB" sz="1050" dirty="0"/>
              <a:t> des </a:t>
            </a:r>
            <a:r>
              <a:rPr lang="en-GB" sz="1050" dirty="0" err="1"/>
              <a:t>compétences</a:t>
            </a:r>
            <a:r>
              <a:rPr lang="en-GB" sz="1050" dirty="0"/>
              <a:t> </a:t>
            </a:r>
            <a:r>
              <a:rPr lang="en-GB" sz="1050" dirty="0" err="1"/>
              <a:t>nécessaires</a:t>
            </a:r>
            <a:r>
              <a:rPr lang="en-GB" sz="1050" dirty="0"/>
              <a:t> pour </a:t>
            </a:r>
            <a:r>
              <a:rPr lang="en-GB" sz="1050" dirty="0" err="1"/>
              <a:t>faciliter</a:t>
            </a:r>
            <a:r>
              <a:rPr lang="en-GB" sz="1050" dirty="0"/>
              <a:t> les </a:t>
            </a:r>
            <a:r>
              <a:rPr lang="en-GB" sz="1050" dirty="0" err="1"/>
              <a:t>stratégies</a:t>
            </a:r>
            <a:r>
              <a:rPr lang="en-GB" sz="1050" dirty="0"/>
              <a:t> </a:t>
            </a:r>
            <a:r>
              <a:rPr lang="en-GB" sz="1050" dirty="0" err="1"/>
              <a:t>pédagogiques</a:t>
            </a:r>
            <a:r>
              <a:rPr lang="en-GB" sz="1050" dirty="0"/>
              <a:t> de </a:t>
            </a:r>
            <a:r>
              <a:rPr lang="en-GB" sz="1050" dirty="0" err="1"/>
              <a:t>créativité</a:t>
            </a:r>
            <a:r>
              <a:rPr lang="en-GB" sz="1050" dirty="0"/>
              <a:t> et de pensée critique ;</a:t>
            </a:r>
          </a:p>
          <a:p>
            <a:pPr algn="just"/>
            <a:r>
              <a:rPr lang="en-GB" sz="1050" b="1" dirty="0"/>
              <a:t>LES</a:t>
            </a:r>
            <a:r>
              <a:rPr lang="en-GB" sz="1050" dirty="0"/>
              <a:t> </a:t>
            </a:r>
            <a:r>
              <a:rPr lang="en-GB" sz="1050" b="1" dirty="0"/>
              <a:t>ENFANTS</a:t>
            </a:r>
            <a:r>
              <a:rPr lang="en-GB" sz="1050" dirty="0"/>
              <a:t> </a:t>
            </a:r>
            <a:r>
              <a:rPr lang="en-GB" sz="1050" b="1" dirty="0"/>
              <a:t>ET</a:t>
            </a:r>
            <a:r>
              <a:rPr lang="en-GB" sz="1050" dirty="0"/>
              <a:t> </a:t>
            </a:r>
            <a:r>
              <a:rPr lang="en-GB" sz="1050" b="1" dirty="0"/>
              <a:t>LES</a:t>
            </a:r>
            <a:r>
              <a:rPr lang="en-GB" sz="1050" dirty="0"/>
              <a:t> </a:t>
            </a:r>
            <a:r>
              <a:rPr lang="en-GB" sz="1050" b="1" dirty="0"/>
              <a:t>JEUNES</a:t>
            </a:r>
            <a:r>
              <a:rPr lang="en-GB" sz="1050" dirty="0"/>
              <a:t> qui </a:t>
            </a:r>
            <a:r>
              <a:rPr lang="en-GB" sz="1050" dirty="0" err="1"/>
              <a:t>utiliseront</a:t>
            </a:r>
            <a:r>
              <a:rPr lang="en-GB" sz="1050" dirty="0"/>
              <a:t> les REL </a:t>
            </a:r>
            <a:r>
              <a:rPr lang="en-GB" sz="1050" dirty="0" err="1"/>
              <a:t>développés</a:t>
            </a:r>
            <a:r>
              <a:rPr lang="en-GB" sz="1050" dirty="0"/>
              <a:t> par le </a:t>
            </a:r>
            <a:r>
              <a:rPr lang="en-GB" sz="1050" dirty="0" err="1"/>
              <a:t>projet</a:t>
            </a:r>
            <a:r>
              <a:rPr lang="en-GB" sz="1050" dirty="0"/>
              <a:t>. </a:t>
            </a:r>
          </a:p>
          <a:p>
            <a:pPr algn="just"/>
            <a:endParaRPr lang="en-GB" sz="1050" dirty="0"/>
          </a:p>
          <a:p>
            <a:pPr algn="just"/>
            <a:r>
              <a:rPr lang="en-GB" sz="1050" dirty="0" err="1"/>
              <a:t>Veuillez</a:t>
            </a:r>
            <a:r>
              <a:rPr lang="en-GB" sz="1050" dirty="0"/>
              <a:t> noter que les </a:t>
            </a:r>
            <a:r>
              <a:rPr lang="en-GB" sz="1050" dirty="0" err="1"/>
              <a:t>thèmes</a:t>
            </a:r>
            <a:r>
              <a:rPr lang="en-GB" sz="1050" dirty="0"/>
              <a:t> des REL </a:t>
            </a:r>
            <a:r>
              <a:rPr lang="en-GB" sz="1050" dirty="0" err="1"/>
              <a:t>ont</a:t>
            </a:r>
            <a:r>
              <a:rPr lang="en-GB" sz="1050" dirty="0"/>
              <a:t> </a:t>
            </a:r>
            <a:r>
              <a:rPr lang="en-GB" sz="1050" dirty="0" err="1"/>
              <a:t>été</a:t>
            </a:r>
            <a:r>
              <a:rPr lang="en-GB" sz="1050" dirty="0"/>
              <a:t> </a:t>
            </a:r>
            <a:r>
              <a:rPr lang="en-GB" sz="1050" dirty="0" err="1"/>
              <a:t>sélectionnés</a:t>
            </a:r>
            <a:r>
              <a:rPr lang="en-GB" sz="1050" dirty="0"/>
              <a:t> par un </a:t>
            </a:r>
            <a:r>
              <a:rPr lang="en-GB" sz="1050" dirty="0" err="1"/>
              <a:t>groupe</a:t>
            </a:r>
            <a:r>
              <a:rPr lang="en-GB" sz="1050" dirty="0"/>
              <a:t> international </a:t>
            </a:r>
            <a:r>
              <a:rPr lang="en-GB" sz="1050" dirty="0" err="1"/>
              <a:t>d'enseignants</a:t>
            </a:r>
            <a:r>
              <a:rPr lang="en-GB" sz="1050" dirty="0"/>
              <a:t> et </a:t>
            </a:r>
            <a:r>
              <a:rPr lang="en-GB" sz="1050" dirty="0" err="1"/>
              <a:t>d'éducateurs</a:t>
            </a:r>
            <a:r>
              <a:rPr lang="en-GB" sz="1050" dirty="0"/>
              <a:t> </a:t>
            </a:r>
            <a:r>
              <a:rPr lang="en-GB" sz="1050" dirty="0" err="1"/>
              <a:t>d'Autriche</a:t>
            </a:r>
            <a:r>
              <a:rPr lang="en-GB" sz="1050" dirty="0"/>
              <a:t>, de </a:t>
            </a:r>
            <a:r>
              <a:rPr lang="en-GB" sz="1050" dirty="0" err="1"/>
              <a:t>Croatie</a:t>
            </a:r>
            <a:r>
              <a:rPr lang="en-GB" sz="1050" dirty="0"/>
              <a:t>, de </a:t>
            </a:r>
            <a:r>
              <a:rPr lang="en-GB" sz="1050" dirty="0" err="1"/>
              <a:t>Finlande</a:t>
            </a:r>
            <a:r>
              <a:rPr lang="en-GB" sz="1050" dirty="0"/>
              <a:t>, de France, </a:t>
            </a:r>
            <a:r>
              <a:rPr lang="en-GB" sz="1050" dirty="0" err="1"/>
              <a:t>d'Irlande</a:t>
            </a:r>
            <a:r>
              <a:rPr lang="en-GB" sz="1050" dirty="0"/>
              <a:t>, </a:t>
            </a:r>
            <a:r>
              <a:rPr lang="en-GB" sz="1050" dirty="0" err="1"/>
              <a:t>d'Italie</a:t>
            </a:r>
            <a:r>
              <a:rPr lang="en-GB" sz="1050" dirty="0"/>
              <a:t> et du </a:t>
            </a:r>
            <a:r>
              <a:rPr lang="en-GB" sz="1050" dirty="0" err="1"/>
              <a:t>Royaume</a:t>
            </a:r>
            <a:r>
              <a:rPr lang="en-GB" sz="1050" dirty="0"/>
              <a:t>-Uni, par le </a:t>
            </a:r>
            <a:r>
              <a:rPr lang="en-GB" sz="1050" dirty="0" err="1"/>
              <a:t>biais</a:t>
            </a:r>
            <a:r>
              <a:rPr lang="en-GB" sz="1050" dirty="0"/>
              <a:t> de </a:t>
            </a:r>
            <a:r>
              <a:rPr lang="en-GB" sz="1050" dirty="0" err="1"/>
              <a:t>groupes</a:t>
            </a:r>
            <a:r>
              <a:rPr lang="en-GB" sz="1050" dirty="0"/>
              <a:t> de discussion et </a:t>
            </a:r>
            <a:r>
              <a:rPr lang="en-GB" sz="1050" dirty="0" err="1"/>
              <a:t>d'enquêtes</a:t>
            </a:r>
            <a:r>
              <a:rPr lang="en-GB" sz="1050" dirty="0"/>
              <a:t>. </a:t>
            </a:r>
          </a:p>
          <a:p>
            <a:pPr algn="just"/>
            <a:endParaRPr lang="en-GB" sz="1050" dirty="0"/>
          </a:p>
          <a:p>
            <a:pPr algn="just"/>
            <a:r>
              <a:rPr lang="en-GB" sz="1050" dirty="0"/>
              <a:t>Nous </a:t>
            </a:r>
            <a:r>
              <a:rPr lang="en-GB" sz="1050" dirty="0" err="1"/>
              <a:t>espérons</a:t>
            </a:r>
            <a:r>
              <a:rPr lang="en-GB" sz="1050" dirty="0"/>
              <a:t> que </a:t>
            </a:r>
            <a:r>
              <a:rPr lang="en-GB" sz="1050" dirty="0" err="1"/>
              <a:t>ce</a:t>
            </a:r>
            <a:r>
              <a:rPr lang="en-GB" sz="1050" dirty="0"/>
              <a:t> support </a:t>
            </a:r>
            <a:r>
              <a:rPr lang="en-GB" sz="1050" dirty="0" err="1"/>
              <a:t>enrichira</a:t>
            </a:r>
            <a:r>
              <a:rPr lang="en-GB" sz="1050" dirty="0"/>
              <a:t> </a:t>
            </a:r>
            <a:r>
              <a:rPr lang="en-GB" sz="1050" dirty="0" err="1"/>
              <a:t>vos</a:t>
            </a:r>
            <a:r>
              <a:rPr lang="en-GB" sz="1050" dirty="0"/>
              <a:t> </a:t>
            </a:r>
            <a:r>
              <a:rPr lang="en-GB" sz="1050" dirty="0" err="1"/>
              <a:t>ressources</a:t>
            </a:r>
            <a:r>
              <a:rPr lang="en-GB" sz="1050" dirty="0"/>
              <a:t> </a:t>
            </a:r>
            <a:r>
              <a:rPr lang="en-GB" sz="1050" dirty="0" err="1"/>
              <a:t>pédagogiques</a:t>
            </a:r>
            <a:r>
              <a:rPr lang="en-GB" sz="1050" dirty="0"/>
              <a:t> et </a:t>
            </a:r>
            <a:r>
              <a:rPr lang="en-GB" sz="1050" dirty="0" err="1"/>
              <a:t>favorisera</a:t>
            </a:r>
            <a:r>
              <a:rPr lang="en-GB" sz="1050" dirty="0"/>
              <a:t> la pensée </a:t>
            </a:r>
            <a:r>
              <a:rPr lang="en-GB" sz="1050" dirty="0" err="1"/>
              <a:t>créative</a:t>
            </a:r>
            <a:r>
              <a:rPr lang="en-GB" sz="1050" dirty="0"/>
              <a:t> et critique des </a:t>
            </a:r>
            <a:r>
              <a:rPr lang="en-GB" sz="1050" dirty="0" err="1"/>
              <a:t>étudiants</a:t>
            </a:r>
            <a:r>
              <a:rPr lang="en-GB" sz="1050" dirty="0"/>
              <a:t>.</a:t>
            </a:r>
          </a:p>
          <a:p>
            <a:pPr algn="r"/>
            <a:endParaRPr lang="en-GB" sz="1200" b="1" dirty="0">
              <a:hlinkClick r:id="rId4"/>
            </a:endParaRPr>
          </a:p>
          <a:p>
            <a:pPr algn="ctr"/>
            <a:r>
              <a:rPr lang="en-GB" sz="1200" b="1" dirty="0">
                <a:hlinkClick r:id="rId4"/>
              </a:rPr>
              <a:t>https://www.creative-school.eu</a:t>
            </a:r>
            <a:endParaRPr lang="en-GB" sz="1200" b="1" dirty="0"/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E0695B48-1FB6-0048-B2A5-3F019F0CDD65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7866992" y="10886"/>
            <a:ext cx="1277007" cy="107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5737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9651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1"/>
          <p:cNvSpPr txBox="1">
            <a:spLocks noGrp="1"/>
          </p:cNvSpPr>
          <p:nvPr>
            <p:ph type="title"/>
          </p:nvPr>
        </p:nvSpPr>
        <p:spPr>
          <a:xfrm rot="161729">
            <a:off x="976261" y="876906"/>
            <a:ext cx="7029878" cy="7601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GB" dirty="0"/>
              <a:t>L'IA se compose de trois parties</a:t>
            </a:r>
            <a:endParaRPr dirty="0"/>
          </a:p>
        </p:txBody>
      </p:sp>
      <p:sp>
        <p:nvSpPr>
          <p:cNvPr id="178" name="Google Shape;178;p31"/>
          <p:cNvSpPr/>
          <p:nvPr/>
        </p:nvSpPr>
        <p:spPr>
          <a:xfrm rot="-152142">
            <a:off x="1333737" y="2074151"/>
            <a:ext cx="2264818" cy="1840197"/>
          </a:xfrm>
          <a:prstGeom prst="homePlate">
            <a:avLst>
              <a:gd name="adj" fmla="val 30129"/>
            </a:avLst>
          </a:prstGeom>
          <a:solidFill>
            <a:srgbClr val="A6CD02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GB" sz="1800" u="sng" dirty="0">
                <a:latin typeface="Sniglet"/>
                <a:ea typeface="Sniglet"/>
                <a:cs typeface="Sniglet"/>
                <a:sym typeface="Sniglet"/>
              </a:rPr>
              <a:t>Jeux de </a:t>
            </a:r>
            <a:r>
              <a:rPr lang="en-GB" sz="1800" u="sng" dirty="0" err="1">
                <a:latin typeface="Sniglet"/>
                <a:ea typeface="Sniglet"/>
                <a:cs typeface="Sniglet"/>
                <a:sym typeface="Sniglet"/>
              </a:rPr>
              <a:t>données</a:t>
            </a:r>
            <a:endParaRPr sz="1800" u="sng" dirty="0"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179" name="Google Shape;179;p3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fld id="{00000000-1234-1234-1234-123412341234}" type="slidenum">
              <a:rPr lang="en-GB"/>
              <a:pPr/>
              <a:t>10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9651"/>
        </a:solid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2"/>
          <p:cNvSpPr txBox="1">
            <a:spLocks noGrp="1"/>
          </p:cNvSpPr>
          <p:nvPr>
            <p:ph type="title"/>
          </p:nvPr>
        </p:nvSpPr>
        <p:spPr>
          <a:xfrm rot="161729">
            <a:off x="976261" y="876906"/>
            <a:ext cx="7029878" cy="7601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GB" dirty="0"/>
              <a:t>L'IA se compose de trois parties</a:t>
            </a:r>
            <a:endParaRPr dirty="0"/>
          </a:p>
        </p:txBody>
      </p:sp>
      <p:sp>
        <p:nvSpPr>
          <p:cNvPr id="185" name="Google Shape;185;p32"/>
          <p:cNvSpPr/>
          <p:nvPr/>
        </p:nvSpPr>
        <p:spPr>
          <a:xfrm rot="-152142">
            <a:off x="1333737" y="2074151"/>
            <a:ext cx="2264818" cy="1840197"/>
          </a:xfrm>
          <a:prstGeom prst="homePlate">
            <a:avLst>
              <a:gd name="adj" fmla="val 30129"/>
            </a:avLst>
          </a:prstGeom>
          <a:solidFill>
            <a:srgbClr val="A6CD02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GB" sz="1800" dirty="0">
                <a:latin typeface="Sniglet"/>
                <a:ea typeface="Sniglet"/>
                <a:cs typeface="Sniglet"/>
                <a:sym typeface="Sniglet"/>
              </a:rPr>
              <a:t>Jeux de </a:t>
            </a:r>
            <a:r>
              <a:rPr lang="en-GB" sz="1800" dirty="0" err="1">
                <a:latin typeface="Sniglet"/>
                <a:ea typeface="Sniglet"/>
                <a:cs typeface="Sniglet"/>
                <a:sym typeface="Sniglet"/>
              </a:rPr>
              <a:t>données</a:t>
            </a:r>
            <a:endParaRPr sz="1800" dirty="0"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186" name="Google Shape;186;p32"/>
          <p:cNvSpPr/>
          <p:nvPr/>
        </p:nvSpPr>
        <p:spPr>
          <a:xfrm rot="-151954">
            <a:off x="3295741" y="1983317"/>
            <a:ext cx="2449261" cy="1840197"/>
          </a:xfrm>
          <a:prstGeom prst="chevron">
            <a:avLst>
              <a:gd name="adj" fmla="val 29853"/>
            </a:avLst>
          </a:prstGeom>
          <a:solidFill>
            <a:srgbClr val="FAD900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fr-FR" sz="1800" dirty="0">
                <a:latin typeface="Sniglet"/>
                <a:ea typeface="Sniglet"/>
                <a:cs typeface="Sniglet"/>
                <a:sym typeface="Sniglet"/>
              </a:rPr>
              <a:t>Algorithme d’apprentissage</a:t>
            </a:r>
            <a:endParaRPr lang="fr-FR" sz="1800" u="sng" dirty="0"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187" name="Google Shape;187;p3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fld id="{00000000-1234-1234-1234-123412341234}" type="slidenum">
              <a:rPr lang="en-GB"/>
              <a:pPr/>
              <a:t>11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CD02"/>
        </a:solid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3"/>
          <p:cNvSpPr txBox="1">
            <a:spLocks noGrp="1"/>
          </p:cNvSpPr>
          <p:nvPr>
            <p:ph type="ctrTitle"/>
          </p:nvPr>
        </p:nvSpPr>
        <p:spPr>
          <a:xfrm>
            <a:off x="3865425" y="806100"/>
            <a:ext cx="4374600" cy="264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>
              <a:lnSpc>
                <a:spcPct val="150000"/>
              </a:lnSpc>
            </a:pPr>
            <a:endParaRPr sz="7200" dirty="0"/>
          </a:p>
          <a:p>
            <a:pPr>
              <a:lnSpc>
                <a:spcPct val="150000"/>
              </a:lnSpc>
            </a:pPr>
            <a:r>
              <a:rPr lang="en-GB" sz="3200" dirty="0" err="1">
                <a:latin typeface="Sniglet"/>
                <a:ea typeface="Sniglet"/>
                <a:cs typeface="Sniglet"/>
                <a:sym typeface="Sniglet"/>
              </a:rPr>
              <a:t>Qu'est-ce</a:t>
            </a:r>
            <a:r>
              <a:rPr lang="en-GB" sz="3200" dirty="0"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GB" sz="3200" dirty="0" err="1">
                <a:latin typeface="Sniglet"/>
                <a:ea typeface="Sniglet"/>
                <a:cs typeface="Sniglet"/>
                <a:sym typeface="Sniglet"/>
              </a:rPr>
              <a:t>qu'un</a:t>
            </a:r>
            <a:br>
              <a:rPr lang="en-GB" sz="3200" dirty="0">
                <a:latin typeface="Sniglet"/>
                <a:ea typeface="Sniglet"/>
                <a:cs typeface="Sniglet"/>
                <a:sym typeface="Sniglet"/>
              </a:rPr>
            </a:br>
            <a:r>
              <a:rPr lang="en-GB" sz="3800" dirty="0"/>
              <a:t>“</a:t>
            </a:r>
            <a:r>
              <a:rPr lang="en-GB" sz="3800" dirty="0" err="1"/>
              <a:t>algorithme</a:t>
            </a:r>
            <a:r>
              <a:rPr lang="en-GB" sz="3800" dirty="0"/>
              <a:t>”?</a:t>
            </a:r>
            <a:endParaRPr sz="3200" dirty="0"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193" name="Google Shape;193;p3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fld id="{00000000-1234-1234-1234-123412341234}" type="slidenum">
              <a:rPr lang="en-GB"/>
              <a:pPr/>
              <a:t>12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300"/>
        </a:solid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4"/>
          <p:cNvSpPr txBox="1">
            <a:spLocks noGrp="1"/>
          </p:cNvSpPr>
          <p:nvPr>
            <p:ph type="title"/>
          </p:nvPr>
        </p:nvSpPr>
        <p:spPr>
          <a:xfrm rot="161729">
            <a:off x="976261" y="876906"/>
            <a:ext cx="7029878" cy="7601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GB" dirty="0" err="1"/>
              <a:t>algorithme</a:t>
            </a:r>
            <a:endParaRPr dirty="0"/>
          </a:p>
        </p:txBody>
      </p:sp>
      <p:sp>
        <p:nvSpPr>
          <p:cNvPr id="199" name="Google Shape;199;p34"/>
          <p:cNvSpPr/>
          <p:nvPr/>
        </p:nvSpPr>
        <p:spPr>
          <a:xfrm rot="-152142">
            <a:off x="1333737" y="2074151"/>
            <a:ext cx="2264818" cy="1840197"/>
          </a:xfrm>
          <a:prstGeom prst="homePlate">
            <a:avLst>
              <a:gd name="adj" fmla="val 30129"/>
            </a:avLst>
          </a:prstGeom>
          <a:solidFill>
            <a:srgbClr val="FF4026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GB" sz="1800" dirty="0">
                <a:latin typeface="Sniglet"/>
                <a:ea typeface="Sniglet"/>
                <a:cs typeface="Sniglet"/>
                <a:sym typeface="Sniglet"/>
              </a:rPr>
              <a:t>Input </a:t>
            </a:r>
          </a:p>
          <a:p>
            <a:pPr algn="ctr"/>
            <a:r>
              <a:rPr lang="en-GB" sz="1600" dirty="0">
                <a:latin typeface="Sniglet"/>
                <a:sym typeface="Sniglet"/>
              </a:rPr>
              <a:t>(</a:t>
            </a:r>
            <a:r>
              <a:rPr lang="fr-FR" sz="1600" dirty="0">
                <a:latin typeface="Sniglet"/>
              </a:rPr>
              <a:t>Données d’entrée)</a:t>
            </a:r>
          </a:p>
          <a:p>
            <a:pPr algn="ctr"/>
            <a:endParaRPr sz="1800" dirty="0"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200" name="Google Shape;200;p34"/>
          <p:cNvSpPr/>
          <p:nvPr/>
        </p:nvSpPr>
        <p:spPr>
          <a:xfrm rot="-151954">
            <a:off x="3295810" y="1986430"/>
            <a:ext cx="2308355" cy="1840197"/>
          </a:xfrm>
          <a:prstGeom prst="chevron">
            <a:avLst>
              <a:gd name="adj" fmla="val 29853"/>
            </a:avLst>
          </a:prstGeom>
          <a:solidFill>
            <a:srgbClr val="FAD900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GB" sz="1800" dirty="0">
                <a:latin typeface="Sniglet"/>
                <a:ea typeface="Sniglet"/>
                <a:cs typeface="Sniglet"/>
                <a:sym typeface="Sniglet"/>
              </a:rPr>
              <a:t>Étapes pour modifier </a:t>
            </a:r>
            <a:r>
              <a:rPr lang="en-GB" sz="1800" dirty="0" err="1">
                <a:latin typeface="Sniglet"/>
                <a:ea typeface="Sniglet"/>
                <a:cs typeface="Sniglet"/>
                <a:sym typeface="Sniglet"/>
              </a:rPr>
              <a:t>l’input</a:t>
            </a:r>
            <a:endParaRPr lang="en-GB" sz="1800" dirty="0"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201" name="Google Shape;201;p34"/>
          <p:cNvSpPr/>
          <p:nvPr/>
        </p:nvSpPr>
        <p:spPr>
          <a:xfrm rot="-151775">
            <a:off x="5301305" y="1892350"/>
            <a:ext cx="2552365" cy="1840197"/>
          </a:xfrm>
          <a:prstGeom prst="chevron">
            <a:avLst>
              <a:gd name="adj" fmla="val 29853"/>
            </a:avLst>
          </a:prstGeom>
          <a:solidFill>
            <a:srgbClr val="00A7EB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GB" sz="1800" dirty="0">
                <a:latin typeface="Sniglet"/>
                <a:ea typeface="Sniglet"/>
                <a:cs typeface="Sniglet"/>
                <a:sym typeface="Sniglet"/>
              </a:rPr>
              <a:t>Output</a:t>
            </a:r>
          </a:p>
          <a:p>
            <a:pPr algn="ctr"/>
            <a:r>
              <a:rPr lang="en-GB" sz="1800" dirty="0"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GB" sz="1600" dirty="0">
                <a:latin typeface="Sniglet"/>
                <a:ea typeface="Sniglet"/>
                <a:cs typeface="Sniglet"/>
                <a:sym typeface="Sniglet"/>
              </a:rPr>
              <a:t>(</a:t>
            </a:r>
            <a:r>
              <a:rPr lang="en-GB" sz="1600" dirty="0" err="1">
                <a:latin typeface="Sniglet"/>
                <a:ea typeface="Sniglet"/>
                <a:cs typeface="Sniglet"/>
                <a:sym typeface="Sniglet"/>
              </a:rPr>
              <a:t>Données</a:t>
            </a:r>
            <a:r>
              <a:rPr lang="en-GB" sz="1600" dirty="0">
                <a:latin typeface="Sniglet"/>
                <a:ea typeface="Sniglet"/>
                <a:cs typeface="Sniglet"/>
                <a:sym typeface="Sniglet"/>
              </a:rPr>
              <a:t> de sortie)</a:t>
            </a:r>
            <a:endParaRPr sz="1800" dirty="0"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202" name="Google Shape;202;p3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fld id="{00000000-1234-1234-1234-123412341234}" type="slidenum">
              <a:rPr lang="en-GB"/>
              <a:pPr/>
              <a:t>13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300"/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5"/>
          <p:cNvSpPr txBox="1">
            <a:spLocks noGrp="1"/>
          </p:cNvSpPr>
          <p:nvPr>
            <p:ph type="title"/>
          </p:nvPr>
        </p:nvSpPr>
        <p:spPr>
          <a:xfrm rot="161729">
            <a:off x="976261" y="876906"/>
            <a:ext cx="7029878" cy="7601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GB" dirty="0" err="1"/>
              <a:t>Ajouter</a:t>
            </a:r>
            <a:r>
              <a:rPr lang="en-GB" dirty="0"/>
              <a:t> un contact </a:t>
            </a:r>
            <a:r>
              <a:rPr lang="en-GB" dirty="0" err="1"/>
              <a:t>à</a:t>
            </a:r>
            <a:r>
              <a:rPr lang="en-GB" dirty="0"/>
              <a:t> </a:t>
            </a:r>
            <a:r>
              <a:rPr lang="en-GB" dirty="0" err="1"/>
              <a:t>votre</a:t>
            </a:r>
            <a:r>
              <a:rPr lang="en-GB" dirty="0"/>
              <a:t> </a:t>
            </a:r>
            <a:r>
              <a:rPr lang="en-GB" dirty="0" err="1"/>
              <a:t>téléphone</a:t>
            </a:r>
            <a:endParaRPr dirty="0"/>
          </a:p>
        </p:txBody>
      </p:sp>
      <p:sp>
        <p:nvSpPr>
          <p:cNvPr id="208" name="Google Shape;208;p35"/>
          <p:cNvSpPr/>
          <p:nvPr/>
        </p:nvSpPr>
        <p:spPr>
          <a:xfrm rot="-152142">
            <a:off x="1333737" y="2074151"/>
            <a:ext cx="2264818" cy="1840197"/>
          </a:xfrm>
          <a:prstGeom prst="homePlate">
            <a:avLst>
              <a:gd name="adj" fmla="val 30129"/>
            </a:avLst>
          </a:prstGeom>
          <a:solidFill>
            <a:srgbClr val="FF4026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GB" sz="1800" dirty="0">
                <a:latin typeface="Sniglet"/>
                <a:ea typeface="Sniglet"/>
                <a:cs typeface="Sniglet"/>
                <a:sym typeface="Sniglet"/>
              </a:rPr>
              <a:t>Input:</a:t>
            </a:r>
            <a:endParaRPr sz="1800" dirty="0">
              <a:latin typeface="Sniglet"/>
              <a:ea typeface="Sniglet"/>
              <a:cs typeface="Sniglet"/>
              <a:sym typeface="Sniglet"/>
            </a:endParaRPr>
          </a:p>
          <a:p>
            <a:pPr marL="457189" indent="-342892">
              <a:buSzPts val="1800"/>
              <a:buFont typeface="Sniglet"/>
              <a:buChar char="●"/>
            </a:pPr>
            <a:r>
              <a:rPr lang="en-GB" sz="1800" dirty="0">
                <a:latin typeface="Sniglet"/>
                <a:ea typeface="Sniglet"/>
                <a:cs typeface="Sniglet"/>
                <a:sym typeface="Sniglet"/>
              </a:rPr>
              <a:t>Nom du contact</a:t>
            </a:r>
          </a:p>
          <a:p>
            <a:pPr marL="457189" indent="-342892">
              <a:buSzPts val="1800"/>
              <a:buFont typeface="Sniglet"/>
              <a:buChar char="●"/>
            </a:pPr>
            <a:r>
              <a:rPr lang="en-GB" sz="1800" dirty="0" err="1">
                <a:latin typeface="Sniglet"/>
                <a:ea typeface="Sniglet"/>
                <a:cs typeface="Sniglet"/>
                <a:sym typeface="Sniglet"/>
              </a:rPr>
              <a:t>Numéro</a:t>
            </a:r>
            <a:r>
              <a:rPr lang="en-GB" sz="1800" dirty="0">
                <a:latin typeface="Sniglet"/>
                <a:ea typeface="Sniglet"/>
                <a:cs typeface="Sniglet"/>
                <a:sym typeface="Sniglet"/>
              </a:rPr>
              <a:t> de </a:t>
            </a:r>
            <a:r>
              <a:rPr lang="en-GB" sz="1800" dirty="0" err="1">
                <a:latin typeface="Sniglet"/>
                <a:ea typeface="Sniglet"/>
                <a:cs typeface="Sniglet"/>
                <a:sym typeface="Sniglet"/>
              </a:rPr>
              <a:t>téléphone</a:t>
            </a:r>
            <a:endParaRPr sz="1800" dirty="0"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209" name="Google Shape;209;p35"/>
          <p:cNvSpPr/>
          <p:nvPr/>
        </p:nvSpPr>
        <p:spPr>
          <a:xfrm rot="-151800">
            <a:off x="3295394" y="1968057"/>
            <a:ext cx="3143073" cy="1840197"/>
          </a:xfrm>
          <a:prstGeom prst="chevron">
            <a:avLst>
              <a:gd name="adj" fmla="val 29853"/>
            </a:avLst>
          </a:prstGeom>
          <a:solidFill>
            <a:srgbClr val="FAD900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189" indent="-304793">
              <a:buSzPts val="1200"/>
              <a:buFont typeface="Sniglet"/>
              <a:buAutoNum type="arabicPeriod"/>
            </a:pPr>
            <a:r>
              <a:rPr lang="en-GB" sz="1200" dirty="0" err="1">
                <a:latin typeface="Sniglet"/>
                <a:ea typeface="Sniglet"/>
                <a:cs typeface="Sniglet"/>
                <a:sym typeface="Sniglet"/>
              </a:rPr>
              <a:t>Ouvrez</a:t>
            </a:r>
            <a:r>
              <a:rPr lang="en-GB" sz="1200" dirty="0"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GB" sz="1200" dirty="0" err="1">
                <a:latin typeface="Sniglet"/>
                <a:ea typeface="Sniglet"/>
                <a:cs typeface="Sniglet"/>
                <a:sym typeface="Sniglet"/>
              </a:rPr>
              <a:t>l'application</a:t>
            </a:r>
            <a:r>
              <a:rPr lang="en-GB" sz="1200" dirty="0">
                <a:latin typeface="Sniglet"/>
                <a:ea typeface="Sniglet"/>
                <a:cs typeface="Sniglet"/>
                <a:sym typeface="Sniglet"/>
              </a:rPr>
              <a:t> Carnet </a:t>
            </a:r>
            <a:r>
              <a:rPr lang="en-GB" sz="1200" dirty="0" err="1">
                <a:latin typeface="Sniglet"/>
                <a:ea typeface="Sniglet"/>
                <a:cs typeface="Sniglet"/>
                <a:sym typeface="Sniglet"/>
              </a:rPr>
              <a:t>d'adresses</a:t>
            </a:r>
            <a:endParaRPr lang="en-GB" sz="1200" dirty="0">
              <a:latin typeface="Sniglet"/>
              <a:ea typeface="Sniglet"/>
              <a:cs typeface="Sniglet"/>
              <a:sym typeface="Sniglet"/>
            </a:endParaRPr>
          </a:p>
          <a:p>
            <a:pPr marL="457189" indent="-304793">
              <a:buSzPts val="1200"/>
              <a:buFont typeface="Sniglet"/>
              <a:buAutoNum type="arabicPeriod"/>
            </a:pPr>
            <a:r>
              <a:rPr lang="en-GB" sz="1200" dirty="0" err="1">
                <a:latin typeface="Sniglet"/>
                <a:ea typeface="Sniglet"/>
                <a:cs typeface="Sniglet"/>
                <a:sym typeface="Sniglet"/>
              </a:rPr>
              <a:t>Remplir</a:t>
            </a:r>
            <a:r>
              <a:rPr lang="en-GB" sz="1200" dirty="0">
                <a:latin typeface="Sniglet"/>
                <a:ea typeface="Sniglet"/>
                <a:cs typeface="Sniglet"/>
                <a:sym typeface="Sniglet"/>
              </a:rPr>
              <a:t> le </a:t>
            </a:r>
            <a:r>
              <a:rPr lang="en-GB" sz="1200" dirty="0" err="1">
                <a:latin typeface="Sniglet"/>
                <a:ea typeface="Sniglet"/>
                <a:cs typeface="Sniglet"/>
                <a:sym typeface="Sniglet"/>
              </a:rPr>
              <a:t>prénom</a:t>
            </a:r>
            <a:endParaRPr lang="en-GB" sz="1200" dirty="0">
              <a:latin typeface="Sniglet"/>
              <a:ea typeface="Sniglet"/>
              <a:cs typeface="Sniglet"/>
              <a:sym typeface="Sniglet"/>
            </a:endParaRPr>
          </a:p>
          <a:p>
            <a:pPr marL="457189" indent="-304793">
              <a:buSzPts val="1200"/>
              <a:buFont typeface="Sniglet"/>
              <a:buAutoNum type="arabicPeriod"/>
            </a:pPr>
            <a:r>
              <a:rPr lang="en-GB" sz="1200" dirty="0" err="1">
                <a:latin typeface="Sniglet"/>
                <a:ea typeface="Sniglet"/>
                <a:cs typeface="Sniglet"/>
                <a:sym typeface="Sniglet"/>
              </a:rPr>
              <a:t>Remplir</a:t>
            </a:r>
            <a:r>
              <a:rPr lang="en-GB" sz="1200" dirty="0">
                <a:latin typeface="Sniglet"/>
                <a:ea typeface="Sniglet"/>
                <a:cs typeface="Sniglet"/>
                <a:sym typeface="Sniglet"/>
              </a:rPr>
              <a:t> le nom de </a:t>
            </a:r>
            <a:r>
              <a:rPr lang="en-GB" sz="1200" dirty="0" err="1">
                <a:latin typeface="Sniglet"/>
                <a:ea typeface="Sniglet"/>
                <a:cs typeface="Sniglet"/>
                <a:sym typeface="Sniglet"/>
              </a:rPr>
              <a:t>famille</a:t>
            </a:r>
            <a:endParaRPr lang="en-GB" sz="1200" dirty="0">
              <a:latin typeface="Sniglet"/>
              <a:ea typeface="Sniglet"/>
              <a:cs typeface="Sniglet"/>
              <a:sym typeface="Sniglet"/>
            </a:endParaRPr>
          </a:p>
          <a:p>
            <a:pPr marL="457189" indent="-304793">
              <a:buSzPts val="1200"/>
              <a:buFont typeface="Sniglet"/>
              <a:buAutoNum type="arabicPeriod"/>
            </a:pPr>
            <a:r>
              <a:rPr lang="en-GB" sz="1200" dirty="0" err="1">
                <a:latin typeface="Sniglet"/>
                <a:ea typeface="Sniglet"/>
                <a:cs typeface="Sniglet"/>
                <a:sym typeface="Sniglet"/>
              </a:rPr>
              <a:t>Ajouter</a:t>
            </a:r>
            <a:r>
              <a:rPr lang="en-GB" sz="1200" dirty="0">
                <a:latin typeface="Sniglet"/>
                <a:ea typeface="Sniglet"/>
                <a:cs typeface="Sniglet"/>
                <a:sym typeface="Sniglet"/>
              </a:rPr>
              <a:t> le </a:t>
            </a:r>
            <a:r>
              <a:rPr lang="en-GB" sz="1200" dirty="0" err="1">
                <a:latin typeface="Sniglet"/>
                <a:ea typeface="Sniglet"/>
                <a:cs typeface="Sniglet"/>
                <a:sym typeface="Sniglet"/>
              </a:rPr>
              <a:t>numéro</a:t>
            </a:r>
            <a:r>
              <a:rPr lang="en-GB" sz="1200" dirty="0">
                <a:latin typeface="Sniglet"/>
                <a:ea typeface="Sniglet"/>
                <a:cs typeface="Sniglet"/>
                <a:sym typeface="Sniglet"/>
              </a:rPr>
              <a:t> de </a:t>
            </a:r>
            <a:r>
              <a:rPr lang="en-GB" sz="1200" dirty="0" err="1">
                <a:latin typeface="Sniglet"/>
                <a:ea typeface="Sniglet"/>
                <a:cs typeface="Sniglet"/>
                <a:sym typeface="Sniglet"/>
              </a:rPr>
              <a:t>téléphone</a:t>
            </a:r>
            <a:endParaRPr lang="en-GB" sz="1200" dirty="0">
              <a:latin typeface="Sniglet"/>
              <a:ea typeface="Sniglet"/>
              <a:cs typeface="Sniglet"/>
              <a:sym typeface="Sniglet"/>
            </a:endParaRPr>
          </a:p>
          <a:p>
            <a:pPr marL="457189" indent="-304793">
              <a:buSzPts val="1200"/>
              <a:buFont typeface="Sniglet"/>
              <a:buAutoNum type="arabicPeriod"/>
            </a:pPr>
            <a:r>
              <a:rPr lang="en-GB" sz="1200" dirty="0" err="1">
                <a:latin typeface="Sniglet"/>
                <a:ea typeface="Sniglet"/>
                <a:cs typeface="Sniglet"/>
                <a:sym typeface="Sniglet"/>
              </a:rPr>
              <a:t>Sauvegarder</a:t>
            </a:r>
            <a:r>
              <a:rPr lang="en-GB" sz="1200" dirty="0">
                <a:latin typeface="Sniglet"/>
                <a:ea typeface="Sniglet"/>
                <a:cs typeface="Sniglet"/>
                <a:sym typeface="Sniglet"/>
              </a:rPr>
              <a:t> !</a:t>
            </a:r>
            <a:endParaRPr sz="1200" dirty="0"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210" name="Google Shape;210;p35"/>
          <p:cNvSpPr/>
          <p:nvPr/>
        </p:nvSpPr>
        <p:spPr>
          <a:xfrm rot="-151775">
            <a:off x="5682341" y="1893925"/>
            <a:ext cx="2481018" cy="1840197"/>
          </a:xfrm>
          <a:prstGeom prst="chevron">
            <a:avLst>
              <a:gd name="adj" fmla="val 29853"/>
            </a:avLst>
          </a:prstGeom>
          <a:solidFill>
            <a:srgbClr val="00A7EB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GB" sz="1800" dirty="0">
                <a:latin typeface="Sniglet"/>
                <a:ea typeface="Sniglet"/>
                <a:cs typeface="Sniglet"/>
                <a:sym typeface="Sniglet"/>
              </a:rPr>
              <a:t>Output:</a:t>
            </a:r>
            <a:endParaRPr sz="1800" dirty="0">
              <a:latin typeface="Sniglet"/>
              <a:ea typeface="Sniglet"/>
              <a:cs typeface="Sniglet"/>
              <a:sym typeface="Sniglet"/>
            </a:endParaRPr>
          </a:p>
          <a:p>
            <a:pPr algn="ctr"/>
            <a:r>
              <a:rPr lang="en-GB" sz="1800" dirty="0">
                <a:latin typeface="Sniglet"/>
                <a:ea typeface="Sniglet"/>
                <a:cs typeface="Sniglet"/>
                <a:sym typeface="Sniglet"/>
              </a:rPr>
              <a:t>Un nouveau contact dans </a:t>
            </a:r>
            <a:r>
              <a:rPr lang="en-GB" sz="1800" dirty="0" err="1">
                <a:latin typeface="Sniglet"/>
                <a:ea typeface="Sniglet"/>
                <a:cs typeface="Sniglet"/>
                <a:sym typeface="Sniglet"/>
              </a:rPr>
              <a:t>votre</a:t>
            </a:r>
            <a:r>
              <a:rPr lang="en-GB" sz="1800" dirty="0"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GB" sz="1800" dirty="0" err="1">
                <a:latin typeface="Sniglet"/>
                <a:ea typeface="Sniglet"/>
                <a:cs typeface="Sniglet"/>
                <a:sym typeface="Sniglet"/>
              </a:rPr>
              <a:t>téléphone</a:t>
            </a:r>
            <a:r>
              <a:rPr lang="en-GB" sz="1800" dirty="0">
                <a:latin typeface="Sniglet"/>
                <a:ea typeface="Sniglet"/>
                <a:cs typeface="Sniglet"/>
                <a:sym typeface="Sniglet"/>
              </a:rPr>
              <a:t> </a:t>
            </a:r>
          </a:p>
        </p:txBody>
      </p:sp>
      <p:sp>
        <p:nvSpPr>
          <p:cNvPr id="211" name="Google Shape;211;p3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fld id="{00000000-1234-1234-1234-123412341234}" type="slidenum">
              <a:rPr lang="en-GB"/>
              <a:pPr/>
              <a:t>14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9651"/>
        </a:solid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6"/>
          <p:cNvSpPr txBox="1">
            <a:spLocks noGrp="1"/>
          </p:cNvSpPr>
          <p:nvPr>
            <p:ph type="title"/>
          </p:nvPr>
        </p:nvSpPr>
        <p:spPr>
          <a:xfrm rot="161729">
            <a:off x="976261" y="876906"/>
            <a:ext cx="7029878" cy="7601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GB"/>
              <a:t>AI has three parts</a:t>
            </a:r>
            <a:endParaRPr/>
          </a:p>
        </p:txBody>
      </p:sp>
      <p:sp>
        <p:nvSpPr>
          <p:cNvPr id="217" name="Google Shape;217;p36"/>
          <p:cNvSpPr/>
          <p:nvPr/>
        </p:nvSpPr>
        <p:spPr>
          <a:xfrm rot="-152142">
            <a:off x="1333737" y="2074151"/>
            <a:ext cx="2264818" cy="1840197"/>
          </a:xfrm>
          <a:prstGeom prst="homePlate">
            <a:avLst>
              <a:gd name="adj" fmla="val 30129"/>
            </a:avLst>
          </a:prstGeom>
          <a:solidFill>
            <a:srgbClr val="A6CD02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GB" sz="1800" dirty="0">
                <a:latin typeface="Sniglet"/>
                <a:ea typeface="Sniglet"/>
                <a:cs typeface="Sniglet"/>
                <a:sym typeface="Sniglet"/>
              </a:rPr>
              <a:t>Jeux de </a:t>
            </a:r>
            <a:r>
              <a:rPr lang="en-GB" sz="1800" dirty="0" err="1">
                <a:latin typeface="Sniglet"/>
                <a:ea typeface="Sniglet"/>
                <a:cs typeface="Sniglet"/>
                <a:sym typeface="Sniglet"/>
              </a:rPr>
              <a:t>données</a:t>
            </a:r>
            <a:endParaRPr sz="1800" dirty="0"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218" name="Google Shape;218;p36"/>
          <p:cNvSpPr/>
          <p:nvPr/>
        </p:nvSpPr>
        <p:spPr>
          <a:xfrm rot="-151954">
            <a:off x="3295718" y="1982295"/>
            <a:ext cx="2495515" cy="1840197"/>
          </a:xfrm>
          <a:prstGeom prst="chevron">
            <a:avLst>
              <a:gd name="adj" fmla="val 29853"/>
            </a:avLst>
          </a:prstGeom>
          <a:solidFill>
            <a:srgbClr val="FAD900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fr-FR" sz="1800" dirty="0">
                <a:latin typeface="Sniglet"/>
                <a:ea typeface="Sniglet"/>
                <a:cs typeface="Sniglet"/>
                <a:sym typeface="Sniglet"/>
              </a:rPr>
              <a:t>Algorithme d’apprentissage</a:t>
            </a:r>
            <a:endParaRPr lang="fr-FR" sz="1800" u="sng" dirty="0"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219" name="Google Shape;219;p3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fld id="{00000000-1234-1234-1234-123412341234}" type="slidenum">
              <a:rPr lang="en-GB"/>
              <a:pPr/>
              <a:t>15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9651"/>
        </a:solidFill>
        <a:effectLst/>
      </p:bgPr>
    </p:bg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7"/>
          <p:cNvSpPr txBox="1">
            <a:spLocks noGrp="1"/>
          </p:cNvSpPr>
          <p:nvPr>
            <p:ph type="title"/>
          </p:nvPr>
        </p:nvSpPr>
        <p:spPr>
          <a:xfrm rot="161729">
            <a:off x="976261" y="876906"/>
            <a:ext cx="7029878" cy="7601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GB"/>
              <a:t>Algorithm</a:t>
            </a:r>
            <a:endParaRPr/>
          </a:p>
        </p:txBody>
      </p:sp>
      <p:sp>
        <p:nvSpPr>
          <p:cNvPr id="225" name="Google Shape;225;p37"/>
          <p:cNvSpPr/>
          <p:nvPr/>
        </p:nvSpPr>
        <p:spPr>
          <a:xfrm rot="-152142">
            <a:off x="1333737" y="2074151"/>
            <a:ext cx="2264818" cy="1840197"/>
          </a:xfrm>
          <a:prstGeom prst="homePlate">
            <a:avLst>
              <a:gd name="adj" fmla="val 30129"/>
            </a:avLst>
          </a:prstGeom>
          <a:solidFill>
            <a:srgbClr val="A6CD02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GB" sz="1800" dirty="0">
                <a:latin typeface="Sniglet"/>
                <a:ea typeface="Sniglet"/>
                <a:cs typeface="Sniglet"/>
                <a:sym typeface="Sniglet"/>
              </a:rPr>
              <a:t>Jeux de </a:t>
            </a:r>
            <a:r>
              <a:rPr lang="en-GB" sz="1800" dirty="0" err="1">
                <a:latin typeface="Sniglet"/>
                <a:ea typeface="Sniglet"/>
                <a:cs typeface="Sniglet"/>
                <a:sym typeface="Sniglet"/>
              </a:rPr>
              <a:t>données</a:t>
            </a:r>
            <a:endParaRPr sz="1800" dirty="0"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226" name="Google Shape;226;p37"/>
          <p:cNvSpPr/>
          <p:nvPr/>
        </p:nvSpPr>
        <p:spPr>
          <a:xfrm rot="-151954">
            <a:off x="3295752" y="1983828"/>
            <a:ext cx="2426135" cy="1840197"/>
          </a:xfrm>
          <a:prstGeom prst="chevron">
            <a:avLst>
              <a:gd name="adj" fmla="val 29853"/>
            </a:avLst>
          </a:prstGeom>
          <a:solidFill>
            <a:srgbClr val="FAD900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fr-FR" sz="1800" dirty="0">
                <a:latin typeface="Sniglet"/>
                <a:ea typeface="Sniglet"/>
                <a:cs typeface="Sniglet"/>
                <a:sym typeface="Sniglet"/>
              </a:rPr>
              <a:t>Algorithme d’apprentissage</a:t>
            </a:r>
            <a:endParaRPr lang="fr-FR" sz="1800" u="sng" dirty="0"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227" name="Google Shape;227;p37"/>
          <p:cNvSpPr/>
          <p:nvPr/>
        </p:nvSpPr>
        <p:spPr>
          <a:xfrm rot="-151775">
            <a:off x="5301341" y="1893925"/>
            <a:ext cx="2481018" cy="1840197"/>
          </a:xfrm>
          <a:prstGeom prst="chevron">
            <a:avLst>
              <a:gd name="adj" fmla="val 29853"/>
            </a:avLst>
          </a:prstGeom>
          <a:solidFill>
            <a:srgbClr val="FFA300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GB" sz="1800">
                <a:latin typeface="Sniglet"/>
                <a:ea typeface="Sniglet"/>
                <a:cs typeface="Sniglet"/>
                <a:sym typeface="Sniglet"/>
              </a:rPr>
              <a:t>prediction!</a:t>
            </a:r>
            <a:endParaRPr sz="1800"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228" name="Google Shape;228;p3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fld id="{00000000-1234-1234-1234-123412341234}" type="slidenum">
              <a:rPr lang="en-GB"/>
              <a:pPr/>
              <a:t>16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300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8"/>
          <p:cNvSpPr txBox="1">
            <a:spLocks noGrp="1"/>
          </p:cNvSpPr>
          <p:nvPr>
            <p:ph type="body" idx="1"/>
          </p:nvPr>
        </p:nvSpPr>
        <p:spPr>
          <a:xfrm>
            <a:off x="2905800" y="2161800"/>
            <a:ext cx="3332400" cy="8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>
              <a:buNone/>
            </a:pPr>
            <a:r>
              <a:rPr lang="en-GB" sz="3600" dirty="0" err="1"/>
              <a:t>Prenons</a:t>
            </a:r>
            <a:r>
              <a:rPr lang="en-GB" sz="3600" dirty="0"/>
              <a:t> </a:t>
            </a:r>
            <a:r>
              <a:rPr lang="en-GB" sz="3600" dirty="0" err="1"/>
              <a:t>quelques</a:t>
            </a:r>
            <a:r>
              <a:rPr lang="en-GB" sz="3600" dirty="0"/>
              <a:t> </a:t>
            </a:r>
            <a:r>
              <a:rPr lang="en-GB" sz="3600" dirty="0" err="1"/>
              <a:t>exemples</a:t>
            </a:r>
            <a:endParaRPr sz="3600" dirty="0"/>
          </a:p>
        </p:txBody>
      </p:sp>
      <p:sp>
        <p:nvSpPr>
          <p:cNvPr id="234" name="Google Shape;234;p3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fld id="{00000000-1234-1234-1234-123412341234}" type="slidenum">
              <a:rPr lang="en-GB"/>
              <a:pPr/>
              <a:t>17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9651"/>
        </a:solidFill>
        <a:effectLst/>
      </p:bgPr>
    </p:bg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9"/>
          <p:cNvSpPr txBox="1">
            <a:spLocks noGrp="1"/>
          </p:cNvSpPr>
          <p:nvPr>
            <p:ph type="title"/>
          </p:nvPr>
        </p:nvSpPr>
        <p:spPr>
          <a:xfrm rot="161729">
            <a:off x="976261" y="876906"/>
            <a:ext cx="7029878" cy="7601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GB" dirty="0" err="1"/>
              <a:t>Publicité</a:t>
            </a:r>
            <a:r>
              <a:rPr lang="en-GB" dirty="0"/>
              <a:t> sur Instagram</a:t>
            </a:r>
            <a:endParaRPr dirty="0"/>
          </a:p>
        </p:txBody>
      </p:sp>
      <p:sp>
        <p:nvSpPr>
          <p:cNvPr id="240" name="Google Shape;240;p39"/>
          <p:cNvSpPr/>
          <p:nvPr/>
        </p:nvSpPr>
        <p:spPr>
          <a:xfrm rot="-151775">
            <a:off x="5301341" y="1893925"/>
            <a:ext cx="2481018" cy="1840197"/>
          </a:xfrm>
          <a:prstGeom prst="chevron">
            <a:avLst>
              <a:gd name="adj" fmla="val 29853"/>
            </a:avLst>
          </a:prstGeom>
          <a:solidFill>
            <a:srgbClr val="FFA300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GB" sz="1800" dirty="0" err="1">
                <a:latin typeface="Sniglet"/>
                <a:ea typeface="Sniglet"/>
                <a:cs typeface="Sniglet"/>
                <a:sym typeface="Sniglet"/>
              </a:rPr>
              <a:t>prédiction</a:t>
            </a:r>
            <a:r>
              <a:rPr lang="en-GB" sz="1800" dirty="0">
                <a:latin typeface="Sniglet"/>
                <a:ea typeface="Sniglet"/>
                <a:cs typeface="Sniglet"/>
                <a:sym typeface="Sniglet"/>
              </a:rPr>
              <a:t>?</a:t>
            </a:r>
            <a:endParaRPr sz="1800" dirty="0"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241" name="Google Shape;241;p3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fld id="{00000000-1234-1234-1234-123412341234}" type="slidenum">
              <a:rPr lang="en-GB"/>
              <a:pPr/>
              <a:t>18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9651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0"/>
          <p:cNvSpPr txBox="1">
            <a:spLocks noGrp="1"/>
          </p:cNvSpPr>
          <p:nvPr>
            <p:ph type="title"/>
          </p:nvPr>
        </p:nvSpPr>
        <p:spPr>
          <a:xfrm rot="161729">
            <a:off x="976261" y="876906"/>
            <a:ext cx="7029878" cy="7601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GB" dirty="0" err="1"/>
              <a:t>Publicité</a:t>
            </a:r>
            <a:r>
              <a:rPr lang="en-GB" dirty="0"/>
              <a:t> sur Instagram</a:t>
            </a:r>
            <a:endParaRPr dirty="0"/>
          </a:p>
        </p:txBody>
      </p:sp>
      <p:sp>
        <p:nvSpPr>
          <p:cNvPr id="247" name="Google Shape;247;p40"/>
          <p:cNvSpPr/>
          <p:nvPr/>
        </p:nvSpPr>
        <p:spPr>
          <a:xfrm rot="-151775">
            <a:off x="5301341" y="1893925"/>
            <a:ext cx="2481018" cy="1840197"/>
          </a:xfrm>
          <a:prstGeom prst="chevron">
            <a:avLst>
              <a:gd name="adj" fmla="val 29853"/>
            </a:avLst>
          </a:prstGeom>
          <a:solidFill>
            <a:srgbClr val="FFA300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GB" sz="1800" dirty="0">
                <a:latin typeface="Sniglet"/>
                <a:ea typeface="Sniglet"/>
                <a:cs typeface="Sniglet"/>
                <a:sym typeface="Sniglet"/>
              </a:rPr>
              <a:t>Ce sur quoi </a:t>
            </a:r>
            <a:r>
              <a:rPr lang="en-GB" sz="1800" dirty="0" err="1">
                <a:latin typeface="Sniglet"/>
                <a:ea typeface="Sniglet"/>
                <a:cs typeface="Sniglet"/>
                <a:sym typeface="Sniglet"/>
              </a:rPr>
              <a:t>vous</a:t>
            </a:r>
            <a:r>
              <a:rPr lang="en-GB" sz="1800" dirty="0"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GB" sz="1800" dirty="0" err="1">
                <a:latin typeface="Sniglet"/>
                <a:ea typeface="Sniglet"/>
                <a:cs typeface="Sniglet"/>
                <a:sym typeface="Sniglet"/>
              </a:rPr>
              <a:t>allez</a:t>
            </a:r>
            <a:r>
              <a:rPr lang="en-GB" sz="1800" dirty="0"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GB" sz="1800" dirty="0" err="1">
                <a:latin typeface="Sniglet"/>
                <a:ea typeface="Sniglet"/>
                <a:cs typeface="Sniglet"/>
                <a:sym typeface="Sniglet"/>
              </a:rPr>
              <a:t>cliquer</a:t>
            </a:r>
            <a:endParaRPr lang="en-GB" sz="1800" dirty="0"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248" name="Google Shape;248;p4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fld id="{00000000-1234-1234-1234-123412341234}" type="slidenum">
              <a:rPr lang="en-GB"/>
              <a:pPr/>
              <a:t>19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C4CA"/>
        </a:solid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3"/>
          <p:cNvSpPr txBox="1">
            <a:spLocks noGrp="1"/>
          </p:cNvSpPr>
          <p:nvPr>
            <p:ph type="ctrTitle"/>
          </p:nvPr>
        </p:nvSpPr>
        <p:spPr>
          <a:xfrm>
            <a:off x="2444108" y="868680"/>
            <a:ext cx="4706499" cy="357530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fr-FR" dirty="0"/>
              <a:t>INTRODUCTION À L’INTELLIGENCE ARTIFICIELLE !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9651"/>
        </a:solidFill>
        <a:effectLst/>
      </p:bgPr>
    </p:bg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41"/>
          <p:cNvSpPr txBox="1">
            <a:spLocks noGrp="1"/>
          </p:cNvSpPr>
          <p:nvPr>
            <p:ph type="title"/>
          </p:nvPr>
        </p:nvSpPr>
        <p:spPr>
          <a:xfrm rot="161729">
            <a:off x="976261" y="876906"/>
            <a:ext cx="7029878" cy="7601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GB" dirty="0" err="1"/>
              <a:t>Publicité</a:t>
            </a:r>
            <a:r>
              <a:rPr lang="en-GB" dirty="0"/>
              <a:t> sur Instagram</a:t>
            </a:r>
            <a:endParaRPr dirty="0"/>
          </a:p>
        </p:txBody>
      </p:sp>
      <p:sp>
        <p:nvSpPr>
          <p:cNvPr id="254" name="Google Shape;254;p41"/>
          <p:cNvSpPr/>
          <p:nvPr/>
        </p:nvSpPr>
        <p:spPr>
          <a:xfrm rot="-151775">
            <a:off x="5301341" y="1893925"/>
            <a:ext cx="2481018" cy="1840197"/>
          </a:xfrm>
          <a:prstGeom prst="chevron">
            <a:avLst>
              <a:gd name="adj" fmla="val 29853"/>
            </a:avLst>
          </a:prstGeom>
          <a:solidFill>
            <a:srgbClr val="FFA300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GB" sz="1800" dirty="0">
                <a:latin typeface="Sniglet"/>
                <a:ea typeface="Sniglet"/>
                <a:cs typeface="Sniglet"/>
                <a:sym typeface="Sniglet"/>
              </a:rPr>
              <a:t>Ce sur quoi </a:t>
            </a:r>
            <a:r>
              <a:rPr lang="en-GB" sz="1800" dirty="0" err="1">
                <a:latin typeface="Sniglet"/>
                <a:ea typeface="Sniglet"/>
                <a:cs typeface="Sniglet"/>
                <a:sym typeface="Sniglet"/>
              </a:rPr>
              <a:t>vous</a:t>
            </a:r>
            <a:r>
              <a:rPr lang="en-GB" sz="1800" dirty="0"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GB" sz="1800" dirty="0" err="1">
                <a:latin typeface="Sniglet"/>
                <a:ea typeface="Sniglet"/>
                <a:cs typeface="Sniglet"/>
                <a:sym typeface="Sniglet"/>
              </a:rPr>
              <a:t>allez</a:t>
            </a:r>
            <a:r>
              <a:rPr lang="en-GB" sz="1800" dirty="0"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GB" sz="1800" dirty="0" err="1">
                <a:latin typeface="Sniglet"/>
                <a:ea typeface="Sniglet"/>
                <a:cs typeface="Sniglet"/>
                <a:sym typeface="Sniglet"/>
              </a:rPr>
              <a:t>cliquer</a:t>
            </a:r>
            <a:endParaRPr lang="en-GB" sz="1800" dirty="0"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255" name="Google Shape;255;p4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fld id="{00000000-1234-1234-1234-123412341234}" type="slidenum">
              <a:rPr lang="en-GB"/>
              <a:pPr/>
              <a:t>20</a:t>
            </a:fld>
            <a:endParaRPr/>
          </a:p>
        </p:txBody>
      </p:sp>
      <p:sp>
        <p:nvSpPr>
          <p:cNvPr id="256" name="Google Shape;256;p41"/>
          <p:cNvSpPr/>
          <p:nvPr/>
        </p:nvSpPr>
        <p:spPr>
          <a:xfrm rot="-151954">
            <a:off x="3295705" y="1981661"/>
            <a:ext cx="2524244" cy="1840197"/>
          </a:xfrm>
          <a:prstGeom prst="chevron">
            <a:avLst>
              <a:gd name="adj" fmla="val 29853"/>
            </a:avLst>
          </a:prstGeom>
          <a:solidFill>
            <a:srgbClr val="FAD900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GB" sz="1800" dirty="0" err="1">
                <a:latin typeface="Sniglet"/>
                <a:ea typeface="Sniglet"/>
                <a:cs typeface="Sniglet"/>
                <a:sym typeface="Sniglet"/>
              </a:rPr>
              <a:t>algorithme</a:t>
            </a:r>
            <a:r>
              <a:rPr lang="en-GB" sz="1800" dirty="0"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GB" sz="1800" dirty="0" err="1">
                <a:latin typeface="Sniglet"/>
                <a:ea typeface="Sniglet"/>
                <a:cs typeface="Sniglet"/>
                <a:sym typeface="Sniglet"/>
              </a:rPr>
              <a:t>d'apprenti</a:t>
            </a:r>
            <a:r>
              <a:rPr lang="en-GB" sz="1800" dirty="0">
                <a:latin typeface="Sniglet"/>
                <a:ea typeface="Sniglet"/>
                <a:cs typeface="Sniglet"/>
                <a:sym typeface="Sniglet"/>
              </a:rPr>
              <a:t>- </a:t>
            </a:r>
            <a:r>
              <a:rPr lang="en-GB" sz="1800" dirty="0" err="1">
                <a:latin typeface="Sniglet"/>
                <a:ea typeface="Sniglet"/>
                <a:cs typeface="Sniglet"/>
                <a:sym typeface="Sniglet"/>
              </a:rPr>
              <a:t>ssage</a:t>
            </a:r>
            <a:endParaRPr lang="en-GB" sz="1800" dirty="0">
              <a:latin typeface="Sniglet"/>
              <a:ea typeface="Sniglet"/>
              <a:cs typeface="Sniglet"/>
              <a:sym typeface="Snigle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9651"/>
        </a:solid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42"/>
          <p:cNvSpPr txBox="1">
            <a:spLocks noGrp="1"/>
          </p:cNvSpPr>
          <p:nvPr>
            <p:ph type="title"/>
          </p:nvPr>
        </p:nvSpPr>
        <p:spPr>
          <a:xfrm rot="161729">
            <a:off x="976261" y="876906"/>
            <a:ext cx="7029878" cy="7601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GB" dirty="0" err="1"/>
              <a:t>PUBLICITé</a:t>
            </a:r>
            <a:r>
              <a:rPr lang="en-GB" dirty="0"/>
              <a:t> sur Instagram</a:t>
            </a:r>
            <a:endParaRPr dirty="0"/>
          </a:p>
        </p:txBody>
      </p:sp>
      <p:sp>
        <p:nvSpPr>
          <p:cNvPr id="262" name="Google Shape;262;p42"/>
          <p:cNvSpPr/>
          <p:nvPr/>
        </p:nvSpPr>
        <p:spPr>
          <a:xfrm rot="-151775">
            <a:off x="5301341" y="1893925"/>
            <a:ext cx="2481018" cy="1840197"/>
          </a:xfrm>
          <a:prstGeom prst="chevron">
            <a:avLst>
              <a:gd name="adj" fmla="val 29853"/>
            </a:avLst>
          </a:prstGeom>
          <a:solidFill>
            <a:srgbClr val="FFA300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GB" sz="1800" dirty="0">
                <a:latin typeface="Sniglet"/>
                <a:ea typeface="Sniglet"/>
                <a:cs typeface="Sniglet"/>
                <a:sym typeface="Sniglet"/>
              </a:rPr>
              <a:t>Ce sur quoi </a:t>
            </a:r>
            <a:r>
              <a:rPr lang="en-GB" sz="1800" dirty="0" err="1">
                <a:latin typeface="Sniglet"/>
                <a:ea typeface="Sniglet"/>
                <a:cs typeface="Sniglet"/>
                <a:sym typeface="Sniglet"/>
              </a:rPr>
              <a:t>vous</a:t>
            </a:r>
            <a:r>
              <a:rPr lang="en-GB" sz="1800" dirty="0"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GB" sz="1800" dirty="0" err="1">
                <a:latin typeface="Sniglet"/>
                <a:ea typeface="Sniglet"/>
                <a:cs typeface="Sniglet"/>
                <a:sym typeface="Sniglet"/>
              </a:rPr>
              <a:t>allez</a:t>
            </a:r>
            <a:r>
              <a:rPr lang="en-GB" sz="1800" dirty="0"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GB" sz="1800" dirty="0" err="1">
                <a:latin typeface="Sniglet"/>
                <a:ea typeface="Sniglet"/>
                <a:cs typeface="Sniglet"/>
                <a:sym typeface="Sniglet"/>
              </a:rPr>
              <a:t>cliquer</a:t>
            </a:r>
            <a:endParaRPr lang="en-GB" sz="1800" dirty="0"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263" name="Google Shape;263;p4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fld id="{00000000-1234-1234-1234-123412341234}" type="slidenum">
              <a:rPr lang="en-GB"/>
              <a:pPr/>
              <a:t>21</a:t>
            </a:fld>
            <a:endParaRPr/>
          </a:p>
        </p:txBody>
      </p:sp>
      <p:sp>
        <p:nvSpPr>
          <p:cNvPr id="264" name="Google Shape;264;p42"/>
          <p:cNvSpPr/>
          <p:nvPr/>
        </p:nvSpPr>
        <p:spPr>
          <a:xfrm rot="-151954">
            <a:off x="3295749" y="1983666"/>
            <a:ext cx="2433488" cy="1840197"/>
          </a:xfrm>
          <a:prstGeom prst="chevron">
            <a:avLst>
              <a:gd name="adj" fmla="val 29853"/>
            </a:avLst>
          </a:prstGeom>
          <a:solidFill>
            <a:srgbClr val="FAD900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GB" sz="1800" dirty="0" err="1">
                <a:latin typeface="Sniglet"/>
                <a:ea typeface="Sniglet"/>
                <a:cs typeface="Sniglet"/>
                <a:sym typeface="Sniglet"/>
              </a:rPr>
              <a:t>algorithme</a:t>
            </a:r>
            <a:r>
              <a:rPr lang="en-GB" sz="1800" dirty="0"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GB" sz="1800" dirty="0" err="1">
                <a:latin typeface="Sniglet"/>
                <a:ea typeface="Sniglet"/>
                <a:cs typeface="Sniglet"/>
                <a:sym typeface="Sniglet"/>
              </a:rPr>
              <a:t>d'apprenti</a:t>
            </a:r>
            <a:r>
              <a:rPr lang="en-GB" sz="1800" dirty="0">
                <a:latin typeface="Sniglet"/>
                <a:ea typeface="Sniglet"/>
                <a:cs typeface="Sniglet"/>
                <a:sym typeface="Sniglet"/>
              </a:rPr>
              <a:t>- </a:t>
            </a:r>
            <a:r>
              <a:rPr lang="en-GB" sz="1800" dirty="0" err="1">
                <a:latin typeface="Sniglet"/>
                <a:ea typeface="Sniglet"/>
                <a:cs typeface="Sniglet"/>
                <a:sym typeface="Sniglet"/>
              </a:rPr>
              <a:t>ssage</a:t>
            </a:r>
            <a:endParaRPr lang="en-GB" sz="1800" dirty="0"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265" name="Google Shape;265;p42"/>
          <p:cNvSpPr/>
          <p:nvPr/>
        </p:nvSpPr>
        <p:spPr>
          <a:xfrm rot="-152142">
            <a:off x="1333737" y="2074151"/>
            <a:ext cx="2264818" cy="1840197"/>
          </a:xfrm>
          <a:prstGeom prst="homePlate">
            <a:avLst>
              <a:gd name="adj" fmla="val 30129"/>
            </a:avLst>
          </a:prstGeom>
          <a:solidFill>
            <a:srgbClr val="A6CD02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GB" sz="1800" dirty="0">
                <a:latin typeface="Sniglet"/>
                <a:ea typeface="Sniglet"/>
                <a:cs typeface="Sniglet"/>
                <a:sym typeface="Sniglet"/>
              </a:rPr>
              <a:t>Jeux de </a:t>
            </a:r>
            <a:r>
              <a:rPr lang="en-GB" sz="1800" dirty="0" err="1">
                <a:latin typeface="Sniglet"/>
                <a:ea typeface="Sniglet"/>
                <a:cs typeface="Sniglet"/>
                <a:sym typeface="Sniglet"/>
              </a:rPr>
              <a:t>données</a:t>
            </a:r>
            <a:r>
              <a:rPr lang="en-GB" sz="1800" dirty="0">
                <a:latin typeface="Sniglet"/>
                <a:ea typeface="Sniglet"/>
                <a:cs typeface="Sniglet"/>
                <a:sym typeface="Sniglet"/>
              </a:rPr>
              <a:t>?</a:t>
            </a:r>
            <a:endParaRPr sz="1800" dirty="0">
              <a:latin typeface="Sniglet"/>
              <a:ea typeface="Sniglet"/>
              <a:cs typeface="Sniglet"/>
              <a:sym typeface="Snigle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9651"/>
        </a:solidFill>
        <a:effectLst/>
      </p:bgPr>
    </p:bg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43"/>
          <p:cNvSpPr txBox="1">
            <a:spLocks noGrp="1"/>
          </p:cNvSpPr>
          <p:nvPr>
            <p:ph type="title"/>
          </p:nvPr>
        </p:nvSpPr>
        <p:spPr>
          <a:xfrm rot="161729">
            <a:off x="976261" y="876906"/>
            <a:ext cx="7029878" cy="7601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GB" dirty="0" err="1"/>
              <a:t>PUBLICITé</a:t>
            </a:r>
            <a:r>
              <a:rPr lang="en-GB" dirty="0"/>
              <a:t> sur Instagram</a:t>
            </a:r>
            <a:endParaRPr dirty="0"/>
          </a:p>
        </p:txBody>
      </p:sp>
      <p:sp>
        <p:nvSpPr>
          <p:cNvPr id="271" name="Google Shape;271;p43"/>
          <p:cNvSpPr/>
          <p:nvPr/>
        </p:nvSpPr>
        <p:spPr>
          <a:xfrm rot="-151775">
            <a:off x="5301341" y="1893925"/>
            <a:ext cx="2481018" cy="1840197"/>
          </a:xfrm>
          <a:prstGeom prst="chevron">
            <a:avLst>
              <a:gd name="adj" fmla="val 29853"/>
            </a:avLst>
          </a:prstGeom>
          <a:solidFill>
            <a:srgbClr val="FFA300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GB" sz="1800" dirty="0">
                <a:latin typeface="Sniglet"/>
                <a:ea typeface="Sniglet"/>
                <a:cs typeface="Sniglet"/>
                <a:sym typeface="Sniglet"/>
              </a:rPr>
              <a:t>Ce sur quoi </a:t>
            </a:r>
            <a:r>
              <a:rPr lang="en-GB" sz="1800" dirty="0" err="1">
                <a:latin typeface="Sniglet"/>
                <a:ea typeface="Sniglet"/>
                <a:cs typeface="Sniglet"/>
                <a:sym typeface="Sniglet"/>
              </a:rPr>
              <a:t>vous</a:t>
            </a:r>
            <a:r>
              <a:rPr lang="en-GB" sz="1800" dirty="0"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GB" sz="1800" dirty="0" err="1">
                <a:latin typeface="Sniglet"/>
                <a:ea typeface="Sniglet"/>
                <a:cs typeface="Sniglet"/>
                <a:sym typeface="Sniglet"/>
              </a:rPr>
              <a:t>allez</a:t>
            </a:r>
            <a:r>
              <a:rPr lang="en-GB" sz="1800" dirty="0"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GB" sz="1800" dirty="0" err="1">
                <a:latin typeface="Sniglet"/>
                <a:ea typeface="Sniglet"/>
                <a:cs typeface="Sniglet"/>
                <a:sym typeface="Sniglet"/>
              </a:rPr>
              <a:t>cliquer</a:t>
            </a:r>
            <a:endParaRPr lang="en-GB" sz="1800" dirty="0"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272" name="Google Shape;272;p4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fld id="{00000000-1234-1234-1234-123412341234}" type="slidenum">
              <a:rPr lang="en-GB"/>
              <a:pPr/>
              <a:t>22</a:t>
            </a:fld>
            <a:endParaRPr/>
          </a:p>
        </p:txBody>
      </p:sp>
      <p:sp>
        <p:nvSpPr>
          <p:cNvPr id="273" name="Google Shape;273;p43"/>
          <p:cNvSpPr/>
          <p:nvPr/>
        </p:nvSpPr>
        <p:spPr>
          <a:xfrm rot="-151954">
            <a:off x="3295707" y="1981742"/>
            <a:ext cx="2520546" cy="1840197"/>
          </a:xfrm>
          <a:prstGeom prst="chevron">
            <a:avLst>
              <a:gd name="adj" fmla="val 29853"/>
            </a:avLst>
          </a:prstGeom>
          <a:solidFill>
            <a:srgbClr val="FAD900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GB" sz="1800" dirty="0" err="1">
                <a:latin typeface="Sniglet"/>
                <a:ea typeface="Sniglet"/>
                <a:cs typeface="Sniglet"/>
                <a:sym typeface="Sniglet"/>
              </a:rPr>
              <a:t>algorithme</a:t>
            </a:r>
            <a:r>
              <a:rPr lang="en-GB" sz="1800" dirty="0"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GB" sz="1800" dirty="0" err="1">
                <a:latin typeface="Sniglet"/>
                <a:ea typeface="Sniglet"/>
                <a:cs typeface="Sniglet"/>
                <a:sym typeface="Sniglet"/>
              </a:rPr>
              <a:t>d'apprenti</a:t>
            </a:r>
            <a:r>
              <a:rPr lang="en-GB" sz="1800" dirty="0">
                <a:latin typeface="Sniglet"/>
                <a:ea typeface="Sniglet"/>
                <a:cs typeface="Sniglet"/>
                <a:sym typeface="Sniglet"/>
              </a:rPr>
              <a:t>- </a:t>
            </a:r>
            <a:r>
              <a:rPr lang="en-GB" sz="1800" dirty="0" err="1">
                <a:latin typeface="Sniglet"/>
                <a:ea typeface="Sniglet"/>
                <a:cs typeface="Sniglet"/>
                <a:sym typeface="Sniglet"/>
              </a:rPr>
              <a:t>ssage</a:t>
            </a:r>
            <a:endParaRPr lang="en-GB" sz="1800" dirty="0"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274" name="Google Shape;274;p43"/>
          <p:cNvSpPr/>
          <p:nvPr/>
        </p:nvSpPr>
        <p:spPr>
          <a:xfrm rot="-152142">
            <a:off x="1333737" y="2074151"/>
            <a:ext cx="2264818" cy="1840197"/>
          </a:xfrm>
          <a:prstGeom prst="homePlate">
            <a:avLst>
              <a:gd name="adj" fmla="val 30129"/>
            </a:avLst>
          </a:prstGeom>
          <a:solidFill>
            <a:srgbClr val="A6CD02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189" indent="-330192">
              <a:buSzPts val="1600"/>
              <a:buFont typeface="Sniglet"/>
              <a:buChar char="●"/>
            </a:pPr>
            <a:r>
              <a:rPr lang="en-GB" sz="1600" dirty="0" err="1">
                <a:latin typeface="Sniglet"/>
                <a:ea typeface="Sniglet"/>
                <a:cs typeface="Sniglet"/>
                <a:sym typeface="Sniglet"/>
              </a:rPr>
              <a:t>clics</a:t>
            </a:r>
            <a:r>
              <a:rPr lang="en-GB" sz="1600" dirty="0"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GB" sz="1600" dirty="0" err="1">
                <a:latin typeface="Sniglet"/>
                <a:ea typeface="Sniglet"/>
                <a:cs typeface="Sniglet"/>
                <a:sym typeface="Sniglet"/>
              </a:rPr>
              <a:t>passés</a:t>
            </a:r>
            <a:r>
              <a:rPr lang="en-GB" sz="1600" dirty="0">
                <a:latin typeface="Sniglet"/>
                <a:ea typeface="Sniglet"/>
                <a:cs typeface="Sniglet"/>
                <a:sym typeface="Sniglet"/>
              </a:rPr>
              <a:t> </a:t>
            </a:r>
          </a:p>
          <a:p>
            <a:pPr marL="457189" indent="-330192">
              <a:buSzPts val="1600"/>
              <a:buFont typeface="Sniglet"/>
              <a:buChar char="●"/>
            </a:pPr>
            <a:r>
              <a:rPr lang="en-GB" sz="1600" dirty="0">
                <a:latin typeface="Sniglet"/>
                <a:ea typeface="Sniglet"/>
                <a:cs typeface="Sniglet"/>
                <a:sym typeface="Sniglet"/>
              </a:rPr>
              <a:t>Marques que </a:t>
            </a:r>
            <a:r>
              <a:rPr lang="en-GB" sz="1600" dirty="0" err="1">
                <a:latin typeface="Sniglet"/>
                <a:ea typeface="Sniglet"/>
                <a:cs typeface="Sniglet"/>
                <a:sym typeface="Sniglet"/>
              </a:rPr>
              <a:t>vous</a:t>
            </a:r>
            <a:r>
              <a:rPr lang="en-GB" sz="1600" dirty="0">
                <a:latin typeface="Sniglet"/>
                <a:ea typeface="Sniglet"/>
                <a:cs typeface="Sniglet"/>
                <a:sym typeface="Sniglet"/>
              </a:rPr>
              <a:t> suivez et </a:t>
            </a:r>
            <a:r>
              <a:rPr lang="en-GB" sz="1600" dirty="0" err="1">
                <a:latin typeface="Sniglet"/>
                <a:ea typeface="Sniglet"/>
                <a:cs typeface="Sniglet"/>
                <a:sym typeface="Sniglet"/>
              </a:rPr>
              <a:t>personnes</a:t>
            </a:r>
            <a:r>
              <a:rPr lang="en-GB" sz="1600" dirty="0"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GB" sz="1600" dirty="0" err="1">
                <a:latin typeface="Sniglet"/>
                <a:ea typeface="Sniglet"/>
                <a:cs typeface="Sniglet"/>
                <a:sym typeface="Sniglet"/>
              </a:rPr>
              <a:t>comme</a:t>
            </a:r>
            <a:r>
              <a:rPr lang="en-GB" sz="1600" dirty="0"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GB" sz="1600" dirty="0" err="1">
                <a:latin typeface="Sniglet"/>
                <a:ea typeface="Sniglet"/>
                <a:cs typeface="Sniglet"/>
                <a:sym typeface="Sniglet"/>
              </a:rPr>
              <a:t>vous</a:t>
            </a:r>
            <a:endParaRPr lang="en-GB" sz="1600" dirty="0">
              <a:latin typeface="Sniglet"/>
              <a:ea typeface="Sniglet"/>
              <a:cs typeface="Sniglet"/>
              <a:sym typeface="Sniglet"/>
            </a:endParaRPr>
          </a:p>
          <a:p>
            <a:pPr marL="457189" indent="-330192">
              <a:buSzPts val="1600"/>
              <a:buFont typeface="Sniglet"/>
              <a:buChar char="●"/>
            </a:pPr>
            <a:r>
              <a:rPr lang="en-GB" sz="1600" dirty="0" err="1">
                <a:latin typeface="Sniglet"/>
                <a:ea typeface="Sniglet"/>
                <a:cs typeface="Sniglet"/>
                <a:sym typeface="Sniglet"/>
              </a:rPr>
              <a:t>Texte</a:t>
            </a:r>
            <a:r>
              <a:rPr lang="en-GB" sz="1600" dirty="0">
                <a:latin typeface="Sniglet"/>
                <a:ea typeface="Sniglet"/>
                <a:cs typeface="Sniglet"/>
                <a:sym typeface="Sniglet"/>
              </a:rPr>
              <a:t> dans les </a:t>
            </a:r>
            <a:r>
              <a:rPr lang="en-GB" sz="1600" dirty="0" err="1">
                <a:latin typeface="Sniglet"/>
                <a:ea typeface="Sniglet"/>
                <a:cs typeface="Sniglet"/>
                <a:sym typeface="Sniglet"/>
              </a:rPr>
              <a:t>légendes</a:t>
            </a:r>
            <a:r>
              <a:rPr lang="en-GB" sz="1600" dirty="0">
                <a:latin typeface="Sniglet"/>
                <a:ea typeface="Sniglet"/>
                <a:cs typeface="Sniglet"/>
                <a:sym typeface="Sniglet"/>
              </a:rPr>
              <a:t> </a:t>
            </a:r>
            <a:endParaRPr sz="1600" dirty="0">
              <a:latin typeface="Sniglet"/>
              <a:ea typeface="Sniglet"/>
              <a:cs typeface="Sniglet"/>
              <a:sym typeface="Sniglet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9651"/>
        </a:solidFill>
        <a:effectLst/>
      </p:bgPr>
    </p:bg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44"/>
          <p:cNvSpPr txBox="1">
            <a:spLocks noGrp="1"/>
          </p:cNvSpPr>
          <p:nvPr>
            <p:ph type="title"/>
          </p:nvPr>
        </p:nvSpPr>
        <p:spPr>
          <a:xfrm rot="161729">
            <a:off x="976261" y="876906"/>
            <a:ext cx="7029878" cy="7601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GB" dirty="0" err="1"/>
              <a:t>Filtre</a:t>
            </a:r>
            <a:r>
              <a:rPr lang="en-GB" dirty="0"/>
              <a:t> anti-spam pour les e-mails</a:t>
            </a:r>
            <a:endParaRPr dirty="0"/>
          </a:p>
        </p:txBody>
      </p:sp>
      <p:sp>
        <p:nvSpPr>
          <p:cNvPr id="280" name="Google Shape;280;p44"/>
          <p:cNvSpPr/>
          <p:nvPr/>
        </p:nvSpPr>
        <p:spPr>
          <a:xfrm rot="-152142">
            <a:off x="1333737" y="2074151"/>
            <a:ext cx="2264818" cy="1840197"/>
          </a:xfrm>
          <a:prstGeom prst="homePlate">
            <a:avLst>
              <a:gd name="adj" fmla="val 30129"/>
            </a:avLst>
          </a:prstGeom>
          <a:solidFill>
            <a:srgbClr val="A6CD02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GB" sz="1800" dirty="0">
                <a:latin typeface="Sniglet"/>
                <a:ea typeface="Sniglet"/>
                <a:cs typeface="Sniglet"/>
                <a:sym typeface="Sniglet"/>
              </a:rPr>
              <a:t>Jeux de </a:t>
            </a:r>
            <a:r>
              <a:rPr lang="en-GB" sz="1800" dirty="0" err="1">
                <a:latin typeface="Sniglet"/>
                <a:ea typeface="Sniglet"/>
                <a:cs typeface="Sniglet"/>
                <a:sym typeface="Sniglet"/>
              </a:rPr>
              <a:t>données</a:t>
            </a:r>
            <a:r>
              <a:rPr lang="en-GB" sz="1800" dirty="0">
                <a:latin typeface="Sniglet"/>
                <a:ea typeface="Sniglet"/>
                <a:cs typeface="Sniglet"/>
                <a:sym typeface="Sniglet"/>
              </a:rPr>
              <a:t>?</a:t>
            </a:r>
          </a:p>
        </p:txBody>
      </p:sp>
      <p:sp>
        <p:nvSpPr>
          <p:cNvPr id="281" name="Google Shape;281;p44"/>
          <p:cNvSpPr/>
          <p:nvPr/>
        </p:nvSpPr>
        <p:spPr>
          <a:xfrm rot="-151954">
            <a:off x="3190286" y="1987560"/>
            <a:ext cx="2519523" cy="1840197"/>
          </a:xfrm>
          <a:prstGeom prst="chevron">
            <a:avLst>
              <a:gd name="adj" fmla="val 29853"/>
            </a:avLst>
          </a:prstGeom>
          <a:solidFill>
            <a:srgbClr val="FAD900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GB" sz="1800" dirty="0" err="1">
                <a:latin typeface="Sniglet"/>
                <a:ea typeface="Sniglet"/>
                <a:cs typeface="Sniglet"/>
                <a:sym typeface="Sniglet"/>
              </a:rPr>
              <a:t>algorithme</a:t>
            </a:r>
            <a:r>
              <a:rPr lang="en-GB" sz="1800" dirty="0"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GB" sz="1800" dirty="0" err="1">
                <a:latin typeface="Sniglet"/>
                <a:ea typeface="Sniglet"/>
                <a:cs typeface="Sniglet"/>
                <a:sym typeface="Sniglet"/>
              </a:rPr>
              <a:t>d'apprenti</a:t>
            </a:r>
            <a:r>
              <a:rPr lang="en-GB" sz="1800" dirty="0">
                <a:latin typeface="Sniglet"/>
                <a:ea typeface="Sniglet"/>
                <a:cs typeface="Sniglet"/>
                <a:sym typeface="Sniglet"/>
              </a:rPr>
              <a:t>- </a:t>
            </a:r>
            <a:r>
              <a:rPr lang="en-GB" sz="1800" dirty="0" err="1">
                <a:latin typeface="Sniglet"/>
                <a:ea typeface="Sniglet"/>
                <a:cs typeface="Sniglet"/>
                <a:sym typeface="Sniglet"/>
              </a:rPr>
              <a:t>ssage</a:t>
            </a:r>
            <a:endParaRPr lang="en-GB" sz="1800" dirty="0"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282" name="Google Shape;282;p44"/>
          <p:cNvSpPr/>
          <p:nvPr/>
        </p:nvSpPr>
        <p:spPr>
          <a:xfrm rot="-151775">
            <a:off x="5301341" y="1893925"/>
            <a:ext cx="2481018" cy="1840197"/>
          </a:xfrm>
          <a:prstGeom prst="chevron">
            <a:avLst>
              <a:gd name="adj" fmla="val 29853"/>
            </a:avLst>
          </a:prstGeom>
          <a:solidFill>
            <a:srgbClr val="FFA300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GB" sz="1800" dirty="0" err="1">
                <a:latin typeface="Sniglet"/>
                <a:ea typeface="Sniglet"/>
                <a:cs typeface="Sniglet"/>
                <a:sym typeface="Sniglet"/>
              </a:rPr>
              <a:t>prédiction</a:t>
            </a:r>
            <a:r>
              <a:rPr lang="en-GB" sz="1800" dirty="0">
                <a:latin typeface="Sniglet"/>
                <a:ea typeface="Sniglet"/>
                <a:cs typeface="Sniglet"/>
                <a:sym typeface="Sniglet"/>
              </a:rPr>
              <a:t>!</a:t>
            </a:r>
            <a:endParaRPr sz="1800" dirty="0"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283" name="Google Shape;283;p4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fld id="{00000000-1234-1234-1234-123412341234}" type="slidenum">
              <a:rPr lang="en-GB"/>
              <a:pPr/>
              <a:t>23</a:t>
            </a:fld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9651"/>
        </a:solidFill>
        <a:effectLst/>
      </p:bgPr>
    </p:bg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5"/>
          <p:cNvSpPr txBox="1">
            <a:spLocks noGrp="1"/>
          </p:cNvSpPr>
          <p:nvPr>
            <p:ph type="title"/>
          </p:nvPr>
        </p:nvSpPr>
        <p:spPr>
          <a:xfrm rot="161729">
            <a:off x="976261" y="876906"/>
            <a:ext cx="7029878" cy="7601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GB" dirty="0" err="1"/>
              <a:t>Filtre</a:t>
            </a:r>
            <a:r>
              <a:rPr lang="en-GB" dirty="0"/>
              <a:t> anti-spam pour les e-mails</a:t>
            </a:r>
            <a:endParaRPr dirty="0"/>
          </a:p>
        </p:txBody>
      </p:sp>
      <p:sp>
        <p:nvSpPr>
          <p:cNvPr id="289" name="Google Shape;289;p45"/>
          <p:cNvSpPr/>
          <p:nvPr/>
        </p:nvSpPr>
        <p:spPr>
          <a:xfrm rot="-151775">
            <a:off x="5301341" y="1893925"/>
            <a:ext cx="2481018" cy="1840197"/>
          </a:xfrm>
          <a:prstGeom prst="chevron">
            <a:avLst>
              <a:gd name="adj" fmla="val 29853"/>
            </a:avLst>
          </a:prstGeom>
          <a:solidFill>
            <a:srgbClr val="FFA300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GB" sz="1800" dirty="0" err="1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rPr>
              <a:t>prédiction</a:t>
            </a:r>
            <a:r>
              <a:rPr lang="en-GB" sz="1800" dirty="0">
                <a:latin typeface="Sniglet"/>
                <a:ea typeface="Sniglet"/>
                <a:cs typeface="Sniglet"/>
                <a:sym typeface="Sniglet"/>
              </a:rPr>
              <a:t>?</a:t>
            </a:r>
            <a:endParaRPr sz="1800" dirty="0"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290" name="Google Shape;290;p4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fld id="{00000000-1234-1234-1234-123412341234}" type="slidenum">
              <a:rPr lang="en-GB"/>
              <a:pPr/>
              <a:t>24</a:t>
            </a:fld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9651"/>
        </a:solidFill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6"/>
          <p:cNvSpPr txBox="1">
            <a:spLocks noGrp="1"/>
          </p:cNvSpPr>
          <p:nvPr>
            <p:ph type="title"/>
          </p:nvPr>
        </p:nvSpPr>
        <p:spPr>
          <a:xfrm rot="161729">
            <a:off x="976261" y="876906"/>
            <a:ext cx="7029878" cy="7601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GB" dirty="0" err="1"/>
              <a:t>Filtre</a:t>
            </a:r>
            <a:r>
              <a:rPr lang="en-GB" dirty="0"/>
              <a:t> anti-spam pour les e-mails</a:t>
            </a:r>
            <a:endParaRPr dirty="0"/>
          </a:p>
        </p:txBody>
      </p:sp>
      <p:sp>
        <p:nvSpPr>
          <p:cNvPr id="296" name="Google Shape;296;p46"/>
          <p:cNvSpPr/>
          <p:nvPr/>
        </p:nvSpPr>
        <p:spPr>
          <a:xfrm rot="-151775">
            <a:off x="5301341" y="1893925"/>
            <a:ext cx="2481018" cy="1840197"/>
          </a:xfrm>
          <a:prstGeom prst="chevron">
            <a:avLst>
              <a:gd name="adj" fmla="val 29853"/>
            </a:avLst>
          </a:prstGeom>
          <a:solidFill>
            <a:srgbClr val="FFA300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GB" sz="1800" dirty="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rPr>
              <a:t>Si </a:t>
            </a:r>
            <a:r>
              <a:rPr lang="en-GB" sz="1800" dirty="0" err="1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rPr>
              <a:t>l'e</a:t>
            </a:r>
            <a:r>
              <a:rPr lang="en-GB" sz="1800" dirty="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rPr>
              <a:t>-mail </a:t>
            </a:r>
            <a:r>
              <a:rPr lang="en-GB" sz="1800" dirty="0" err="1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rPr>
              <a:t>est</a:t>
            </a:r>
            <a:r>
              <a:rPr lang="en-GB" sz="1800" dirty="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rPr>
              <a:t> un spam </a:t>
            </a:r>
            <a:r>
              <a:rPr lang="en-GB" sz="1800" dirty="0" err="1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rPr>
              <a:t>ou</a:t>
            </a:r>
            <a:r>
              <a:rPr lang="en-GB" sz="1800" dirty="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rPr>
              <a:t> non</a:t>
            </a:r>
          </a:p>
        </p:txBody>
      </p:sp>
      <p:sp>
        <p:nvSpPr>
          <p:cNvPr id="297" name="Google Shape;297;p4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fld id="{00000000-1234-1234-1234-123412341234}" type="slidenum">
              <a:rPr lang="en-GB"/>
              <a:pPr/>
              <a:t>25</a:t>
            </a:fld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9651"/>
        </a:solidFill>
        <a:effectLst/>
      </p:bgPr>
    </p:bg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47"/>
          <p:cNvSpPr txBox="1">
            <a:spLocks noGrp="1"/>
          </p:cNvSpPr>
          <p:nvPr>
            <p:ph type="title"/>
          </p:nvPr>
        </p:nvSpPr>
        <p:spPr>
          <a:xfrm rot="161729">
            <a:off x="976261" y="876906"/>
            <a:ext cx="7029878" cy="7601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GB" dirty="0" err="1"/>
              <a:t>Filtre</a:t>
            </a:r>
            <a:r>
              <a:rPr lang="en-GB" dirty="0"/>
              <a:t> anti-spam pour les e-mails</a:t>
            </a:r>
            <a:endParaRPr dirty="0"/>
          </a:p>
        </p:txBody>
      </p:sp>
      <p:sp>
        <p:nvSpPr>
          <p:cNvPr id="303" name="Google Shape;303;p47"/>
          <p:cNvSpPr/>
          <p:nvPr/>
        </p:nvSpPr>
        <p:spPr>
          <a:xfrm rot="-151775">
            <a:off x="5301341" y="1893925"/>
            <a:ext cx="2481018" cy="1840197"/>
          </a:xfrm>
          <a:prstGeom prst="chevron">
            <a:avLst>
              <a:gd name="adj" fmla="val 29853"/>
            </a:avLst>
          </a:prstGeom>
          <a:solidFill>
            <a:srgbClr val="FFA300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GB" sz="1800" dirty="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rPr>
              <a:t>Si </a:t>
            </a:r>
            <a:r>
              <a:rPr lang="en-GB" sz="1800" dirty="0" err="1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rPr>
              <a:t>l'e</a:t>
            </a:r>
            <a:r>
              <a:rPr lang="en-GB" sz="1800" dirty="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rPr>
              <a:t>-mail </a:t>
            </a:r>
            <a:r>
              <a:rPr lang="en-GB" sz="1800" dirty="0" err="1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rPr>
              <a:t>est</a:t>
            </a:r>
            <a:r>
              <a:rPr lang="en-GB" sz="1800" dirty="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rPr>
              <a:t> un spam </a:t>
            </a:r>
            <a:r>
              <a:rPr lang="en-GB" sz="1800" dirty="0" err="1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rPr>
              <a:t>ou</a:t>
            </a:r>
            <a:r>
              <a:rPr lang="en-GB" sz="1800" dirty="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rPr>
              <a:t> non</a:t>
            </a:r>
          </a:p>
        </p:txBody>
      </p:sp>
      <p:sp>
        <p:nvSpPr>
          <p:cNvPr id="304" name="Google Shape;304;p4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fld id="{00000000-1234-1234-1234-123412341234}" type="slidenum">
              <a:rPr lang="en-GB"/>
              <a:pPr/>
              <a:t>26</a:t>
            </a:fld>
            <a:endParaRPr/>
          </a:p>
        </p:txBody>
      </p:sp>
      <p:sp>
        <p:nvSpPr>
          <p:cNvPr id="305" name="Google Shape;305;p47"/>
          <p:cNvSpPr/>
          <p:nvPr/>
        </p:nvSpPr>
        <p:spPr>
          <a:xfrm rot="-151954">
            <a:off x="2884097" y="2016770"/>
            <a:ext cx="2783301" cy="1840197"/>
          </a:xfrm>
          <a:prstGeom prst="chevron">
            <a:avLst>
              <a:gd name="adj" fmla="val 29853"/>
            </a:avLst>
          </a:prstGeom>
          <a:solidFill>
            <a:srgbClr val="FAD900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GB" sz="1800" dirty="0" err="1">
                <a:latin typeface="Sniglet"/>
                <a:ea typeface="Sniglet"/>
                <a:cs typeface="Sniglet"/>
                <a:sym typeface="Sniglet"/>
              </a:rPr>
              <a:t>algorithme</a:t>
            </a:r>
            <a:r>
              <a:rPr lang="en-GB" sz="1800" dirty="0"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GB" sz="1800" dirty="0" err="1">
                <a:latin typeface="Sniglet"/>
                <a:ea typeface="Sniglet"/>
                <a:cs typeface="Sniglet"/>
                <a:sym typeface="Sniglet"/>
              </a:rPr>
              <a:t>d'apprenti</a:t>
            </a:r>
            <a:r>
              <a:rPr lang="en-GB" sz="1800" dirty="0"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GB" sz="1800" dirty="0" err="1">
                <a:latin typeface="Sniglet"/>
                <a:ea typeface="Sniglet"/>
                <a:cs typeface="Sniglet"/>
                <a:sym typeface="Sniglet"/>
              </a:rPr>
              <a:t>ssage</a:t>
            </a:r>
            <a:endParaRPr lang="en-GB" sz="1800" dirty="0">
              <a:latin typeface="Sniglet"/>
              <a:ea typeface="Sniglet"/>
              <a:cs typeface="Sniglet"/>
              <a:sym typeface="Sniglet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9651"/>
        </a:solidFill>
        <a:effectLst/>
      </p:bgPr>
    </p:bg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48"/>
          <p:cNvSpPr txBox="1">
            <a:spLocks noGrp="1"/>
          </p:cNvSpPr>
          <p:nvPr>
            <p:ph type="title"/>
          </p:nvPr>
        </p:nvSpPr>
        <p:spPr>
          <a:xfrm rot="161729">
            <a:off x="976261" y="876906"/>
            <a:ext cx="7029878" cy="7601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GB" dirty="0" err="1"/>
              <a:t>Filtre</a:t>
            </a:r>
            <a:r>
              <a:rPr lang="en-GB" dirty="0"/>
              <a:t> anti-spam pour les e-mails</a:t>
            </a:r>
            <a:endParaRPr dirty="0"/>
          </a:p>
        </p:txBody>
      </p:sp>
      <p:sp>
        <p:nvSpPr>
          <p:cNvPr id="311" name="Google Shape;311;p48"/>
          <p:cNvSpPr/>
          <p:nvPr/>
        </p:nvSpPr>
        <p:spPr>
          <a:xfrm rot="-151775">
            <a:off x="5301341" y="1893925"/>
            <a:ext cx="2481018" cy="1840197"/>
          </a:xfrm>
          <a:prstGeom prst="chevron">
            <a:avLst>
              <a:gd name="adj" fmla="val 29853"/>
            </a:avLst>
          </a:prstGeom>
          <a:solidFill>
            <a:srgbClr val="FFA300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GB" sz="1800" dirty="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rPr>
              <a:t>Si </a:t>
            </a:r>
            <a:r>
              <a:rPr lang="en-GB" sz="1800" dirty="0" err="1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rPr>
              <a:t>l'e</a:t>
            </a:r>
            <a:r>
              <a:rPr lang="en-GB" sz="1800" dirty="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rPr>
              <a:t>-mail </a:t>
            </a:r>
            <a:r>
              <a:rPr lang="en-GB" sz="1800" dirty="0" err="1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rPr>
              <a:t>est</a:t>
            </a:r>
            <a:r>
              <a:rPr lang="en-GB" sz="1800" dirty="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rPr>
              <a:t> un spam </a:t>
            </a:r>
            <a:r>
              <a:rPr lang="en-GB" sz="1800" dirty="0" err="1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rPr>
              <a:t>ou</a:t>
            </a:r>
            <a:r>
              <a:rPr lang="en-GB" sz="1800" dirty="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rPr>
              <a:t> non</a:t>
            </a:r>
          </a:p>
        </p:txBody>
      </p:sp>
      <p:sp>
        <p:nvSpPr>
          <p:cNvPr id="312" name="Google Shape;312;p4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fld id="{00000000-1234-1234-1234-123412341234}" type="slidenum">
              <a:rPr lang="en-GB"/>
              <a:pPr/>
              <a:t>27</a:t>
            </a:fld>
            <a:endParaRPr/>
          </a:p>
        </p:txBody>
      </p:sp>
      <p:sp>
        <p:nvSpPr>
          <p:cNvPr id="313" name="Google Shape;313;p48"/>
          <p:cNvSpPr/>
          <p:nvPr/>
        </p:nvSpPr>
        <p:spPr>
          <a:xfrm rot="-151954">
            <a:off x="3295746" y="1983553"/>
            <a:ext cx="2438593" cy="1840197"/>
          </a:xfrm>
          <a:prstGeom prst="chevron">
            <a:avLst>
              <a:gd name="adj" fmla="val 29853"/>
            </a:avLst>
          </a:prstGeom>
          <a:solidFill>
            <a:srgbClr val="FAD900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GB" sz="1800" dirty="0" err="1">
                <a:latin typeface="Sniglet"/>
                <a:ea typeface="Sniglet"/>
                <a:cs typeface="Sniglet"/>
                <a:sym typeface="Sniglet"/>
              </a:rPr>
              <a:t>algorithme</a:t>
            </a:r>
            <a:r>
              <a:rPr lang="en-GB" sz="1800" dirty="0"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GB" sz="1800" dirty="0" err="1">
                <a:latin typeface="Sniglet"/>
                <a:ea typeface="Sniglet"/>
                <a:cs typeface="Sniglet"/>
                <a:sym typeface="Sniglet"/>
              </a:rPr>
              <a:t>d'apprenti</a:t>
            </a:r>
            <a:r>
              <a:rPr lang="en-GB" sz="1800" dirty="0">
                <a:latin typeface="Sniglet"/>
                <a:ea typeface="Sniglet"/>
                <a:cs typeface="Sniglet"/>
                <a:sym typeface="Sniglet"/>
              </a:rPr>
              <a:t>- </a:t>
            </a:r>
            <a:r>
              <a:rPr lang="en-GB" sz="1800" dirty="0" err="1">
                <a:latin typeface="Sniglet"/>
                <a:ea typeface="Sniglet"/>
                <a:cs typeface="Sniglet"/>
                <a:sym typeface="Sniglet"/>
              </a:rPr>
              <a:t>ssage</a:t>
            </a:r>
            <a:endParaRPr lang="en-GB" sz="1800" dirty="0"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314" name="Google Shape;314;p48"/>
          <p:cNvSpPr/>
          <p:nvPr/>
        </p:nvSpPr>
        <p:spPr>
          <a:xfrm rot="-152142">
            <a:off x="1333737" y="2074151"/>
            <a:ext cx="2264818" cy="1840197"/>
          </a:xfrm>
          <a:prstGeom prst="homePlate">
            <a:avLst>
              <a:gd name="adj" fmla="val 30129"/>
            </a:avLst>
          </a:prstGeom>
          <a:solidFill>
            <a:srgbClr val="A6CD02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fr-FR" sz="1800" dirty="0">
                <a:latin typeface="Sniglet"/>
              </a:rPr>
              <a:t>jeu de données ?</a:t>
            </a:r>
          </a:p>
          <a:p>
            <a:br>
              <a:rPr lang="fr-FR" dirty="0"/>
            </a:br>
            <a:endParaRPr lang="fr-FR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9651"/>
        </a:solidFill>
        <a:effectLst/>
      </p:bgPr>
    </p:bg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49"/>
          <p:cNvSpPr txBox="1">
            <a:spLocks noGrp="1"/>
          </p:cNvSpPr>
          <p:nvPr>
            <p:ph type="title"/>
          </p:nvPr>
        </p:nvSpPr>
        <p:spPr>
          <a:xfrm rot="161729">
            <a:off x="976261" y="876906"/>
            <a:ext cx="7029878" cy="7601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GB" dirty="0" err="1"/>
              <a:t>Filtre</a:t>
            </a:r>
            <a:r>
              <a:rPr lang="en-GB" dirty="0"/>
              <a:t> anti-spam pour les e-mails</a:t>
            </a:r>
            <a:endParaRPr dirty="0"/>
          </a:p>
        </p:txBody>
      </p:sp>
      <p:sp>
        <p:nvSpPr>
          <p:cNvPr id="320" name="Google Shape;320;p49"/>
          <p:cNvSpPr/>
          <p:nvPr/>
        </p:nvSpPr>
        <p:spPr>
          <a:xfrm rot="-151775">
            <a:off x="5545247" y="1858071"/>
            <a:ext cx="2481018" cy="1840197"/>
          </a:xfrm>
          <a:prstGeom prst="chevron">
            <a:avLst>
              <a:gd name="adj" fmla="val 29853"/>
            </a:avLst>
          </a:prstGeom>
          <a:solidFill>
            <a:srgbClr val="FFA300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GB" sz="1800" dirty="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rPr>
              <a:t>Si </a:t>
            </a:r>
            <a:r>
              <a:rPr lang="en-GB" sz="1800" dirty="0" err="1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rPr>
              <a:t>l'e</a:t>
            </a:r>
            <a:r>
              <a:rPr lang="en-GB" sz="1800" dirty="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rPr>
              <a:t>-mail </a:t>
            </a:r>
            <a:r>
              <a:rPr lang="en-GB" sz="1800" dirty="0" err="1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rPr>
              <a:t>est</a:t>
            </a:r>
            <a:r>
              <a:rPr lang="en-GB" sz="1800" dirty="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rPr>
              <a:t> un spam </a:t>
            </a:r>
            <a:r>
              <a:rPr lang="en-GB" sz="1800" dirty="0" err="1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rPr>
              <a:t>ou</a:t>
            </a:r>
            <a:r>
              <a:rPr lang="en-GB" sz="1800" dirty="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rPr>
              <a:t> non</a:t>
            </a:r>
          </a:p>
        </p:txBody>
      </p:sp>
      <p:sp>
        <p:nvSpPr>
          <p:cNvPr id="321" name="Google Shape;321;p4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fld id="{00000000-1234-1234-1234-123412341234}" type="slidenum">
              <a:rPr lang="en-GB"/>
              <a:pPr/>
              <a:t>28</a:t>
            </a:fld>
            <a:endParaRPr/>
          </a:p>
        </p:txBody>
      </p:sp>
      <p:sp>
        <p:nvSpPr>
          <p:cNvPr id="322" name="Google Shape;322;p49"/>
          <p:cNvSpPr/>
          <p:nvPr/>
        </p:nvSpPr>
        <p:spPr>
          <a:xfrm rot="-151954">
            <a:off x="3096676" y="1957400"/>
            <a:ext cx="2987254" cy="1840197"/>
          </a:xfrm>
          <a:prstGeom prst="chevron">
            <a:avLst>
              <a:gd name="adj" fmla="val 29853"/>
            </a:avLst>
          </a:prstGeom>
          <a:solidFill>
            <a:srgbClr val="FAD900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GB" sz="1800" dirty="0" err="1">
                <a:latin typeface="Sniglet"/>
                <a:ea typeface="Sniglet"/>
                <a:cs typeface="Sniglet"/>
                <a:sym typeface="Sniglet"/>
              </a:rPr>
              <a:t>l'algorithme</a:t>
            </a:r>
            <a:r>
              <a:rPr lang="en-GB" sz="1800" dirty="0"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GB" sz="1800" dirty="0" err="1">
                <a:latin typeface="Sniglet"/>
                <a:ea typeface="Sniglet"/>
                <a:cs typeface="Sniglet"/>
                <a:sym typeface="Sniglet"/>
              </a:rPr>
              <a:t>d'apprentissage</a:t>
            </a:r>
            <a:endParaRPr lang="en-GB" sz="1800" dirty="0">
              <a:latin typeface="Sniglet"/>
              <a:ea typeface="Sniglet"/>
              <a:cs typeface="Sniglet"/>
              <a:sym typeface="Sniglet"/>
            </a:endParaRPr>
          </a:p>
          <a:p>
            <a:pPr algn="ctr"/>
            <a:br>
              <a:rPr lang="en-GB" sz="1800" dirty="0">
                <a:latin typeface="Sniglet"/>
                <a:ea typeface="Sniglet"/>
                <a:cs typeface="Sniglet"/>
                <a:sym typeface="Sniglet"/>
              </a:rPr>
            </a:br>
            <a:endParaRPr lang="en-GB" sz="1800" dirty="0"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323" name="Google Shape;323;p49"/>
          <p:cNvSpPr/>
          <p:nvPr/>
        </p:nvSpPr>
        <p:spPr>
          <a:xfrm rot="-152142">
            <a:off x="1333737" y="2074151"/>
            <a:ext cx="2264818" cy="1840197"/>
          </a:xfrm>
          <a:prstGeom prst="homePlate">
            <a:avLst>
              <a:gd name="adj" fmla="val 30129"/>
            </a:avLst>
          </a:prstGeom>
          <a:solidFill>
            <a:srgbClr val="A6CD02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189" indent="-342892">
              <a:buSzPts val="1800"/>
              <a:buFont typeface="Sniglet"/>
              <a:buChar char="●"/>
            </a:pPr>
            <a:r>
              <a:rPr lang="en-GB" sz="1600" dirty="0">
                <a:latin typeface="Sniglet"/>
                <a:ea typeface="Sniglet"/>
                <a:cs typeface="Sniglet"/>
                <a:sym typeface="Sniglet"/>
              </a:rPr>
              <a:t>Les </a:t>
            </a:r>
            <a:r>
              <a:rPr lang="en-GB" sz="1600" dirty="0" err="1">
                <a:latin typeface="Sniglet"/>
                <a:ea typeface="Sniglet"/>
                <a:cs typeface="Sniglet"/>
                <a:sym typeface="Sniglet"/>
              </a:rPr>
              <a:t>anciens</a:t>
            </a:r>
            <a:r>
              <a:rPr lang="en-GB" sz="1600" dirty="0">
                <a:latin typeface="Sniglet"/>
                <a:ea typeface="Sniglet"/>
                <a:cs typeface="Sniglet"/>
                <a:sym typeface="Sniglet"/>
              </a:rPr>
              <a:t> e-mails que </a:t>
            </a:r>
            <a:r>
              <a:rPr lang="en-GB" sz="1600" dirty="0" err="1">
                <a:latin typeface="Sniglet"/>
                <a:ea typeface="Sniglet"/>
                <a:cs typeface="Sniglet"/>
                <a:sym typeface="Sniglet"/>
              </a:rPr>
              <a:t>vous</a:t>
            </a:r>
            <a:r>
              <a:rPr lang="en-GB" sz="1600" dirty="0"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GB" sz="1600" dirty="0" err="1">
                <a:latin typeface="Sniglet"/>
                <a:ea typeface="Sniglet"/>
                <a:cs typeface="Sniglet"/>
                <a:sym typeface="Sniglet"/>
              </a:rPr>
              <a:t>avez</a:t>
            </a:r>
            <a:r>
              <a:rPr lang="en-GB" sz="1600" dirty="0"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GB" sz="1600" dirty="0" err="1">
                <a:latin typeface="Sniglet"/>
                <a:ea typeface="Sniglet"/>
                <a:cs typeface="Sniglet"/>
                <a:sym typeface="Sniglet"/>
              </a:rPr>
              <a:t>marqués</a:t>
            </a:r>
            <a:r>
              <a:rPr lang="en-GB" sz="1600" dirty="0"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GB" sz="1600" dirty="0" err="1">
                <a:latin typeface="Sniglet"/>
                <a:ea typeface="Sniglet"/>
                <a:cs typeface="Sniglet"/>
                <a:sym typeface="Sniglet"/>
              </a:rPr>
              <a:t>comme</a:t>
            </a:r>
            <a:r>
              <a:rPr lang="en-GB" sz="1600" dirty="0">
                <a:latin typeface="Sniglet"/>
                <a:ea typeface="Sniglet"/>
                <a:cs typeface="Sniglet"/>
                <a:sym typeface="Sniglet"/>
              </a:rPr>
              <a:t> spam</a:t>
            </a:r>
          </a:p>
          <a:p>
            <a:pPr marL="457189" indent="-342892">
              <a:buSzPts val="1800"/>
              <a:buFont typeface="Sniglet"/>
              <a:buChar char="●"/>
            </a:pPr>
            <a:r>
              <a:rPr lang="en-GB" sz="1600" dirty="0" err="1">
                <a:latin typeface="Sniglet"/>
                <a:ea typeface="Sniglet"/>
                <a:cs typeface="Sniglet"/>
                <a:sym typeface="Sniglet"/>
              </a:rPr>
              <a:t>Texte</a:t>
            </a:r>
            <a:r>
              <a:rPr lang="en-GB" sz="1600" dirty="0">
                <a:latin typeface="Sniglet"/>
                <a:ea typeface="Sniglet"/>
                <a:cs typeface="Sniglet"/>
                <a:sym typeface="Sniglet"/>
              </a:rPr>
              <a:t> des e-mails</a:t>
            </a:r>
            <a:endParaRPr sz="1600" dirty="0">
              <a:latin typeface="Sniglet"/>
              <a:ea typeface="Sniglet"/>
              <a:cs typeface="Sniglet"/>
              <a:sym typeface="Sniglet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300"/>
        </a:solidFill>
        <a:effectLst/>
      </p:bgPr>
    </p:bg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50"/>
          <p:cNvSpPr txBox="1">
            <a:spLocks noGrp="1"/>
          </p:cNvSpPr>
          <p:nvPr>
            <p:ph type="body" idx="1"/>
          </p:nvPr>
        </p:nvSpPr>
        <p:spPr>
          <a:xfrm>
            <a:off x="2905800" y="2161800"/>
            <a:ext cx="3332400" cy="8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>
              <a:buNone/>
            </a:pPr>
            <a:r>
              <a:rPr lang="en-GB" sz="3600" dirty="0" err="1"/>
              <a:t>C'est</a:t>
            </a:r>
            <a:r>
              <a:rPr lang="en-GB" sz="3600" dirty="0"/>
              <a:t> </a:t>
            </a:r>
            <a:r>
              <a:rPr lang="en-GB" sz="3600" dirty="0" err="1"/>
              <a:t>l'heure</a:t>
            </a:r>
            <a:r>
              <a:rPr lang="en-GB" sz="3600" dirty="0"/>
              <a:t> du bingo de </a:t>
            </a:r>
            <a:r>
              <a:rPr lang="en-GB" sz="3600" dirty="0" err="1"/>
              <a:t>l'IA</a:t>
            </a:r>
            <a:r>
              <a:rPr lang="en-GB" sz="3600" dirty="0"/>
              <a:t> ! </a:t>
            </a:r>
          </a:p>
        </p:txBody>
      </p:sp>
      <p:sp>
        <p:nvSpPr>
          <p:cNvPr id="329" name="Google Shape;329;p5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fld id="{00000000-1234-1234-1234-123412341234}" type="slidenum">
              <a:rPr lang="en-GB"/>
              <a:pPr/>
              <a:t>29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CD02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>
            <a:spLocks noGrp="1"/>
          </p:cNvSpPr>
          <p:nvPr>
            <p:ph type="ctrTitle"/>
          </p:nvPr>
        </p:nvSpPr>
        <p:spPr>
          <a:xfrm>
            <a:off x="3627680" y="758952"/>
            <a:ext cx="4691359" cy="329785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>
              <a:lnSpc>
                <a:spcPct val="150000"/>
              </a:lnSpc>
            </a:pPr>
            <a:endParaRPr sz="7200" dirty="0"/>
          </a:p>
          <a:p>
            <a:pPr>
              <a:lnSpc>
                <a:spcPct val="150000"/>
              </a:lnSpc>
            </a:pPr>
            <a:r>
              <a:rPr lang="fr-FR" sz="3200" dirty="0">
                <a:latin typeface="Sniglet"/>
                <a:ea typeface="Sniglet"/>
                <a:cs typeface="Sniglet"/>
                <a:sym typeface="Sniglet"/>
              </a:rPr>
              <a:t>Que vous évoque la notion </a:t>
            </a:r>
            <a:endParaRPr sz="3200" dirty="0">
              <a:latin typeface="Sniglet"/>
              <a:ea typeface="Sniglet"/>
              <a:cs typeface="Sniglet"/>
              <a:sym typeface="Sniglet"/>
            </a:endParaRPr>
          </a:p>
          <a:p>
            <a:pPr>
              <a:lnSpc>
                <a:spcPct val="150000"/>
              </a:lnSpc>
            </a:pPr>
            <a:r>
              <a:rPr lang="en-GB" sz="3800" dirty="0"/>
              <a:t>“D’INTELLIGENCE ARTIFICIELLE” ?</a:t>
            </a:r>
            <a:endParaRPr sz="3800" dirty="0"/>
          </a:p>
        </p:txBody>
      </p:sp>
      <p:sp>
        <p:nvSpPr>
          <p:cNvPr id="121" name="Google Shape;121;p2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fld id="{00000000-1234-1234-1234-123412341234}" type="slidenum">
              <a:rPr lang="en-GB"/>
              <a:pPr/>
              <a:t>3</a:t>
            </a:fld>
            <a:endParaRPr/>
          </a:p>
        </p:txBody>
      </p:sp>
      <p:pic>
        <p:nvPicPr>
          <p:cNvPr id="122" name="Google Shape;12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1700" y="2557852"/>
            <a:ext cx="2314925" cy="2532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3"/>
          <p:cNvSpPr txBox="1">
            <a:spLocks noGrp="1"/>
          </p:cNvSpPr>
          <p:nvPr>
            <p:ph type="ctrTitle"/>
          </p:nvPr>
        </p:nvSpPr>
        <p:spPr>
          <a:xfrm>
            <a:off x="2139696" y="2212847"/>
            <a:ext cx="5193791" cy="101557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GB" sz="6000" dirty="0" err="1"/>
              <a:t>IntroDUCTION</a:t>
            </a:r>
            <a:r>
              <a:rPr lang="en-GB" sz="6000" dirty="0"/>
              <a:t> </a:t>
            </a:r>
            <a:r>
              <a:rPr lang="en-GB" sz="6000" dirty="0" err="1"/>
              <a:t>à</a:t>
            </a:r>
            <a:r>
              <a:rPr lang="en-GB" sz="6000" dirty="0"/>
              <a:t> </a:t>
            </a:r>
            <a:r>
              <a:rPr lang="en-GB" sz="6000" dirty="0" err="1"/>
              <a:t>Algorithmes</a:t>
            </a:r>
            <a:r>
              <a:rPr lang="en-GB" sz="6000" dirty="0"/>
              <a:t> </a:t>
            </a:r>
            <a:r>
              <a:rPr lang="en-GB" sz="6000" dirty="0" err="1"/>
              <a:t>comme</a:t>
            </a:r>
            <a:r>
              <a:rPr lang="en-GB" sz="6000" dirty="0"/>
              <a:t> opinions !</a:t>
            </a:r>
            <a:endParaRPr sz="60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>
            <a:spLocks noGrp="1"/>
          </p:cNvSpPr>
          <p:nvPr>
            <p:ph type="ctrTitle"/>
          </p:nvPr>
        </p:nvSpPr>
        <p:spPr>
          <a:xfrm>
            <a:off x="3865425" y="806100"/>
            <a:ext cx="4374600" cy="264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>
              <a:lnSpc>
                <a:spcPct val="150000"/>
              </a:lnSpc>
            </a:pPr>
            <a:endParaRPr sz="7200" dirty="0"/>
          </a:p>
          <a:p>
            <a:pPr>
              <a:lnSpc>
                <a:spcPct val="150000"/>
              </a:lnSpc>
            </a:pPr>
            <a:r>
              <a:rPr lang="en-GB" sz="3200" dirty="0" err="1">
                <a:latin typeface="Sniglet"/>
                <a:ea typeface="Sniglet"/>
                <a:cs typeface="Sniglet"/>
                <a:sym typeface="Sniglet"/>
              </a:rPr>
              <a:t>Qu'est-ce</a:t>
            </a:r>
            <a:r>
              <a:rPr lang="en-GB" sz="3200" dirty="0"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GB" sz="3200" dirty="0" err="1">
                <a:latin typeface="Sniglet"/>
                <a:ea typeface="Sniglet"/>
                <a:cs typeface="Sniglet"/>
                <a:sym typeface="Sniglet"/>
              </a:rPr>
              <a:t>qu'un</a:t>
            </a:r>
            <a:br>
              <a:rPr lang="en-GB" sz="3200" dirty="0">
                <a:latin typeface="Sniglet"/>
                <a:ea typeface="Sniglet"/>
                <a:cs typeface="Sniglet"/>
                <a:sym typeface="Sniglet"/>
              </a:rPr>
            </a:br>
            <a:r>
              <a:rPr lang="en-GB" sz="3800" dirty="0">
                <a:sym typeface="Sniglet"/>
              </a:rPr>
              <a:t>"</a:t>
            </a:r>
            <a:r>
              <a:rPr lang="en-GB" sz="3800" dirty="0" err="1">
                <a:sym typeface="Sniglet"/>
              </a:rPr>
              <a:t>algorithme</a:t>
            </a:r>
            <a:r>
              <a:rPr lang="en-GB" sz="3800" dirty="0">
                <a:sym typeface="Sniglet"/>
              </a:rPr>
              <a:t>”?</a:t>
            </a:r>
            <a:endParaRPr sz="3200" dirty="0"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121" name="Google Shape;121;p2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fld id="{00000000-1234-1234-1234-123412341234}" type="slidenum">
              <a:rPr lang="en-GB"/>
              <a:pPr/>
              <a:t>31</a:t>
            </a:fld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>
            <a:spLocks noGrp="1"/>
          </p:cNvSpPr>
          <p:nvPr>
            <p:ph type="title"/>
          </p:nvPr>
        </p:nvSpPr>
        <p:spPr>
          <a:xfrm rot="161729">
            <a:off x="976261" y="876906"/>
            <a:ext cx="7029878" cy="7601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GB" dirty="0" err="1"/>
              <a:t>Algorithme</a:t>
            </a:r>
            <a:endParaRPr dirty="0"/>
          </a:p>
        </p:txBody>
      </p:sp>
      <p:sp>
        <p:nvSpPr>
          <p:cNvPr id="127" name="Google Shape;127;p25"/>
          <p:cNvSpPr/>
          <p:nvPr/>
        </p:nvSpPr>
        <p:spPr>
          <a:xfrm rot="-152142">
            <a:off x="1333737" y="2074151"/>
            <a:ext cx="2264818" cy="1840197"/>
          </a:xfrm>
          <a:prstGeom prst="homePlate">
            <a:avLst>
              <a:gd name="adj" fmla="val 30129"/>
            </a:avLst>
          </a:prstGeom>
          <a:solidFill>
            <a:srgbClr val="FF4026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GB" sz="1800" dirty="0">
                <a:latin typeface="Sniglet"/>
                <a:ea typeface="Sniglet"/>
                <a:cs typeface="Sniglet"/>
                <a:sym typeface="Sniglet"/>
              </a:rPr>
              <a:t>input</a:t>
            </a:r>
            <a:endParaRPr sz="1800" dirty="0"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128" name="Google Shape;128;p25"/>
          <p:cNvSpPr/>
          <p:nvPr/>
        </p:nvSpPr>
        <p:spPr>
          <a:xfrm rot="-151954">
            <a:off x="3295810" y="1986430"/>
            <a:ext cx="2308355" cy="1840197"/>
          </a:xfrm>
          <a:prstGeom prst="chevron">
            <a:avLst>
              <a:gd name="adj" fmla="val 29853"/>
            </a:avLst>
          </a:prstGeom>
          <a:solidFill>
            <a:srgbClr val="FAD900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GB" sz="1800" dirty="0">
                <a:latin typeface="Sniglet"/>
                <a:ea typeface="Sniglet"/>
                <a:cs typeface="Sniglet"/>
                <a:sym typeface="Sniglet"/>
              </a:rPr>
              <a:t>Étapes pour changer </a:t>
            </a:r>
            <a:r>
              <a:rPr lang="en-GB" sz="1800" dirty="0" err="1">
                <a:latin typeface="Sniglet"/>
                <a:ea typeface="Sniglet"/>
                <a:cs typeface="Sniglet"/>
                <a:sym typeface="Sniglet"/>
              </a:rPr>
              <a:t>l’input</a:t>
            </a:r>
            <a:endParaRPr sz="1800" u="sng" dirty="0"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129" name="Google Shape;129;p25"/>
          <p:cNvSpPr/>
          <p:nvPr/>
        </p:nvSpPr>
        <p:spPr>
          <a:xfrm rot="-151775">
            <a:off x="5301341" y="1893925"/>
            <a:ext cx="2481018" cy="1840197"/>
          </a:xfrm>
          <a:prstGeom prst="chevron">
            <a:avLst>
              <a:gd name="adj" fmla="val 29853"/>
            </a:avLst>
          </a:prstGeom>
          <a:solidFill>
            <a:srgbClr val="00A7EB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GB" sz="1800" dirty="0">
                <a:latin typeface="Sniglet"/>
                <a:ea typeface="Sniglet"/>
                <a:cs typeface="Sniglet"/>
                <a:sym typeface="Sniglet"/>
              </a:rPr>
              <a:t>output</a:t>
            </a:r>
            <a:endParaRPr sz="1800" dirty="0"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130" name="Google Shape;130;p2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fld id="{00000000-1234-1234-1234-123412341234}" type="slidenum">
              <a:rPr lang="en-GB"/>
              <a:pPr/>
              <a:t>32</a:t>
            </a:fld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6"/>
          <p:cNvSpPr txBox="1">
            <a:spLocks noGrp="1"/>
          </p:cNvSpPr>
          <p:nvPr>
            <p:ph type="title"/>
          </p:nvPr>
        </p:nvSpPr>
        <p:spPr>
          <a:xfrm rot="161729">
            <a:off x="976261" y="876906"/>
            <a:ext cx="7029878" cy="7601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GB" dirty="0" err="1"/>
              <a:t>L'algorithme</a:t>
            </a:r>
            <a:r>
              <a:rPr lang="en-GB" dirty="0"/>
              <a:t> du gâteau</a:t>
            </a:r>
            <a:endParaRPr dirty="0"/>
          </a:p>
        </p:txBody>
      </p:sp>
      <p:sp>
        <p:nvSpPr>
          <p:cNvPr id="136" name="Google Shape;136;p26"/>
          <p:cNvSpPr/>
          <p:nvPr/>
        </p:nvSpPr>
        <p:spPr>
          <a:xfrm rot="-152142">
            <a:off x="1028937" y="2074150"/>
            <a:ext cx="2264818" cy="1840197"/>
          </a:xfrm>
          <a:prstGeom prst="homePlate">
            <a:avLst>
              <a:gd name="adj" fmla="val 30129"/>
            </a:avLst>
          </a:prstGeom>
          <a:solidFill>
            <a:srgbClr val="FF4026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 sz="1800"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137" name="Google Shape;137;p26"/>
          <p:cNvSpPr/>
          <p:nvPr/>
        </p:nvSpPr>
        <p:spPr>
          <a:xfrm rot="-151844">
            <a:off x="2782341" y="1983668"/>
            <a:ext cx="3240987" cy="1840197"/>
          </a:xfrm>
          <a:prstGeom prst="chevron">
            <a:avLst>
              <a:gd name="adj" fmla="val 29853"/>
            </a:avLst>
          </a:prstGeom>
          <a:solidFill>
            <a:srgbClr val="FAD900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189" indent="-304793">
              <a:buSzPts val="1200"/>
              <a:buFont typeface="Sniglet"/>
              <a:buAutoNum type="arabicPeriod"/>
            </a:pPr>
            <a:r>
              <a:rPr lang="en-GB" sz="1200" dirty="0" err="1">
                <a:latin typeface="Sniglet"/>
                <a:ea typeface="Sniglet"/>
                <a:cs typeface="Sniglet"/>
                <a:sym typeface="Sniglet"/>
              </a:rPr>
              <a:t>Préchauffer</a:t>
            </a:r>
            <a:r>
              <a:rPr lang="en-GB" sz="1200" dirty="0">
                <a:latin typeface="Sniglet"/>
                <a:ea typeface="Sniglet"/>
                <a:cs typeface="Sniglet"/>
                <a:sym typeface="Sniglet"/>
              </a:rPr>
              <a:t> le four</a:t>
            </a:r>
          </a:p>
          <a:p>
            <a:pPr marL="457189" indent="-304793">
              <a:buSzPts val="1200"/>
              <a:buFont typeface="Sniglet"/>
              <a:buAutoNum type="arabicPeriod"/>
            </a:pPr>
            <a:r>
              <a:rPr lang="en-GB" sz="1200" dirty="0" err="1">
                <a:latin typeface="Sniglet"/>
                <a:ea typeface="Sniglet"/>
                <a:cs typeface="Sniglet"/>
                <a:sym typeface="Sniglet"/>
              </a:rPr>
              <a:t>Mélanger</a:t>
            </a:r>
            <a:r>
              <a:rPr lang="en-GB" sz="1200" dirty="0">
                <a:latin typeface="Sniglet"/>
                <a:ea typeface="Sniglet"/>
                <a:cs typeface="Sniglet"/>
                <a:sym typeface="Sniglet"/>
              </a:rPr>
              <a:t> les </a:t>
            </a:r>
            <a:r>
              <a:rPr lang="en-GB" sz="1200" dirty="0" err="1">
                <a:latin typeface="Sniglet"/>
                <a:ea typeface="Sniglet"/>
                <a:cs typeface="Sniglet"/>
                <a:sym typeface="Sniglet"/>
              </a:rPr>
              <a:t>ingrédients</a:t>
            </a:r>
            <a:r>
              <a:rPr lang="en-GB" sz="1200" dirty="0">
                <a:latin typeface="Sniglet"/>
                <a:ea typeface="Sniglet"/>
                <a:cs typeface="Sniglet"/>
                <a:sym typeface="Sniglet"/>
              </a:rPr>
              <a:t> secs</a:t>
            </a:r>
          </a:p>
          <a:p>
            <a:pPr marL="457189" indent="-304793">
              <a:buSzPts val="1200"/>
              <a:buFont typeface="Sniglet"/>
              <a:buAutoNum type="arabicPeriod"/>
            </a:pPr>
            <a:r>
              <a:rPr lang="en-GB" sz="1200" dirty="0" err="1">
                <a:latin typeface="Sniglet"/>
                <a:ea typeface="Sniglet"/>
                <a:cs typeface="Sniglet"/>
                <a:sym typeface="Sniglet"/>
              </a:rPr>
              <a:t>Mélanger</a:t>
            </a:r>
            <a:r>
              <a:rPr lang="en-GB" sz="1200" dirty="0">
                <a:latin typeface="Sniglet"/>
                <a:ea typeface="Sniglet"/>
                <a:cs typeface="Sniglet"/>
                <a:sym typeface="Sniglet"/>
              </a:rPr>
              <a:t> les </a:t>
            </a:r>
            <a:r>
              <a:rPr lang="en-GB" sz="1200" dirty="0" err="1">
                <a:latin typeface="Sniglet"/>
                <a:ea typeface="Sniglet"/>
                <a:cs typeface="Sniglet"/>
                <a:sym typeface="Sniglet"/>
              </a:rPr>
              <a:t>ingrédients</a:t>
            </a:r>
            <a:r>
              <a:rPr lang="en-GB" sz="1200" dirty="0"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GB" sz="1200" dirty="0" err="1">
                <a:latin typeface="Sniglet"/>
                <a:ea typeface="Sniglet"/>
                <a:cs typeface="Sniglet"/>
                <a:sym typeface="Sniglet"/>
              </a:rPr>
              <a:t>humides</a:t>
            </a:r>
            <a:endParaRPr lang="en-GB" sz="1200" dirty="0">
              <a:latin typeface="Sniglet"/>
              <a:ea typeface="Sniglet"/>
              <a:cs typeface="Sniglet"/>
              <a:sym typeface="Sniglet"/>
            </a:endParaRPr>
          </a:p>
          <a:p>
            <a:pPr marL="457189" indent="-304793">
              <a:buSzPts val="1200"/>
              <a:buFont typeface="Sniglet"/>
              <a:buAutoNum type="arabicPeriod"/>
            </a:pPr>
            <a:r>
              <a:rPr lang="en-GB" sz="1200" dirty="0" err="1">
                <a:latin typeface="Sniglet"/>
                <a:ea typeface="Sniglet"/>
                <a:cs typeface="Sniglet"/>
                <a:sym typeface="Sniglet"/>
              </a:rPr>
              <a:t>Mélanger</a:t>
            </a:r>
            <a:r>
              <a:rPr lang="en-GB" sz="1200" dirty="0">
                <a:latin typeface="Sniglet"/>
                <a:ea typeface="Sniglet"/>
                <a:cs typeface="Sniglet"/>
                <a:sym typeface="Sniglet"/>
              </a:rPr>
              <a:t> les </a:t>
            </a:r>
            <a:r>
              <a:rPr lang="en-GB" sz="1200" dirty="0" err="1">
                <a:latin typeface="Sniglet"/>
                <a:ea typeface="Sniglet"/>
                <a:cs typeface="Sniglet"/>
                <a:sym typeface="Sniglet"/>
              </a:rPr>
              <a:t>ingrédients</a:t>
            </a:r>
            <a:r>
              <a:rPr lang="en-GB" sz="1200" dirty="0"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GB" sz="1200" dirty="0" err="1">
                <a:latin typeface="Sniglet"/>
                <a:ea typeface="Sniglet"/>
                <a:cs typeface="Sniglet"/>
                <a:sym typeface="Sniglet"/>
              </a:rPr>
              <a:t>humides</a:t>
            </a:r>
            <a:r>
              <a:rPr lang="en-GB" sz="1200" dirty="0">
                <a:latin typeface="Sniglet"/>
                <a:ea typeface="Sniglet"/>
                <a:cs typeface="Sniglet"/>
                <a:sym typeface="Sniglet"/>
              </a:rPr>
              <a:t> aux </a:t>
            </a:r>
            <a:r>
              <a:rPr lang="en-GB" sz="1200" dirty="0" err="1">
                <a:latin typeface="Sniglet"/>
                <a:ea typeface="Sniglet"/>
                <a:cs typeface="Sniglet"/>
                <a:sym typeface="Sniglet"/>
              </a:rPr>
              <a:t>ingrédients</a:t>
            </a:r>
            <a:r>
              <a:rPr lang="en-GB" sz="1200" dirty="0">
                <a:latin typeface="Sniglet"/>
                <a:ea typeface="Sniglet"/>
                <a:cs typeface="Sniglet"/>
                <a:sym typeface="Sniglet"/>
              </a:rPr>
              <a:t> secs</a:t>
            </a:r>
          </a:p>
          <a:p>
            <a:pPr marL="457189" indent="-304793">
              <a:buSzPts val="1200"/>
              <a:buFont typeface="Sniglet"/>
              <a:buAutoNum type="arabicPeriod"/>
            </a:pPr>
            <a:r>
              <a:rPr lang="en-GB" sz="1200" dirty="0" err="1">
                <a:latin typeface="Sniglet"/>
                <a:ea typeface="Sniglet"/>
                <a:cs typeface="Sniglet"/>
                <a:sym typeface="Sniglet"/>
              </a:rPr>
              <a:t>Bla</a:t>
            </a:r>
            <a:r>
              <a:rPr lang="en-GB" sz="1200" dirty="0"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GB" sz="1200" dirty="0" err="1">
                <a:latin typeface="Sniglet"/>
                <a:ea typeface="Sniglet"/>
                <a:cs typeface="Sniglet"/>
                <a:sym typeface="Sniglet"/>
              </a:rPr>
              <a:t>bla</a:t>
            </a:r>
            <a:r>
              <a:rPr lang="en-GB" sz="1200" dirty="0"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GB" sz="1200" dirty="0" err="1">
                <a:latin typeface="Sniglet"/>
                <a:ea typeface="Sniglet"/>
                <a:cs typeface="Sniglet"/>
                <a:sym typeface="Sniglet"/>
              </a:rPr>
              <a:t>bla</a:t>
            </a:r>
            <a:r>
              <a:rPr lang="en-GB" sz="1200" dirty="0">
                <a:latin typeface="Sniglet"/>
                <a:ea typeface="Sniglet"/>
                <a:cs typeface="Sniglet"/>
                <a:sym typeface="Sniglet"/>
              </a:rPr>
              <a:t> </a:t>
            </a:r>
          </a:p>
        </p:txBody>
      </p:sp>
      <p:sp>
        <p:nvSpPr>
          <p:cNvPr id="138" name="Google Shape;138;p26"/>
          <p:cNvSpPr/>
          <p:nvPr/>
        </p:nvSpPr>
        <p:spPr>
          <a:xfrm rot="-151775">
            <a:off x="5511653" y="1884781"/>
            <a:ext cx="2481018" cy="1840197"/>
          </a:xfrm>
          <a:prstGeom prst="chevron">
            <a:avLst>
              <a:gd name="adj" fmla="val 29853"/>
            </a:avLst>
          </a:prstGeom>
          <a:solidFill>
            <a:srgbClr val="00A7EB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 sz="1800"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139" name="Google Shape;139;p2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fld id="{00000000-1234-1234-1234-123412341234}" type="slidenum">
              <a:rPr lang="en-GB"/>
              <a:pPr/>
              <a:t>33</a:t>
            </a:fld>
            <a:endParaRPr/>
          </a:p>
        </p:txBody>
      </p:sp>
      <p:pic>
        <p:nvPicPr>
          <p:cNvPr id="140" name="Google Shape;140;p26"/>
          <p:cNvPicPr preferRelativeResize="0"/>
          <p:nvPr/>
        </p:nvPicPr>
        <p:blipFill rotWithShape="1">
          <a:blip r:embed="rId3">
            <a:alphaModFix/>
          </a:blip>
          <a:srcRect l="7800" r="17911"/>
          <a:stretch/>
        </p:blipFill>
        <p:spPr>
          <a:xfrm>
            <a:off x="1127500" y="2292175"/>
            <a:ext cx="1564725" cy="1404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6"/>
          <p:cNvPicPr preferRelativeResize="0"/>
          <p:nvPr/>
        </p:nvPicPr>
        <p:blipFill rotWithShape="1">
          <a:blip r:embed="rId4">
            <a:alphaModFix/>
          </a:blip>
          <a:srcRect t="13199" b="7812"/>
          <a:stretch/>
        </p:blipFill>
        <p:spPr>
          <a:xfrm>
            <a:off x="6192022" y="2111963"/>
            <a:ext cx="1269728" cy="14041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7"/>
          <p:cNvSpPr txBox="1">
            <a:spLocks noGrp="1"/>
          </p:cNvSpPr>
          <p:nvPr>
            <p:ph type="title"/>
          </p:nvPr>
        </p:nvSpPr>
        <p:spPr>
          <a:xfrm rot="161729">
            <a:off x="712414" y="886701"/>
            <a:ext cx="7719171" cy="7601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GB" dirty="0" err="1"/>
              <a:t>Écrire</a:t>
            </a:r>
            <a:r>
              <a:rPr lang="en-GB" dirty="0"/>
              <a:t> un </a:t>
            </a:r>
            <a:r>
              <a:rPr lang="en-GB" dirty="0" err="1"/>
              <a:t>algorithme</a:t>
            </a:r>
            <a:r>
              <a:rPr lang="en-GB" dirty="0"/>
              <a:t> pour le </a:t>
            </a:r>
            <a:r>
              <a:rPr lang="en-GB" dirty="0" err="1"/>
              <a:t>meilleur</a:t>
            </a:r>
            <a:r>
              <a:rPr lang="en-GB" dirty="0"/>
              <a:t> sandwich PB&amp;J.</a:t>
            </a:r>
            <a:endParaRPr dirty="0"/>
          </a:p>
        </p:txBody>
      </p:sp>
      <p:sp>
        <p:nvSpPr>
          <p:cNvPr id="147" name="Google Shape;147;p27"/>
          <p:cNvSpPr/>
          <p:nvPr/>
        </p:nvSpPr>
        <p:spPr>
          <a:xfrm rot="-152142">
            <a:off x="1333737" y="2074151"/>
            <a:ext cx="2264818" cy="1840197"/>
          </a:xfrm>
          <a:prstGeom prst="homePlate">
            <a:avLst>
              <a:gd name="adj" fmla="val 30129"/>
            </a:avLst>
          </a:prstGeom>
          <a:solidFill>
            <a:srgbClr val="FF4026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GB" sz="1800" dirty="0">
                <a:latin typeface="Sniglet"/>
                <a:ea typeface="Sniglet"/>
                <a:cs typeface="Sniglet"/>
                <a:sym typeface="Sniglet"/>
              </a:rPr>
              <a:t>input</a:t>
            </a:r>
          </a:p>
        </p:txBody>
      </p:sp>
      <p:sp>
        <p:nvSpPr>
          <p:cNvPr id="148" name="Google Shape;148;p27"/>
          <p:cNvSpPr/>
          <p:nvPr/>
        </p:nvSpPr>
        <p:spPr>
          <a:xfrm rot="-151954">
            <a:off x="3295810" y="1986430"/>
            <a:ext cx="2308355" cy="1840197"/>
          </a:xfrm>
          <a:prstGeom prst="chevron">
            <a:avLst>
              <a:gd name="adj" fmla="val 29853"/>
            </a:avLst>
          </a:prstGeom>
          <a:solidFill>
            <a:srgbClr val="FAD900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GB" sz="1800" dirty="0">
                <a:latin typeface="Sniglet"/>
                <a:ea typeface="Sniglet"/>
                <a:cs typeface="Sniglet"/>
                <a:sym typeface="Sniglet"/>
              </a:rPr>
              <a:t>Étapes pour modifier </a:t>
            </a:r>
            <a:r>
              <a:rPr lang="en-GB" sz="1800" dirty="0" err="1">
                <a:latin typeface="Sniglet"/>
                <a:ea typeface="Sniglet"/>
                <a:cs typeface="Sniglet"/>
                <a:sym typeface="Sniglet"/>
              </a:rPr>
              <a:t>l’input</a:t>
            </a:r>
            <a:endParaRPr lang="en-GB" sz="1800" dirty="0"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149" name="Google Shape;149;p27"/>
          <p:cNvSpPr/>
          <p:nvPr/>
        </p:nvSpPr>
        <p:spPr>
          <a:xfrm rot="-151775">
            <a:off x="5301341" y="1893925"/>
            <a:ext cx="2481018" cy="1840197"/>
          </a:xfrm>
          <a:prstGeom prst="chevron">
            <a:avLst>
              <a:gd name="adj" fmla="val 29853"/>
            </a:avLst>
          </a:prstGeom>
          <a:solidFill>
            <a:srgbClr val="00A7EB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GB" sz="1800" dirty="0">
                <a:latin typeface="Sniglet"/>
                <a:ea typeface="Sniglet"/>
                <a:cs typeface="Sniglet"/>
                <a:sym typeface="Sniglet"/>
              </a:rPr>
              <a:t>output</a:t>
            </a:r>
            <a:endParaRPr sz="1800" dirty="0"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150" name="Google Shape;150;p2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fld id="{00000000-1234-1234-1234-123412341234}" type="slidenum">
              <a:rPr lang="en-GB"/>
              <a:pPr/>
              <a:t>34</a:t>
            </a:fld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8"/>
          <p:cNvSpPr txBox="1">
            <a:spLocks noGrp="1"/>
          </p:cNvSpPr>
          <p:nvPr>
            <p:ph type="ctrTitle"/>
          </p:nvPr>
        </p:nvSpPr>
        <p:spPr>
          <a:xfrm>
            <a:off x="2572125" y="2068625"/>
            <a:ext cx="4599952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GB" sz="5000" dirty="0" err="1"/>
              <a:t>Ecrivez</a:t>
            </a:r>
            <a:r>
              <a:rPr lang="en-GB" sz="5000" dirty="0"/>
              <a:t> un </a:t>
            </a:r>
            <a:r>
              <a:rPr lang="en-GB" sz="5000" dirty="0" err="1"/>
              <a:t>algorithme</a:t>
            </a:r>
            <a:r>
              <a:rPr lang="en-GB" sz="5000" dirty="0"/>
              <a:t> pour le </a:t>
            </a:r>
            <a:r>
              <a:rPr lang="en-GB" sz="5000" u="sng" dirty="0" err="1"/>
              <a:t>meilleur</a:t>
            </a:r>
            <a:r>
              <a:rPr lang="en-GB" sz="5000" dirty="0"/>
              <a:t> Sandwich.</a:t>
            </a:r>
            <a:endParaRPr sz="50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9"/>
          <p:cNvSpPr txBox="1">
            <a:spLocks noGrp="1"/>
          </p:cNvSpPr>
          <p:nvPr>
            <p:ph type="ctrTitle"/>
          </p:nvPr>
        </p:nvSpPr>
        <p:spPr>
          <a:xfrm>
            <a:off x="4101125" y="1659550"/>
            <a:ext cx="3767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GB" sz="4800" dirty="0"/>
              <a:t>PARTAGER </a:t>
            </a:r>
            <a:endParaRPr sz="4800" dirty="0"/>
          </a:p>
        </p:txBody>
      </p:sp>
      <p:sp>
        <p:nvSpPr>
          <p:cNvPr id="161" name="Google Shape;161;p2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fld id="{00000000-1234-1234-1234-123412341234}" type="slidenum">
              <a:rPr lang="en-GB"/>
              <a:pPr/>
              <a:t>36</a:t>
            </a:fld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0"/>
          <p:cNvSpPr txBox="1">
            <a:spLocks noGrp="1"/>
          </p:cNvSpPr>
          <p:nvPr>
            <p:ph type="body" idx="1"/>
          </p:nvPr>
        </p:nvSpPr>
        <p:spPr>
          <a:xfrm rot="-120953">
            <a:off x="457217" y="4025232"/>
            <a:ext cx="8229893" cy="51962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-GB" dirty="0"/>
              <a:t>Le "</a:t>
            </a:r>
            <a:r>
              <a:rPr lang="en-GB" dirty="0" err="1"/>
              <a:t>meilleur</a:t>
            </a:r>
            <a:r>
              <a:rPr lang="en-GB" dirty="0"/>
              <a:t>" sandwich </a:t>
            </a:r>
            <a:r>
              <a:rPr lang="en-GB" dirty="0" err="1"/>
              <a:t>peut</a:t>
            </a:r>
            <a:r>
              <a:rPr lang="en-GB" dirty="0"/>
              <a:t> signifier beaucoup de choses</a:t>
            </a:r>
          </a:p>
        </p:txBody>
      </p:sp>
      <p:sp>
        <p:nvSpPr>
          <p:cNvPr id="167" name="Google Shape;167;p3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fld id="{00000000-1234-1234-1234-123412341234}" type="slidenum">
              <a:rPr lang="en-GB"/>
              <a:pPr/>
              <a:t>37</a:t>
            </a:fld>
            <a:endParaRPr/>
          </a:p>
        </p:txBody>
      </p:sp>
      <p:pic>
        <p:nvPicPr>
          <p:cNvPr id="1032" name="Picture 8" descr="The cool and not so hot: we rank 13 Australian ice creams">
            <a:extLst>
              <a:ext uri="{FF2B5EF4-FFF2-40B4-BE49-F238E27FC236}">
                <a16:creationId xmlns:a16="http://schemas.microsoft.com/office/drawing/2014/main" id="{2E36374B-443E-E84A-A495-6DFC41223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296" y="1527082"/>
            <a:ext cx="4085505" cy="2293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144,732 Homemade sandwich Stock Photos, Images | Download Homemade sandwich  Pictures on Depositphotos®">
            <a:extLst>
              <a:ext uri="{FF2B5EF4-FFF2-40B4-BE49-F238E27FC236}">
                <a16:creationId xmlns:a16="http://schemas.microsoft.com/office/drawing/2014/main" id="{19E82C56-A046-1F4E-A14B-4A031D13B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140" y="1596246"/>
            <a:ext cx="2152614" cy="188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 - Dunya Doner Kebab">
            <a:extLst>
              <a:ext uri="{FF2B5EF4-FFF2-40B4-BE49-F238E27FC236}">
                <a16:creationId xmlns:a16="http://schemas.microsoft.com/office/drawing/2014/main" id="{8AA6C2F0-5761-2C44-A9CC-11F95E43C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643" y="1685647"/>
            <a:ext cx="2491574" cy="1768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1"/>
          <p:cNvSpPr txBox="1">
            <a:spLocks noGrp="1"/>
          </p:cNvSpPr>
          <p:nvPr>
            <p:ph type="body" idx="1"/>
          </p:nvPr>
        </p:nvSpPr>
        <p:spPr>
          <a:xfrm rot="-120953">
            <a:off x="457217" y="4025232"/>
            <a:ext cx="8229893" cy="51962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-GB" sz="1600" dirty="0" err="1"/>
              <a:t>Selon</a:t>
            </a:r>
            <a:r>
              <a:rPr lang="en-GB" sz="1600" dirty="0"/>
              <a:t> </a:t>
            </a:r>
            <a:r>
              <a:rPr lang="en-GB" sz="1600" dirty="0" err="1"/>
              <a:t>vous</a:t>
            </a:r>
            <a:r>
              <a:rPr lang="en-GB" sz="1600" dirty="0"/>
              <a:t>, pour quoi les </a:t>
            </a:r>
            <a:r>
              <a:rPr lang="en-GB" sz="1600" dirty="0" err="1"/>
              <a:t>résultats</a:t>
            </a:r>
            <a:r>
              <a:rPr lang="en-GB" sz="1600" dirty="0"/>
              <a:t> de recherche de Google </a:t>
            </a:r>
            <a:r>
              <a:rPr lang="en-GB" sz="1600" dirty="0" err="1"/>
              <a:t>sont-ils</a:t>
            </a:r>
            <a:r>
              <a:rPr lang="en-GB" sz="1600" dirty="0"/>
              <a:t> </a:t>
            </a:r>
            <a:r>
              <a:rPr lang="en-GB" sz="1600" dirty="0" err="1"/>
              <a:t>optimisés</a:t>
            </a:r>
            <a:r>
              <a:rPr lang="en-GB" sz="1600" dirty="0"/>
              <a:t> ? </a:t>
            </a:r>
          </a:p>
        </p:txBody>
      </p:sp>
      <p:sp>
        <p:nvSpPr>
          <p:cNvPr id="176" name="Google Shape;176;p3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fld id="{00000000-1234-1234-1234-123412341234}" type="slidenum">
              <a:rPr lang="en-GB"/>
              <a:pPr/>
              <a:t>38</a:t>
            </a:fld>
            <a:endParaRPr/>
          </a:p>
        </p:txBody>
      </p:sp>
      <p:pic>
        <p:nvPicPr>
          <p:cNvPr id="177" name="Google Shape;177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90628" y="955949"/>
            <a:ext cx="4209475" cy="3052851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2"/>
          <p:cNvSpPr txBox="1">
            <a:spLocks noGrp="1"/>
          </p:cNvSpPr>
          <p:nvPr>
            <p:ph type="ctrTitle"/>
          </p:nvPr>
        </p:nvSpPr>
        <p:spPr>
          <a:xfrm>
            <a:off x="2572125" y="2068625"/>
            <a:ext cx="42717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GB" sz="4800" dirty="0"/>
              <a:t>Comment </a:t>
            </a:r>
            <a:r>
              <a:rPr lang="en-GB" sz="4800" dirty="0" err="1"/>
              <a:t>décider</a:t>
            </a:r>
            <a:r>
              <a:rPr lang="en-GB" sz="4800" dirty="0"/>
              <a:t> </a:t>
            </a:r>
            <a:r>
              <a:rPr lang="en-GB" sz="4800" dirty="0" err="1"/>
              <a:t>ce</a:t>
            </a:r>
            <a:r>
              <a:rPr lang="en-GB" sz="4800" dirty="0"/>
              <a:t> </a:t>
            </a:r>
            <a:r>
              <a:rPr lang="en-GB" sz="4800" dirty="0" err="1"/>
              <a:t>qu'un</a:t>
            </a:r>
            <a:r>
              <a:rPr lang="en-GB" sz="4800" dirty="0"/>
              <a:t> </a:t>
            </a:r>
            <a:r>
              <a:rPr lang="en-GB" sz="4800" dirty="0" err="1"/>
              <a:t>algorithme</a:t>
            </a:r>
            <a:r>
              <a:rPr lang="en-GB" sz="4800" dirty="0"/>
              <a:t> doit optimiser ?</a:t>
            </a:r>
            <a:endParaRPr sz="48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C4CA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0850" y="472775"/>
            <a:ext cx="3072024" cy="172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4250" y="2370475"/>
            <a:ext cx="1762775" cy="163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21826" y="2422426"/>
            <a:ext cx="2505800" cy="250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5"/>
          <p:cNvPicPr preferRelativeResize="0"/>
          <p:nvPr/>
        </p:nvPicPr>
        <p:blipFill rotWithShape="1">
          <a:blip r:embed="rId6">
            <a:alphaModFix/>
          </a:blip>
          <a:srcRect l="23490" t="6886" r="24722" b="9340"/>
          <a:stretch/>
        </p:blipFill>
        <p:spPr>
          <a:xfrm>
            <a:off x="6844861" y="2370475"/>
            <a:ext cx="1549190" cy="250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248675" y="2660475"/>
            <a:ext cx="1323375" cy="2029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975876" y="401301"/>
            <a:ext cx="1868975" cy="186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5"/>
          <p:cNvPicPr preferRelativeResize="0"/>
          <p:nvPr/>
        </p:nvPicPr>
        <p:blipFill rotWithShape="1">
          <a:blip r:embed="rId9">
            <a:alphaModFix/>
          </a:blip>
          <a:srcRect t="527" r="9477"/>
          <a:stretch/>
        </p:blipFill>
        <p:spPr>
          <a:xfrm>
            <a:off x="7048425" y="401301"/>
            <a:ext cx="1700700" cy="1868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C4CA"/>
        </a:solid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68726" y="702176"/>
            <a:ext cx="1973375" cy="4164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9150" y="3711626"/>
            <a:ext cx="2475450" cy="1237725"/>
          </a:xfrm>
          <a:prstGeom prst="rect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0" name="Google Shape;140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3575" y="157950"/>
            <a:ext cx="3661146" cy="205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9050" y="2457775"/>
            <a:ext cx="2438400" cy="187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6"/>
          <p:cNvPicPr preferRelativeResize="0"/>
          <p:nvPr/>
        </p:nvPicPr>
        <p:blipFill rotWithShape="1">
          <a:blip r:embed="rId7">
            <a:alphaModFix/>
          </a:blip>
          <a:srcRect t="12816" r="49847"/>
          <a:stretch/>
        </p:blipFill>
        <p:spPr>
          <a:xfrm>
            <a:off x="4649051" y="83125"/>
            <a:ext cx="1803700" cy="3410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9651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7"/>
          <p:cNvSpPr txBox="1">
            <a:spLocks noGrp="1"/>
          </p:cNvSpPr>
          <p:nvPr>
            <p:ph type="title"/>
          </p:nvPr>
        </p:nvSpPr>
        <p:spPr>
          <a:xfrm rot="161729">
            <a:off x="976261" y="876906"/>
            <a:ext cx="7029878" cy="7601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GB" dirty="0"/>
              <a:t>L'IA se compose de trois parties</a:t>
            </a:r>
            <a:endParaRPr dirty="0"/>
          </a:p>
        </p:txBody>
      </p:sp>
      <p:sp>
        <p:nvSpPr>
          <p:cNvPr id="148" name="Google Shape;148;p27"/>
          <p:cNvSpPr/>
          <p:nvPr/>
        </p:nvSpPr>
        <p:spPr>
          <a:xfrm rot="-152142">
            <a:off x="1333737" y="2074151"/>
            <a:ext cx="2264818" cy="1840197"/>
          </a:xfrm>
          <a:prstGeom prst="homePlate">
            <a:avLst>
              <a:gd name="adj" fmla="val 30129"/>
            </a:avLst>
          </a:prstGeom>
          <a:solidFill>
            <a:srgbClr val="A6CD02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GB" sz="1800" u="sng" dirty="0">
                <a:latin typeface="Sniglet"/>
                <a:ea typeface="Sniglet"/>
                <a:cs typeface="Sniglet"/>
                <a:sym typeface="Sniglet"/>
              </a:rPr>
              <a:t>jeu de </a:t>
            </a:r>
            <a:r>
              <a:rPr lang="en-GB" sz="1800" u="sng" dirty="0" err="1">
                <a:latin typeface="Sniglet"/>
                <a:ea typeface="Sniglet"/>
                <a:cs typeface="Sniglet"/>
                <a:sym typeface="Sniglet"/>
              </a:rPr>
              <a:t>données</a:t>
            </a:r>
            <a:r>
              <a:rPr lang="en-GB" sz="1800" u="sng" dirty="0">
                <a:latin typeface="Sniglet"/>
                <a:ea typeface="Sniglet"/>
                <a:cs typeface="Sniglet"/>
                <a:sym typeface="Sniglet"/>
              </a:rPr>
              <a:t> (dataset)</a:t>
            </a:r>
            <a:endParaRPr sz="1800" u="sng" dirty="0"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149" name="Google Shape;149;p27"/>
          <p:cNvSpPr/>
          <p:nvPr/>
        </p:nvSpPr>
        <p:spPr>
          <a:xfrm rot="-151954">
            <a:off x="3295496" y="1972187"/>
            <a:ext cx="2953078" cy="1840197"/>
          </a:xfrm>
          <a:prstGeom prst="chevron">
            <a:avLst>
              <a:gd name="adj" fmla="val 29853"/>
            </a:avLst>
          </a:prstGeom>
          <a:solidFill>
            <a:srgbClr val="FAD900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GB" sz="1800" dirty="0" err="1">
                <a:latin typeface="Sniglet"/>
                <a:ea typeface="Sniglet"/>
                <a:cs typeface="Sniglet"/>
                <a:sym typeface="Sniglet"/>
              </a:rPr>
              <a:t>algorithme</a:t>
            </a:r>
            <a:r>
              <a:rPr lang="en-GB" sz="1800" dirty="0"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GB" sz="1800" dirty="0" err="1">
                <a:latin typeface="Sniglet"/>
                <a:ea typeface="Sniglet"/>
                <a:cs typeface="Sniglet"/>
                <a:sym typeface="Sniglet"/>
              </a:rPr>
              <a:t>d'apprentissage</a:t>
            </a:r>
            <a:endParaRPr lang="en-GB" sz="1800" dirty="0"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150" name="Google Shape;150;p27"/>
          <p:cNvSpPr/>
          <p:nvPr/>
        </p:nvSpPr>
        <p:spPr>
          <a:xfrm rot="-151775">
            <a:off x="5301341" y="1893925"/>
            <a:ext cx="2481018" cy="1840197"/>
          </a:xfrm>
          <a:prstGeom prst="chevron">
            <a:avLst>
              <a:gd name="adj" fmla="val 29853"/>
            </a:avLst>
          </a:prstGeom>
          <a:solidFill>
            <a:srgbClr val="FFA300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GB" sz="1800" dirty="0" err="1">
                <a:latin typeface="Sniglet"/>
                <a:ea typeface="Sniglet"/>
                <a:cs typeface="Sniglet"/>
                <a:sym typeface="Sniglet"/>
              </a:rPr>
              <a:t>prédiction</a:t>
            </a:r>
            <a:r>
              <a:rPr lang="en-GB" sz="1800" dirty="0">
                <a:latin typeface="Sniglet"/>
                <a:ea typeface="Sniglet"/>
                <a:cs typeface="Sniglet"/>
                <a:sym typeface="Sniglet"/>
              </a:rPr>
              <a:t>!</a:t>
            </a:r>
            <a:endParaRPr sz="1800" dirty="0"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151" name="Google Shape;151;p2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fld id="{00000000-1234-1234-1234-123412341234}" type="slidenum">
              <a:rPr lang="en-GB"/>
              <a:pPr/>
              <a:t>6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9651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8"/>
          <p:cNvSpPr txBox="1">
            <a:spLocks noGrp="1"/>
          </p:cNvSpPr>
          <p:nvPr>
            <p:ph type="title"/>
          </p:nvPr>
        </p:nvSpPr>
        <p:spPr>
          <a:xfrm rot="161729">
            <a:off x="976261" y="876906"/>
            <a:ext cx="7029878" cy="7601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GB" dirty="0"/>
              <a:t>L'IA se compose de trois parties</a:t>
            </a:r>
            <a:endParaRPr dirty="0"/>
          </a:p>
        </p:txBody>
      </p:sp>
      <p:sp>
        <p:nvSpPr>
          <p:cNvPr id="157" name="Google Shape;157;p28"/>
          <p:cNvSpPr/>
          <p:nvPr/>
        </p:nvSpPr>
        <p:spPr>
          <a:xfrm rot="-152142">
            <a:off x="1333737" y="2074151"/>
            <a:ext cx="2264818" cy="1840197"/>
          </a:xfrm>
          <a:prstGeom prst="homePlate">
            <a:avLst>
              <a:gd name="adj" fmla="val 30129"/>
            </a:avLst>
          </a:prstGeom>
          <a:solidFill>
            <a:srgbClr val="A6CD02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GB" sz="1800" u="sng" dirty="0">
                <a:latin typeface="Sniglet"/>
                <a:ea typeface="Sniglet"/>
                <a:cs typeface="Sniglet"/>
                <a:sym typeface="Sniglet"/>
              </a:rPr>
              <a:t>jeu de </a:t>
            </a:r>
            <a:r>
              <a:rPr lang="en-GB" sz="1800" u="sng" dirty="0" err="1">
                <a:latin typeface="Sniglet"/>
                <a:ea typeface="Sniglet"/>
                <a:cs typeface="Sniglet"/>
                <a:sym typeface="Sniglet"/>
              </a:rPr>
              <a:t>données</a:t>
            </a:r>
            <a:endParaRPr lang="en-GB" sz="1800" u="sng" dirty="0"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158" name="Google Shape;158;p2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fld id="{00000000-1234-1234-1234-123412341234}" type="slidenum">
              <a:rPr lang="en-GB"/>
              <a:pPr/>
              <a:t>7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CD02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9"/>
          <p:cNvSpPr txBox="1">
            <a:spLocks noGrp="1"/>
          </p:cNvSpPr>
          <p:nvPr>
            <p:ph type="ctrTitle"/>
          </p:nvPr>
        </p:nvSpPr>
        <p:spPr>
          <a:xfrm>
            <a:off x="3865425" y="806100"/>
            <a:ext cx="4374600" cy="264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>
              <a:lnSpc>
                <a:spcPct val="150000"/>
              </a:lnSpc>
            </a:pPr>
            <a:endParaRPr sz="7200" dirty="0"/>
          </a:p>
          <a:p>
            <a:pPr>
              <a:lnSpc>
                <a:spcPct val="150000"/>
              </a:lnSpc>
            </a:pPr>
            <a:r>
              <a:rPr lang="en-GB" sz="3200" dirty="0" err="1">
                <a:latin typeface="Sniglet"/>
                <a:ea typeface="Sniglet"/>
                <a:cs typeface="Sniglet"/>
                <a:sym typeface="Sniglet"/>
              </a:rPr>
              <a:t>Qu'est-ce</a:t>
            </a:r>
            <a:r>
              <a:rPr lang="en-GB" sz="3200" dirty="0"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GB" sz="3200" dirty="0" err="1">
                <a:latin typeface="Sniglet"/>
                <a:ea typeface="Sniglet"/>
                <a:cs typeface="Sniglet"/>
                <a:sym typeface="Sniglet"/>
              </a:rPr>
              <a:t>qu'un</a:t>
            </a:r>
            <a:br>
              <a:rPr lang="en-GB" sz="3200" dirty="0">
                <a:latin typeface="Sniglet"/>
                <a:ea typeface="Sniglet"/>
                <a:cs typeface="Sniglet"/>
                <a:sym typeface="Sniglet"/>
              </a:rPr>
            </a:br>
            <a:r>
              <a:rPr lang="en-GB" sz="3800" dirty="0">
                <a:sym typeface="Sniglet"/>
              </a:rPr>
              <a:t>"jeu de </a:t>
            </a:r>
            <a:r>
              <a:rPr lang="en-GB" sz="3800" dirty="0" err="1">
                <a:sym typeface="Sniglet"/>
              </a:rPr>
              <a:t>données</a:t>
            </a:r>
            <a:r>
              <a:rPr lang="en-GB" sz="3800" dirty="0">
                <a:sym typeface="Sniglet"/>
              </a:rPr>
              <a:t>”? </a:t>
            </a:r>
            <a:endParaRPr sz="3200" dirty="0"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164" name="Google Shape;164;p2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fld id="{00000000-1234-1234-1234-123412341234}" type="slidenum">
              <a:rPr lang="en-GB"/>
              <a:pPr/>
              <a:t>8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CD02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0"/>
          <p:cNvSpPr txBox="1">
            <a:spLocks noGrp="1"/>
          </p:cNvSpPr>
          <p:nvPr>
            <p:ph type="title"/>
          </p:nvPr>
        </p:nvSpPr>
        <p:spPr>
          <a:xfrm rot="161729">
            <a:off x="674509" y="558531"/>
            <a:ext cx="7029878" cy="7601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GB" dirty="0"/>
              <a:t>Jeu de </a:t>
            </a:r>
            <a:r>
              <a:rPr lang="en-GB" dirty="0" err="1"/>
              <a:t>données</a:t>
            </a:r>
            <a:endParaRPr dirty="0"/>
          </a:p>
        </p:txBody>
      </p:sp>
      <p:sp>
        <p:nvSpPr>
          <p:cNvPr id="170" name="Google Shape;170;p30"/>
          <p:cNvSpPr txBox="1">
            <a:spLocks noGrp="1"/>
          </p:cNvSpPr>
          <p:nvPr>
            <p:ph type="body" idx="1"/>
          </p:nvPr>
        </p:nvSpPr>
        <p:spPr>
          <a:xfrm>
            <a:off x="660524" y="1152505"/>
            <a:ext cx="4315478" cy="379414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GB" sz="2400" dirty="0">
                <a:solidFill>
                  <a:srgbClr val="000000"/>
                </a:solidFill>
              </a:rPr>
              <a:t>Un jeu de </a:t>
            </a:r>
            <a:r>
              <a:rPr lang="en-GB" sz="2400" dirty="0" err="1">
                <a:solidFill>
                  <a:srgbClr val="000000"/>
                </a:solidFill>
              </a:rPr>
              <a:t>données</a:t>
            </a: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n-GB" sz="2400" dirty="0" err="1">
                <a:solidFill>
                  <a:srgbClr val="000000"/>
                </a:solidFill>
              </a:rPr>
              <a:t>est</a:t>
            </a: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n-GB" sz="2400" dirty="0" err="1">
                <a:solidFill>
                  <a:srgbClr val="000000"/>
                </a:solidFill>
              </a:rPr>
              <a:t>une</a:t>
            </a:r>
            <a:r>
              <a:rPr lang="en-GB" sz="2400" dirty="0">
                <a:solidFill>
                  <a:srgbClr val="000000"/>
                </a:solidFill>
              </a:rPr>
              <a:t> collection de </a:t>
            </a:r>
            <a:r>
              <a:rPr lang="en-GB" sz="2400" dirty="0" err="1">
                <a:solidFill>
                  <a:srgbClr val="000000"/>
                </a:solidFill>
              </a:rPr>
              <a:t>données</a:t>
            </a: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n-GB" sz="2400" dirty="0" err="1">
                <a:solidFill>
                  <a:srgbClr val="000000"/>
                </a:solidFill>
              </a:rPr>
              <a:t>conservées</a:t>
            </a:r>
            <a:endParaRPr sz="2400" dirty="0">
              <a:solidFill>
                <a:srgbClr val="000000"/>
              </a:solidFill>
            </a:endParaRPr>
          </a:p>
          <a:p>
            <a:pPr indent="-380990">
              <a:lnSpc>
                <a:spcPct val="115000"/>
              </a:lnSpc>
              <a:buClr>
                <a:srgbClr val="000000"/>
              </a:buClr>
              <a:buSzPts val="2400"/>
            </a:pPr>
            <a:r>
              <a:rPr lang="en-GB" sz="2000" dirty="0">
                <a:solidFill>
                  <a:srgbClr val="000000"/>
                </a:solidFill>
              </a:rPr>
              <a:t>Images </a:t>
            </a:r>
          </a:p>
          <a:p>
            <a:pPr indent="-380990">
              <a:lnSpc>
                <a:spcPct val="115000"/>
              </a:lnSpc>
              <a:buClr>
                <a:srgbClr val="000000"/>
              </a:buClr>
              <a:buSzPts val="2400"/>
            </a:pPr>
            <a:r>
              <a:rPr lang="en-GB" sz="2000" dirty="0" err="1">
                <a:solidFill>
                  <a:srgbClr val="000000"/>
                </a:solidFill>
              </a:rPr>
              <a:t>Mesures</a:t>
            </a:r>
            <a:r>
              <a:rPr lang="en-GB" sz="2000" dirty="0">
                <a:solidFill>
                  <a:srgbClr val="000000"/>
                </a:solidFill>
              </a:rPr>
              <a:t> (temps, </a:t>
            </a:r>
            <a:r>
              <a:rPr lang="en-GB" sz="2000" dirty="0" err="1">
                <a:solidFill>
                  <a:srgbClr val="000000"/>
                </a:solidFill>
              </a:rPr>
              <a:t>vues</a:t>
            </a:r>
            <a:r>
              <a:rPr lang="en-GB" sz="2000" dirty="0">
                <a:solidFill>
                  <a:srgbClr val="000000"/>
                </a:solidFill>
              </a:rPr>
              <a:t>, </a:t>
            </a:r>
            <a:r>
              <a:rPr lang="en-GB" sz="2000" dirty="0" err="1">
                <a:solidFill>
                  <a:srgbClr val="000000"/>
                </a:solidFill>
              </a:rPr>
              <a:t>pouces</a:t>
            </a:r>
            <a:r>
              <a:rPr lang="en-GB" sz="2000" dirty="0">
                <a:solidFill>
                  <a:srgbClr val="000000"/>
                </a:solidFill>
              </a:rPr>
              <a:t>, etc.)</a:t>
            </a:r>
          </a:p>
          <a:p>
            <a:pPr indent="-380990">
              <a:lnSpc>
                <a:spcPct val="115000"/>
              </a:lnSpc>
              <a:buClr>
                <a:srgbClr val="000000"/>
              </a:buClr>
              <a:buSzPts val="2400"/>
            </a:pPr>
            <a:r>
              <a:rPr lang="en-GB" sz="2000" dirty="0" err="1">
                <a:solidFill>
                  <a:srgbClr val="000000"/>
                </a:solidFill>
              </a:rPr>
              <a:t>Texte</a:t>
            </a:r>
            <a:endParaRPr lang="en-GB" sz="2000" dirty="0">
              <a:solidFill>
                <a:srgbClr val="000000"/>
              </a:solidFill>
            </a:endParaRPr>
          </a:p>
          <a:p>
            <a:pPr indent="-380990">
              <a:lnSpc>
                <a:spcPct val="115000"/>
              </a:lnSpc>
              <a:buClr>
                <a:srgbClr val="000000"/>
              </a:buClr>
              <a:buSzPts val="2400"/>
            </a:pPr>
            <a:r>
              <a:rPr lang="en-GB" sz="2000" dirty="0" err="1">
                <a:solidFill>
                  <a:srgbClr val="000000"/>
                </a:solidFill>
              </a:rPr>
              <a:t>Enregistrements</a:t>
            </a:r>
            <a:r>
              <a:rPr lang="en-GB" sz="2000" dirty="0">
                <a:solidFill>
                  <a:srgbClr val="000000"/>
                </a:solidFill>
              </a:rPr>
              <a:t> </a:t>
            </a:r>
            <a:r>
              <a:rPr lang="en-GB" sz="2000" dirty="0" err="1">
                <a:solidFill>
                  <a:srgbClr val="000000"/>
                </a:solidFill>
              </a:rPr>
              <a:t>vidéo</a:t>
            </a:r>
            <a:r>
              <a:rPr lang="en-GB" sz="2000" dirty="0">
                <a:solidFill>
                  <a:srgbClr val="000000"/>
                </a:solidFill>
              </a:rPr>
              <a:t> ! </a:t>
            </a:r>
            <a:endParaRPr sz="2000" dirty="0">
              <a:solidFill>
                <a:srgbClr val="000000"/>
              </a:solidFill>
            </a:endParaRPr>
          </a:p>
        </p:txBody>
      </p:sp>
      <p:sp>
        <p:nvSpPr>
          <p:cNvPr id="171" name="Google Shape;171;p3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fld id="{00000000-1234-1234-1234-123412341234}" type="slidenum">
              <a:rPr lang="en-GB"/>
              <a:pPr/>
              <a:t>9</a:t>
            </a:fld>
            <a:endParaRPr/>
          </a:p>
        </p:txBody>
      </p:sp>
      <p:pic>
        <p:nvPicPr>
          <p:cNvPr id="172" name="Google Shape;17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31186" y="1623258"/>
            <a:ext cx="3398250" cy="254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Jachimo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1592</TotalTime>
  <Words>967</Words>
  <Application>Microsoft Macintosh PowerPoint</Application>
  <PresentationFormat>Affichage à l'écran (16:9)</PresentationFormat>
  <Paragraphs>177</Paragraphs>
  <Slides>39</Slides>
  <Notes>38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39</vt:i4>
      </vt:variant>
    </vt:vector>
  </HeadingPairs>
  <TitlesOfParts>
    <vt:vector size="45" baseType="lpstr">
      <vt:lpstr>Bangers</vt:lpstr>
      <vt:lpstr>Calibri</vt:lpstr>
      <vt:lpstr>Arial</vt:lpstr>
      <vt:lpstr>Sniglet</vt:lpstr>
      <vt:lpstr>Simple Light</vt:lpstr>
      <vt:lpstr>Jachimo template</vt:lpstr>
      <vt:lpstr>Présentation PowerPoint</vt:lpstr>
      <vt:lpstr>INTRODUCTION À L’INTELLIGENCE ARTIFICIELLE !</vt:lpstr>
      <vt:lpstr> Que vous évoque la notion  “D’INTELLIGENCE ARTIFICIELLE” ?</vt:lpstr>
      <vt:lpstr>Présentation PowerPoint</vt:lpstr>
      <vt:lpstr>Présentation PowerPoint</vt:lpstr>
      <vt:lpstr>L'IA se compose de trois parties</vt:lpstr>
      <vt:lpstr>L'IA se compose de trois parties</vt:lpstr>
      <vt:lpstr> Qu'est-ce qu'un "jeu de données”? </vt:lpstr>
      <vt:lpstr>Jeu de données</vt:lpstr>
      <vt:lpstr>L'IA se compose de trois parties</vt:lpstr>
      <vt:lpstr>L'IA se compose de trois parties</vt:lpstr>
      <vt:lpstr> Qu'est-ce qu'un “algorithme”?</vt:lpstr>
      <vt:lpstr>algorithme</vt:lpstr>
      <vt:lpstr>Ajouter un contact à votre téléphone</vt:lpstr>
      <vt:lpstr>AI has three parts</vt:lpstr>
      <vt:lpstr>Algorithm</vt:lpstr>
      <vt:lpstr>Présentation PowerPoint</vt:lpstr>
      <vt:lpstr>Publicité sur Instagram</vt:lpstr>
      <vt:lpstr>Publicité sur Instagram</vt:lpstr>
      <vt:lpstr>Publicité sur Instagram</vt:lpstr>
      <vt:lpstr>PUBLICITé sur Instagram</vt:lpstr>
      <vt:lpstr>PUBLICITé sur Instagram</vt:lpstr>
      <vt:lpstr>Filtre anti-spam pour les e-mails</vt:lpstr>
      <vt:lpstr>Filtre anti-spam pour les e-mails</vt:lpstr>
      <vt:lpstr>Filtre anti-spam pour les e-mails</vt:lpstr>
      <vt:lpstr>Filtre anti-spam pour les e-mails</vt:lpstr>
      <vt:lpstr>Filtre anti-spam pour les e-mails</vt:lpstr>
      <vt:lpstr>Filtre anti-spam pour les e-mails</vt:lpstr>
      <vt:lpstr>Présentation PowerPoint</vt:lpstr>
      <vt:lpstr>IntroDUCTION à Algorithmes comme opinions !</vt:lpstr>
      <vt:lpstr> Qu'est-ce qu'un "algorithme”?</vt:lpstr>
      <vt:lpstr>Algorithme</vt:lpstr>
      <vt:lpstr>L'algorithme du gâteau</vt:lpstr>
      <vt:lpstr>Écrire un algorithme pour le meilleur sandwich PB&amp;J.</vt:lpstr>
      <vt:lpstr>Ecrivez un algorithme pour le meilleur Sandwich.</vt:lpstr>
      <vt:lpstr>PARTAGER </vt:lpstr>
      <vt:lpstr>Présentation PowerPoint</vt:lpstr>
      <vt:lpstr>Présentation PowerPoint</vt:lpstr>
      <vt:lpstr>Comment décider ce qu'un algorithme doit optimiser 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 To artificial Intelligence!</dc:title>
  <cp:lastModifiedBy>Inès Martorell</cp:lastModifiedBy>
  <cp:revision>10</cp:revision>
  <dcterms:modified xsi:type="dcterms:W3CDTF">2021-08-24T17:41:21Z</dcterms:modified>
</cp:coreProperties>
</file>