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9906000" cy="6858000" type="A4"/>
  <p:notesSz cx="6858000" cy="9144000"/>
  <p:embeddedFontLst>
    <p:embeddedFont>
      <p:font typeface="Short Stack" panose="02010500040000000007" pitchFamily="2" charset="77"/>
      <p:regular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000000"/>
          </p15:clr>
        </p15:guide>
        <p15:guide id="4" pos="312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9" roundtripDataSignature="AMtx7miN1h/mDzBn2th2gpd3x6ru94x5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5"/>
  </p:normalViewPr>
  <p:slideViewPr>
    <p:cSldViewPr snapToGrid="0">
      <p:cViewPr varScale="1">
        <p:scale>
          <a:sx n="122" d="100"/>
          <a:sy n="122" d="100"/>
        </p:scale>
        <p:origin x="1072" y="184"/>
      </p:cViewPr>
      <p:guideLst>
        <p:guide orient="horz" pos="1620"/>
        <p:guide pos="2880"/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5" name="Google Shape;595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1" name="Google Shape;61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" name="Google Shape;641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" name="Google Shape;654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4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3"/>
          <p:cNvSpPr txBox="1">
            <a:spLocks noGrp="1"/>
          </p:cNvSpPr>
          <p:nvPr>
            <p:ph type="title" hasCustomPrompt="1"/>
          </p:nvPr>
        </p:nvSpPr>
        <p:spPr>
          <a:xfrm>
            <a:off x="337675" y="1474833"/>
            <a:ext cx="923065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9pPr>
          </a:lstStyle>
          <a:p>
            <a:r>
              <a:t>xx%</a:t>
            </a:r>
          </a:p>
        </p:txBody>
      </p:sp>
      <p:sp>
        <p:nvSpPr>
          <p:cNvPr id="45" name="Google Shape;45;p83"/>
          <p:cNvSpPr txBox="1">
            <a:spLocks noGrp="1"/>
          </p:cNvSpPr>
          <p:nvPr>
            <p:ph type="body" idx="1"/>
          </p:nvPr>
        </p:nvSpPr>
        <p:spPr>
          <a:xfrm>
            <a:off x="337675" y="4202967"/>
            <a:ext cx="923065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83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5"/>
          <p:cNvSpPr txBox="1">
            <a:spLocks noGrp="1"/>
          </p:cNvSpPr>
          <p:nvPr>
            <p:ph type="ctrTitle"/>
          </p:nvPr>
        </p:nvSpPr>
        <p:spPr>
          <a:xfrm>
            <a:off x="337684" y="992767"/>
            <a:ext cx="923065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9pPr>
          </a:lstStyle>
          <a:p>
            <a:endParaRPr/>
          </a:p>
        </p:txBody>
      </p:sp>
      <p:sp>
        <p:nvSpPr>
          <p:cNvPr id="13" name="Google Shape;13;p75"/>
          <p:cNvSpPr txBox="1">
            <a:spLocks noGrp="1"/>
          </p:cNvSpPr>
          <p:nvPr>
            <p:ph type="subTitle" idx="1"/>
          </p:nvPr>
        </p:nvSpPr>
        <p:spPr>
          <a:xfrm>
            <a:off x="337675" y="3778833"/>
            <a:ext cx="923065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9pPr>
          </a:lstStyle>
          <a:p>
            <a:endParaRPr/>
          </a:p>
        </p:txBody>
      </p:sp>
      <p:sp>
        <p:nvSpPr>
          <p:cNvPr id="14" name="Google Shape;14;p75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6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6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76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7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7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433322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2" name="Google Shape;22;p77"/>
          <p:cNvSpPr txBox="1">
            <a:spLocks noGrp="1"/>
          </p:cNvSpPr>
          <p:nvPr>
            <p:ph type="body" idx="2"/>
          </p:nvPr>
        </p:nvSpPr>
        <p:spPr>
          <a:xfrm>
            <a:off x="5235100" y="1536633"/>
            <a:ext cx="433322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3" name="Google Shape;23;p77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8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8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9"/>
          <p:cNvSpPr txBox="1">
            <a:spLocks noGrp="1"/>
          </p:cNvSpPr>
          <p:nvPr>
            <p:ph type="title"/>
          </p:nvPr>
        </p:nvSpPr>
        <p:spPr>
          <a:xfrm>
            <a:off x="337675" y="740800"/>
            <a:ext cx="3042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79"/>
          <p:cNvSpPr txBox="1">
            <a:spLocks noGrp="1"/>
          </p:cNvSpPr>
          <p:nvPr>
            <p:ph type="body" idx="1"/>
          </p:nvPr>
        </p:nvSpPr>
        <p:spPr>
          <a:xfrm>
            <a:off x="337675" y="1852800"/>
            <a:ext cx="3042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30" name="Google Shape;30;p79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0"/>
          <p:cNvSpPr txBox="1">
            <a:spLocks noGrp="1"/>
          </p:cNvSpPr>
          <p:nvPr>
            <p:ph type="title"/>
          </p:nvPr>
        </p:nvSpPr>
        <p:spPr>
          <a:xfrm>
            <a:off x="531104" y="600200"/>
            <a:ext cx="689845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9pPr>
          </a:lstStyle>
          <a:p>
            <a:endParaRPr/>
          </a:p>
        </p:txBody>
      </p:sp>
      <p:sp>
        <p:nvSpPr>
          <p:cNvPr id="33" name="Google Shape;33;p80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1"/>
          <p:cNvSpPr/>
          <p:nvPr/>
        </p:nvSpPr>
        <p:spPr>
          <a:xfrm>
            <a:off x="4953000" y="-167"/>
            <a:ext cx="4953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7200" tIns="107200" rIns="107200" bIns="1072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81"/>
          <p:cNvSpPr txBox="1">
            <a:spLocks noGrp="1"/>
          </p:cNvSpPr>
          <p:nvPr>
            <p:ph type="title"/>
          </p:nvPr>
        </p:nvSpPr>
        <p:spPr>
          <a:xfrm>
            <a:off x="287625" y="1644233"/>
            <a:ext cx="43823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9pPr>
          </a:lstStyle>
          <a:p>
            <a:endParaRPr/>
          </a:p>
        </p:txBody>
      </p:sp>
      <p:sp>
        <p:nvSpPr>
          <p:cNvPr id="37" name="Google Shape;37;p81"/>
          <p:cNvSpPr txBox="1">
            <a:spLocks noGrp="1"/>
          </p:cNvSpPr>
          <p:nvPr>
            <p:ph type="subTitle" idx="1"/>
          </p:nvPr>
        </p:nvSpPr>
        <p:spPr>
          <a:xfrm>
            <a:off x="287625" y="3737433"/>
            <a:ext cx="43823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9pPr>
          </a:lstStyle>
          <a:p>
            <a:endParaRPr/>
          </a:p>
        </p:txBody>
      </p:sp>
      <p:sp>
        <p:nvSpPr>
          <p:cNvPr id="38" name="Google Shape;38;p81"/>
          <p:cNvSpPr txBox="1">
            <a:spLocks noGrp="1"/>
          </p:cNvSpPr>
          <p:nvPr>
            <p:ph type="body" idx="2"/>
          </p:nvPr>
        </p:nvSpPr>
        <p:spPr>
          <a:xfrm>
            <a:off x="5351125" y="965433"/>
            <a:ext cx="415675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81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2"/>
          <p:cNvSpPr txBox="1">
            <a:spLocks noGrp="1"/>
          </p:cNvSpPr>
          <p:nvPr>
            <p:ph type="body" idx="1"/>
          </p:nvPr>
        </p:nvSpPr>
        <p:spPr>
          <a:xfrm>
            <a:off x="337675" y="5640767"/>
            <a:ext cx="64987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82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3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3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73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reative-school.eu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temacdowell.com/portfolio.html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4800" y="163285"/>
            <a:ext cx="1816100" cy="15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" descr="Erasmus+ Programm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061" y="4991101"/>
            <a:ext cx="3518694" cy="78105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"/>
          <p:cNvSpPr txBox="1"/>
          <p:nvPr/>
        </p:nvSpPr>
        <p:spPr>
          <a:xfrm>
            <a:off x="165604" y="144005"/>
            <a:ext cx="9612000" cy="473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Risorse Didattiche Aperte (OER)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Oggi, in qualsiasi parte del mondo, bambini e ragazzi devono poter ricevere un’istruzione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 consenta loro di affrontare nella vita adulta – sia privata che lavorativa – le sfide sociali,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economiche, relazionali.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 poter affrontare queste sfide, durante la vita scolastica i bambini e i ragazzi devono essere messi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grado di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SVILUPPARE CAPACITÀ DI PENSIERO COMPLESSE ED EVOLUTE 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 potranno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meglio fiorire se vengono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INCORAGGIATI AD ESSERE CREATIVI, INNOVATIVI E ADATTABILI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 Risorse Didattiche (in inglese: </a:t>
            </a:r>
            <a:r>
              <a:rPr lang="it-IT" sz="13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OER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it-IT" sz="13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Educational Resources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che qui vi presentiamo, sono state realizzate nell’ambito di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3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Creative School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Il progetto si pone l’obiettivo di predisporre materiali didattici che stimolano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L’AUTO-APPRENDIMENTO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sviluppano le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CAPACITÀ DI PENSIERO CRITICO 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di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APPRENDIMENTO VISIVO / SPAZIALE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UTILIZZANDO il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PATRIMONIO CULTURALE 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messo a disposizione delle organizzazioni che partecipano a </a:t>
            </a:r>
            <a:r>
              <a:rPr lang="it-IT" sz="13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Creative School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DESTINATARI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di queste Risorse Didattiche sono:</a:t>
            </a:r>
            <a:endParaRPr/>
          </a:p>
          <a:p>
            <a:pPr marL="285620" marR="0" lvl="0" indent="-28562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INSEGNANTI DELLE SCUOLE PRIMARIE E SECONDARIE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che potranno trarre suggerimenti utili per ampliare la propria “cassetta degli attrezzi”, con strategie educative mirate a sviluppare la creatività e il pensiero critico degli studenti;</a:t>
            </a:r>
            <a:endParaRPr/>
          </a:p>
          <a:p>
            <a:pPr marL="285620" marR="0" lvl="0" indent="-28562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BAMBINI E RAGAZZI 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 utilizzeranno le OER.</a:t>
            </a:r>
            <a:endParaRPr/>
          </a:p>
          <a:p>
            <a:pPr marL="0" marR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 argomenti delle OER che vi presentiamo sono stati scelti da un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gruppo di insegnanti ed educatori 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provenienti da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Austria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Croazia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Finlandia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Francia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Irlanda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Italia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Regno Unito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coinvolti attraverso focus group e interviste.</a:t>
            </a:r>
            <a:endParaRPr sz="13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Speriamo che questi materiali siano utili per arricchire la vostra personale “cassetta degli attrezzi” e sviluppare il pensiero critico e creativo dei vostri studenti.			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2805" y="5257800"/>
            <a:ext cx="2538413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 txBox="1"/>
          <p:nvPr/>
        </p:nvSpPr>
        <p:spPr>
          <a:xfrm>
            <a:off x="7283450" y="5943604"/>
            <a:ext cx="2476500" cy="830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Questi materiali possono essere usati in base alla licenza: CREATIVE COMMONS NON COMMERCIAL SHARE ALIKE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"/>
          <p:cNvSpPr txBox="1"/>
          <p:nvPr/>
        </p:nvSpPr>
        <p:spPr>
          <a:xfrm flipH="1">
            <a:off x="165105" y="5715023"/>
            <a:ext cx="6984999" cy="101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Progetto </a:t>
            </a:r>
            <a:r>
              <a:rPr lang="it-IT" sz="12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Creative School</a:t>
            </a:r>
            <a:r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è finanziato dall’Unione Europea e dall’Agenzia nazionale francese per il Programma ERASMUS+ (Convenzione 2019-1-FR01-KA201-062212). La presente pubblicazione riflette unicamente le opinioni dei suoi autori: l’Unione Europea e l’Agenzia nazionale francese per il Programma ERASMUS+ </a:t>
            </a: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non possono essere ritenute responsabili di qualsiasi uso possa essere fatto delle informazioni in essa contenute.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"/>
          <p:cNvSpPr txBox="1"/>
          <p:nvPr/>
        </p:nvSpPr>
        <p:spPr>
          <a:xfrm>
            <a:off x="6489700" y="4724400"/>
            <a:ext cx="3251200" cy="33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https://www.creative-school.eu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0"/>
          <p:cNvGrpSpPr/>
          <p:nvPr/>
        </p:nvGrpSpPr>
        <p:grpSpPr>
          <a:xfrm>
            <a:off x="165601" y="216000"/>
            <a:ext cx="9612000" cy="6480000"/>
            <a:chOff x="787861" y="-3"/>
            <a:chExt cx="7569309" cy="5143506"/>
          </a:xfrm>
        </p:grpSpPr>
        <p:pic>
          <p:nvPicPr>
            <p:cNvPr id="135" name="Google Shape;135;p10"/>
            <p:cNvPicPr preferRelativeResize="0"/>
            <p:nvPr/>
          </p:nvPicPr>
          <p:blipFill rotWithShape="1">
            <a:blip r:embed="rId3">
              <a:alphaModFix/>
            </a:blip>
            <a:srcRect t="88372"/>
            <a:stretch/>
          </p:blipFill>
          <p:spPr>
            <a:xfrm>
              <a:off x="788900" y="4511842"/>
              <a:ext cx="7568270" cy="631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10"/>
            <p:cNvPicPr preferRelativeResize="0"/>
            <p:nvPr/>
          </p:nvPicPr>
          <p:blipFill rotWithShape="1">
            <a:blip r:embed="rId4">
              <a:alphaModFix/>
            </a:blip>
            <a:srcRect t="5611" r="6620" b="19761"/>
            <a:stretch/>
          </p:blipFill>
          <p:spPr>
            <a:xfrm>
              <a:off x="787861" y="-3"/>
              <a:ext cx="7568270" cy="4545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2579" y="464813"/>
              <a:ext cx="2553368" cy="918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66658" y="636337"/>
              <a:ext cx="1433763" cy="138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47132" y="795421"/>
              <a:ext cx="1954488" cy="8555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10"/>
          <p:cNvSpPr/>
          <p:nvPr/>
        </p:nvSpPr>
        <p:spPr>
          <a:xfrm>
            <a:off x="182033" y="1727199"/>
            <a:ext cx="2627841" cy="1070471"/>
          </a:xfrm>
          <a:prstGeom prst="wedgeRoundRectCallout">
            <a:avLst>
              <a:gd name="adj1" fmla="val 70918"/>
              <a:gd name="adj2" fmla="val -8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C41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 vari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patogeni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per es il “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Virus israeliano della paralisi acuta” …</a:t>
            </a:r>
            <a:endParaRPr sz="1400" b="0" i="0" u="none" strike="noStrike" cap="none" dirty="0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1" name="Google Shape;141;p10"/>
          <p:cNvSpPr/>
          <p:nvPr/>
        </p:nvSpPr>
        <p:spPr>
          <a:xfrm>
            <a:off x="6117167" y="287867"/>
            <a:ext cx="3788833" cy="1727200"/>
          </a:xfrm>
          <a:prstGeom prst="wedgeRoundRectCallout">
            <a:avLst>
              <a:gd name="adj1" fmla="val 18059"/>
              <a:gd name="adj2" fmla="val 6742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 la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malnutrizione</a:t>
            </a:r>
            <a:r>
              <a:rPr lang="it-IT" sz="14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delle api: la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diminuzione della quantità e qualità del polline disponibile in natura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comporta che le api abbiano a disposizione un minor apporto proteico e di conseguenza si indebolisce il loro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sistema immunitario</a:t>
            </a:r>
            <a:r>
              <a:rPr lang="it-IT" sz="1300" b="1" dirty="0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</a:t>
            </a:r>
            <a:endParaRPr sz="1300" b="1" i="0" u="none" strike="noStrike" cap="none" dirty="0">
              <a:solidFill>
                <a:srgbClr val="FF6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2" name="Google Shape;142;p10"/>
          <p:cNvSpPr/>
          <p:nvPr/>
        </p:nvSpPr>
        <p:spPr>
          <a:xfrm>
            <a:off x="195233" y="248866"/>
            <a:ext cx="3276099" cy="1141211"/>
          </a:xfrm>
          <a:prstGeom prst="wedgeRoundRectCallout">
            <a:avLst>
              <a:gd name="adj1" fmla="val 46881"/>
              <a:gd name="adj2" fmla="val 9019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 </a:t>
            </a:r>
            <a:r>
              <a:rPr lang="it-IT" sz="1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cause</a:t>
            </a:r>
            <a:r>
              <a:rPr lang="it-IT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della SSA non sono ancora ben comprese. Alcune possibili cause </a:t>
            </a:r>
            <a:r>
              <a:rPr lang="it-IT" sz="1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potrebbero essere</a:t>
            </a:r>
            <a:r>
              <a:rPr lang="it-IT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: …</a:t>
            </a:r>
            <a:endParaRPr sz="13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3" name="Google Shape;143;p10"/>
          <p:cNvSpPr/>
          <p:nvPr/>
        </p:nvSpPr>
        <p:spPr>
          <a:xfrm>
            <a:off x="3556000" y="253999"/>
            <a:ext cx="2523067" cy="1473201"/>
          </a:xfrm>
          <a:prstGeom prst="wedgeRoundRectCallout">
            <a:avLst>
              <a:gd name="adj1" fmla="val 21526"/>
              <a:gd name="adj2" fmla="val 85025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…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stress</a:t>
            </a:r>
            <a:r>
              <a:rPr lang="it-IT" sz="14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subito dalle api a causa dei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cambiamenti climatici e ambientali …</a:t>
            </a:r>
            <a:endParaRPr sz="1400" b="0" i="0" u="none" strike="noStrike" cap="none" dirty="0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5085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4" name="Google Shape;144;p10"/>
          <p:cNvSpPr/>
          <p:nvPr/>
        </p:nvSpPr>
        <p:spPr>
          <a:xfrm>
            <a:off x="389467" y="4216400"/>
            <a:ext cx="2081741" cy="731804"/>
          </a:xfrm>
          <a:prstGeom prst="wedgeRoundRectCallout">
            <a:avLst>
              <a:gd name="adj1" fmla="val 84746"/>
              <a:gd name="adj2" fmla="val -3247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C41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55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 l’ </a:t>
            </a:r>
            <a:r>
              <a:rPr lang="it-IT" sz="14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acariosi</a:t>
            </a:r>
            <a:r>
              <a:rPr lang="it-IT" sz="1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…</a:t>
            </a:r>
            <a:endParaRPr sz="14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5" name="Google Shape;145;p10"/>
          <p:cNvSpPr/>
          <p:nvPr/>
        </p:nvSpPr>
        <p:spPr>
          <a:xfrm>
            <a:off x="7636932" y="3759199"/>
            <a:ext cx="2133601" cy="711201"/>
          </a:xfrm>
          <a:prstGeom prst="wedgeRoundRectCallout">
            <a:avLst>
              <a:gd name="adj1" fmla="val -45603"/>
              <a:gd name="adj2" fmla="val -8160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50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… </a:t>
            </a:r>
            <a:r>
              <a:rPr lang="it-IT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l’uso di </a:t>
            </a:r>
            <a:r>
              <a:rPr lang="it-IT" sz="14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pesticidi</a:t>
            </a:r>
            <a:r>
              <a:rPr lang="it-IT" sz="1400" b="0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</a:t>
            </a: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6" name="Google Shape;146;p10"/>
          <p:cNvSpPr/>
          <p:nvPr/>
        </p:nvSpPr>
        <p:spPr>
          <a:xfrm>
            <a:off x="643467" y="5333999"/>
            <a:ext cx="2540000" cy="1151468"/>
          </a:xfrm>
          <a:prstGeom prst="wedgeRoundRectCallout">
            <a:avLst>
              <a:gd name="adj1" fmla="val 58079"/>
              <a:gd name="adj2" fmla="val -8541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C41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 le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radiazioni da telefoni cellulari</a:t>
            </a:r>
            <a:r>
              <a:rPr lang="it-IT" sz="14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altri dispositivi creati dall'uomo </a:t>
            </a:r>
            <a:r>
              <a:rPr lang="it-IT" sz="14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</a:t>
            </a:r>
            <a:endParaRPr sz="1400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1"/>
          <p:cNvGrpSpPr/>
          <p:nvPr/>
        </p:nvGrpSpPr>
        <p:grpSpPr>
          <a:xfrm>
            <a:off x="175760" y="216000"/>
            <a:ext cx="9612000" cy="6480000"/>
            <a:chOff x="721875" y="0"/>
            <a:chExt cx="7623427" cy="5143500"/>
          </a:xfrm>
        </p:grpSpPr>
        <p:pic>
          <p:nvPicPr>
            <p:cNvPr id="152" name="Google Shape;152;p11"/>
            <p:cNvPicPr preferRelativeResize="0"/>
            <p:nvPr/>
          </p:nvPicPr>
          <p:blipFill rotWithShape="1">
            <a:blip r:embed="rId3">
              <a:alphaModFix/>
            </a:blip>
            <a:srcRect l="3204" r="4176"/>
            <a:stretch/>
          </p:blipFill>
          <p:spPr>
            <a:xfrm>
              <a:off x="721875" y="0"/>
              <a:ext cx="7623427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3394" y="6684"/>
              <a:ext cx="2516606" cy="741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60764" y="522707"/>
              <a:ext cx="2055395" cy="520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27869" y="855578"/>
              <a:ext cx="411079" cy="5835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" name="Google Shape;156;p11"/>
          <p:cNvSpPr/>
          <p:nvPr/>
        </p:nvSpPr>
        <p:spPr>
          <a:xfrm>
            <a:off x="6776721" y="304800"/>
            <a:ext cx="2894368" cy="1158240"/>
          </a:xfrm>
          <a:prstGeom prst="wedgeRoundRectCallout">
            <a:avLst>
              <a:gd name="adj1" fmla="val 6504"/>
              <a:gd name="adj2" fmla="val 8206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 certo, </a:t>
            </a:r>
            <a:r>
              <a:rPr lang="it-IT" sz="13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Max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 Per esempio noi di </a:t>
            </a:r>
            <a:r>
              <a:rPr lang="it-IT" sz="13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GREENPEACE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abbiamo ottenuto tanti risultati per ridurre l’uso dei pesticidi.</a:t>
            </a:r>
            <a:endParaRPr dirty="0"/>
          </a:p>
        </p:txBody>
      </p:sp>
      <p:sp>
        <p:nvSpPr>
          <p:cNvPr id="157" name="Google Shape;157;p11"/>
          <p:cNvSpPr/>
          <p:nvPr/>
        </p:nvSpPr>
        <p:spPr>
          <a:xfrm>
            <a:off x="2702560" y="108370"/>
            <a:ext cx="3528025" cy="1263231"/>
          </a:xfrm>
          <a:prstGeom prst="wedgeRoundRectCallout">
            <a:avLst>
              <a:gd name="adj1" fmla="val 5622"/>
              <a:gd name="adj2" fmla="val 10190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Non è vero, </a:t>
            </a:r>
            <a:r>
              <a:rPr lang="it-IT" sz="1300" b="1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 sono </a:t>
            </a:r>
            <a:r>
              <a:rPr lang="it-IT" sz="13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TANTE PERSONE 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vogliono </a:t>
            </a:r>
            <a:r>
              <a:rPr lang="it-IT" sz="13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CAMBIARE LO STATO DELLE COSE 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lottano in difesa delle api e degli ecosistemi. Vero, </a:t>
            </a:r>
            <a:r>
              <a:rPr lang="it-IT" sz="13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dirty="0"/>
          </a:p>
        </p:txBody>
      </p:sp>
      <p:sp>
        <p:nvSpPr>
          <p:cNvPr id="158" name="Google Shape;158;p11"/>
          <p:cNvSpPr/>
          <p:nvPr/>
        </p:nvSpPr>
        <p:spPr>
          <a:xfrm>
            <a:off x="508000" y="3012077"/>
            <a:ext cx="2784173" cy="2188875"/>
          </a:xfrm>
          <a:prstGeom prst="wedgeRoundRectCallout">
            <a:avLst>
              <a:gd name="adj1" fmla="val 21136"/>
              <a:gd name="adj2" fmla="val -7445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Insomma, voi umani siete un disastro per questo Pianeta!!!</a:t>
            </a:r>
            <a:endParaRPr dirty="0">
              <a:latin typeface="Comic Sans MS" panose="030F0902030302020204" pitchFamily="66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i="0" u="none" strike="noStrike" cap="none" dirty="0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PERCHÉ CONTINUATE A INQUINARE?</a:t>
            </a:r>
            <a:endParaRPr dirty="0">
              <a:latin typeface="Comic Sans MS" panose="030F0902030302020204" pitchFamily="66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i="0" u="none" strike="noStrike" cap="none" dirty="0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PERCHÉ A NESSUNO IMPORTA DI NOI API</a:t>
            </a:r>
            <a:r>
              <a:rPr lang="it-IT" sz="1300" b="1" i="0" u="none" strike="noStrike" cap="none" dirty="0">
                <a:solidFill>
                  <a:srgbClr val="FF6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?</a:t>
            </a:r>
            <a:endParaRPr sz="1300" b="0" i="0" u="none" strike="noStrike" cap="none" dirty="0">
              <a:solidFill>
                <a:schemeClr val="dk1"/>
              </a:solidFill>
              <a:latin typeface="Comic Sans MS" panose="030F0902030302020204" pitchFamily="66" charset="0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2"/>
          <p:cNvGrpSpPr/>
          <p:nvPr/>
        </p:nvGrpSpPr>
        <p:grpSpPr>
          <a:xfrm>
            <a:off x="165601" y="216000"/>
            <a:ext cx="9611999" cy="6480000"/>
            <a:chOff x="788300" y="0"/>
            <a:chExt cx="7526774" cy="5143500"/>
          </a:xfrm>
        </p:grpSpPr>
        <p:pic>
          <p:nvPicPr>
            <p:cNvPr id="164" name="Google Shape;164;p12"/>
            <p:cNvPicPr preferRelativeResize="0"/>
            <p:nvPr/>
          </p:nvPicPr>
          <p:blipFill rotWithShape="1">
            <a:blip r:embed="rId3">
              <a:alphaModFix/>
            </a:blip>
            <a:srcRect l="4023" r="4518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2658" y="302126"/>
              <a:ext cx="867304" cy="379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80105" y="975895"/>
              <a:ext cx="494631" cy="554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1" name="Google Shape;171;p12"/>
          <p:cNvSpPr/>
          <p:nvPr/>
        </p:nvSpPr>
        <p:spPr>
          <a:xfrm>
            <a:off x="4423837" y="175451"/>
            <a:ext cx="1883833" cy="762397"/>
          </a:xfrm>
          <a:prstGeom prst="wedgeRoundRectCallout">
            <a:avLst>
              <a:gd name="adj1" fmla="val 51032"/>
              <a:gd name="adj2" fmla="val 10701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Allora andiamo a vederle insieme!</a:t>
            </a:r>
            <a:endParaRPr/>
          </a:p>
        </p:txBody>
      </p:sp>
      <p:sp>
        <p:nvSpPr>
          <p:cNvPr id="172" name="Google Shape;172;p12"/>
          <p:cNvSpPr/>
          <p:nvPr/>
        </p:nvSpPr>
        <p:spPr>
          <a:xfrm>
            <a:off x="193040" y="213204"/>
            <a:ext cx="2807153" cy="1839613"/>
          </a:xfrm>
          <a:prstGeom prst="wedgeRoundRectCallout">
            <a:avLst>
              <a:gd name="adj1" fmla="val 43186"/>
              <a:gd name="adj2" fmla="val 7049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Anche gli </a:t>
            </a:r>
            <a:r>
              <a:rPr lang="it-IT" sz="13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ARTISTI</a:t>
            </a:r>
            <a:r>
              <a:rPr lang="it-IT" sz="13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hanno un ruolo importante!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 le loro </a:t>
            </a:r>
            <a:r>
              <a:rPr lang="it-IT" sz="13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OPERE</a:t>
            </a:r>
            <a:r>
              <a:rPr lang="it-IT" sz="13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3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LOTTANO</a:t>
            </a:r>
            <a:r>
              <a:rPr lang="it-IT" sz="13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 proteggervi e </a:t>
            </a:r>
            <a:r>
              <a:rPr lang="it-IT" sz="13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DENUNCIANO</a:t>
            </a:r>
            <a:r>
              <a:rPr lang="it-IT" sz="13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 ingiustizie.</a:t>
            </a:r>
            <a:endParaRPr dirty="0"/>
          </a:p>
        </p:txBody>
      </p:sp>
      <p:sp>
        <p:nvSpPr>
          <p:cNvPr id="173" name="Google Shape;173;p12"/>
          <p:cNvSpPr/>
          <p:nvPr/>
        </p:nvSpPr>
        <p:spPr>
          <a:xfrm>
            <a:off x="4455590" y="3494032"/>
            <a:ext cx="1735666" cy="1372901"/>
          </a:xfrm>
          <a:prstGeom prst="wedgeRoundRectCallout">
            <a:avLst>
              <a:gd name="adj1" fmla="val -7620"/>
              <a:gd name="adj2" fmla="val -107893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WOW!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 piacerebbe vedere queste opere!</a:t>
            </a:r>
            <a:endParaRPr sz="13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13"/>
          <p:cNvGrpSpPr/>
          <p:nvPr/>
        </p:nvGrpSpPr>
        <p:grpSpPr>
          <a:xfrm>
            <a:off x="165601" y="216000"/>
            <a:ext cx="9612000" cy="6480000"/>
            <a:chOff x="816750" y="0"/>
            <a:chExt cx="7510502" cy="5143500"/>
          </a:xfrm>
        </p:grpSpPr>
        <p:pic>
          <p:nvPicPr>
            <p:cNvPr id="179" name="Google Shape;179;p13"/>
            <p:cNvPicPr preferRelativeResize="0"/>
            <p:nvPr/>
          </p:nvPicPr>
          <p:blipFill rotWithShape="1">
            <a:blip r:embed="rId3">
              <a:alphaModFix/>
            </a:blip>
            <a:srcRect l="8742"/>
            <a:stretch/>
          </p:blipFill>
          <p:spPr>
            <a:xfrm>
              <a:off x="816750" y="0"/>
              <a:ext cx="75105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47209" y="1791368"/>
              <a:ext cx="2733843" cy="895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15105" y="1537368"/>
              <a:ext cx="1858211" cy="307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91526" y="1143001"/>
              <a:ext cx="427790" cy="641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67683" y="2138947"/>
              <a:ext cx="240631" cy="360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12715" y="2511926"/>
              <a:ext cx="2614864" cy="2553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26894" y="2792663"/>
              <a:ext cx="1497264" cy="520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91000" y="2867526"/>
              <a:ext cx="1049421" cy="546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14316" y="2684720"/>
              <a:ext cx="1256632" cy="227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08177" y="2760579"/>
              <a:ext cx="254763" cy="929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77894" y="2364216"/>
              <a:ext cx="1056105" cy="5166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0" name="Google Shape;190;p13"/>
          <p:cNvSpPr/>
          <p:nvPr/>
        </p:nvSpPr>
        <p:spPr>
          <a:xfrm>
            <a:off x="3111500" y="1955722"/>
            <a:ext cx="2630117" cy="2670257"/>
          </a:xfrm>
          <a:prstGeom prst="irregularSeal1">
            <a:avLst/>
          </a:prstGeom>
          <a:solidFill>
            <a:schemeClr val="lt1"/>
          </a:solidFill>
          <a:ln w="57150" cap="flat" cmpd="sng">
            <a:solidFill>
              <a:srgbClr val="7400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YAY!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Si parte!!!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14"/>
          <p:cNvGrpSpPr/>
          <p:nvPr/>
        </p:nvGrpSpPr>
        <p:grpSpPr>
          <a:xfrm>
            <a:off x="165601" y="216000"/>
            <a:ext cx="9612001" cy="6480000"/>
            <a:chOff x="791325" y="0"/>
            <a:chExt cx="7563048" cy="5143500"/>
          </a:xfrm>
        </p:grpSpPr>
        <p:pic>
          <p:nvPicPr>
            <p:cNvPr id="196" name="Google Shape;196;p14"/>
            <p:cNvPicPr preferRelativeResize="0"/>
            <p:nvPr/>
          </p:nvPicPr>
          <p:blipFill rotWithShape="1">
            <a:blip r:embed="rId3">
              <a:alphaModFix/>
            </a:blip>
            <a:srcRect l="5523" r="2573"/>
            <a:stretch/>
          </p:blipFill>
          <p:spPr>
            <a:xfrm>
              <a:off x="791325" y="0"/>
              <a:ext cx="7563048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78091" y="355600"/>
              <a:ext cx="3081373" cy="1348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93670" y="1310105"/>
              <a:ext cx="530646" cy="6436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14"/>
          <p:cNvSpPr/>
          <p:nvPr/>
        </p:nvSpPr>
        <p:spPr>
          <a:xfrm>
            <a:off x="2935115" y="203398"/>
            <a:ext cx="3907367" cy="1271127"/>
          </a:xfrm>
          <a:prstGeom prst="wedgeRoundRectCallout">
            <a:avLst>
              <a:gd name="adj1" fmla="val -32037"/>
              <a:gd name="adj2" fmla="val 9560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nostra visita comincia con un’artista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che si chiama ……</a:t>
            </a:r>
            <a:endParaRPr sz="21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 txBox="1"/>
          <p:nvPr/>
        </p:nvSpPr>
        <p:spPr>
          <a:xfrm>
            <a:off x="292100" y="215235"/>
            <a:ext cx="5143500" cy="709051"/>
          </a:xfrm>
          <a:prstGeom prst="rect">
            <a:avLst/>
          </a:prstGeom>
          <a:noFill/>
          <a:ln w="63500" cap="rnd" cmpd="thickThin">
            <a:solidFill>
              <a:srgbClr val="7400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LOUIS MASAI</a:t>
            </a:r>
            <a:endParaRPr sz="32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5" name="Google Shape;205;p15"/>
          <p:cNvSpPr txBox="1"/>
          <p:nvPr/>
        </p:nvSpPr>
        <p:spPr>
          <a:xfrm>
            <a:off x="5664200" y="1137333"/>
            <a:ext cx="3835400" cy="1453467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noAutofit/>
          </a:bodyPr>
          <a:lstStyle/>
          <a:p>
            <a:pPr marL="0" marR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Louis è un artista inglese. I suoi genitori avevano un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ristorante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/>
          </a:p>
          <a:p>
            <a:pPr marL="0" marR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Oltre alla cucina, l’altra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passione</a:t>
            </a:r>
            <a:r>
              <a:rPr lang="it-IT" sz="1900" b="0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del padre di Louis era la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pittura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endParaRPr sz="19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6" name="Google Shape;206;p15"/>
          <p:cNvSpPr txBox="1"/>
          <p:nvPr/>
        </p:nvSpPr>
        <p:spPr>
          <a:xfrm>
            <a:off x="5665046" y="2857500"/>
            <a:ext cx="3821854" cy="1104900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noAutofit/>
          </a:bodyPr>
          <a:lstStyle/>
          <a:p>
            <a:pPr marL="0" marR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Nei momenti liberi del padre,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Louis andava con lui nel suo studio a fare i compiti di arte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19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7" name="Google Shape;207;p15"/>
          <p:cNvSpPr txBox="1"/>
          <p:nvPr/>
        </p:nvSpPr>
        <p:spPr>
          <a:xfrm>
            <a:off x="5664200" y="5626100"/>
            <a:ext cx="3822700" cy="876300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noAutofit/>
          </a:bodyPr>
          <a:lstStyle/>
          <a:p>
            <a:pPr marL="0" marR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Dopo le scuole superiori, Louis ha studiato arte all’università.</a:t>
            </a:r>
            <a:endParaRPr sz="19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8" name="Google Shape;208;p15"/>
          <p:cNvSpPr txBox="1"/>
          <p:nvPr/>
        </p:nvSpPr>
        <p:spPr>
          <a:xfrm>
            <a:off x="5665046" y="4279900"/>
            <a:ext cx="3821854" cy="1117600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noAutofit/>
          </a:bodyPr>
          <a:lstStyle/>
          <a:p>
            <a:pPr marL="0" marR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Sin da bambino Louis è sempre stato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interessato agli animali e alla natura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19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09" name="Google Shape;2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00" y="1117600"/>
            <a:ext cx="5130800" cy="5617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"/>
          <p:cNvSpPr txBox="1"/>
          <p:nvPr/>
        </p:nvSpPr>
        <p:spPr>
          <a:xfrm>
            <a:off x="177800" y="2882900"/>
            <a:ext cx="3302000" cy="2155486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Attraverso le sue opere Louis </a:t>
            </a: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denuncia la 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SESTA</a:t>
            </a:r>
            <a:r>
              <a:rPr lang="it-IT" sz="1800" b="0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ESTINZIONE DI MASSA</a:t>
            </a: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parla del 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CAMBIAMENTO CLIMATICO</a:t>
            </a: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e sensibilizza le persone riguardo alla 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PARITÀ DI DIRITTI TRA LE SPECIE</a:t>
            </a: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1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5" name="Google Shape;215;p16"/>
          <p:cNvSpPr txBox="1"/>
          <p:nvPr/>
        </p:nvSpPr>
        <p:spPr>
          <a:xfrm>
            <a:off x="3605672" y="4860921"/>
            <a:ext cx="6020928" cy="770492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Louis è un particolare tipo di artista: le sue opere sono quasi tutte dipinte sui </a:t>
            </a:r>
            <a:r>
              <a:rPr lang="it-IT" sz="18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MURI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18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6" name="Google Shape;216;p16"/>
          <p:cNvSpPr txBox="1"/>
          <p:nvPr/>
        </p:nvSpPr>
        <p:spPr>
          <a:xfrm>
            <a:off x="2387600" y="250534"/>
            <a:ext cx="5058127" cy="585864"/>
          </a:xfrm>
          <a:prstGeom prst="rect">
            <a:avLst/>
          </a:prstGeom>
          <a:noFill/>
          <a:ln w="38100" cap="flat" cmpd="sng">
            <a:solidFill>
              <a:srgbClr val="7400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L’IMPEGNO DI LOUIS</a:t>
            </a:r>
            <a:endParaRPr/>
          </a:p>
        </p:txBody>
      </p:sp>
      <p:sp>
        <p:nvSpPr>
          <p:cNvPr id="217" name="Google Shape;217;p16"/>
          <p:cNvSpPr txBox="1"/>
          <p:nvPr/>
        </p:nvSpPr>
        <p:spPr>
          <a:xfrm>
            <a:off x="3594100" y="5875302"/>
            <a:ext cx="6032499" cy="662245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 Louis realizza anche </a:t>
            </a:r>
            <a:r>
              <a:rPr lang="it-IT" sz="18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sculture</a:t>
            </a: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e dipinti su </a:t>
            </a:r>
            <a:r>
              <a:rPr lang="it-IT" sz="18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carta</a:t>
            </a: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it-IT" sz="18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legno</a:t>
            </a: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18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riciclato</a:t>
            </a: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e </a:t>
            </a:r>
            <a:r>
              <a:rPr lang="it-IT" sz="18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altri supporti</a:t>
            </a: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/>
          </a:p>
        </p:txBody>
      </p:sp>
      <p:sp>
        <p:nvSpPr>
          <p:cNvPr id="218" name="Google Shape;218;p16"/>
          <p:cNvSpPr txBox="1"/>
          <p:nvPr/>
        </p:nvSpPr>
        <p:spPr>
          <a:xfrm>
            <a:off x="180341" y="1247140"/>
            <a:ext cx="3299459" cy="1200288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Da diversi anni con la sua 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arte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Louis</a:t>
            </a:r>
            <a:r>
              <a:rPr lang="it-IT" sz="1800" b="0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è </a:t>
            </a:r>
            <a:r>
              <a:rPr lang="it-IT" sz="18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IMPEGNATO</a:t>
            </a:r>
            <a:r>
              <a:rPr lang="it-IT" sz="1800" b="0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 difendere la </a:t>
            </a:r>
            <a:r>
              <a:rPr lang="it-IT" sz="18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BIODIVERSITÀ</a:t>
            </a:r>
            <a:r>
              <a:rPr lang="it-IT" sz="18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 le </a:t>
            </a:r>
            <a:r>
              <a:rPr lang="it-IT" sz="18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SPECIE IN PERICOLO. </a:t>
            </a:r>
            <a:r>
              <a:rPr lang="it-IT" sz="1800" b="1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 </a:t>
            </a:r>
            <a:endParaRPr sz="1800" b="1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19" name="Google Shape;21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6800" y="945446"/>
            <a:ext cx="6032500" cy="3804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17"/>
          <p:cNvGrpSpPr/>
          <p:nvPr/>
        </p:nvGrpSpPr>
        <p:grpSpPr>
          <a:xfrm>
            <a:off x="165600" y="216000"/>
            <a:ext cx="9611999" cy="6480000"/>
            <a:chOff x="788300" y="0"/>
            <a:chExt cx="7526774" cy="5143500"/>
          </a:xfrm>
        </p:grpSpPr>
        <p:pic>
          <p:nvPicPr>
            <p:cNvPr id="225" name="Google Shape;225;p17"/>
            <p:cNvPicPr preferRelativeResize="0"/>
            <p:nvPr/>
          </p:nvPicPr>
          <p:blipFill rotWithShape="1">
            <a:blip r:embed="rId3">
              <a:alphaModFix/>
            </a:blip>
            <a:srcRect l="4023" r="4518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2658" y="302126"/>
              <a:ext cx="867304" cy="379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80105" y="975895"/>
              <a:ext cx="494631" cy="554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2" name="Google Shape;232;p17"/>
          <p:cNvSpPr/>
          <p:nvPr/>
        </p:nvSpPr>
        <p:spPr>
          <a:xfrm>
            <a:off x="4182830" y="3033730"/>
            <a:ext cx="2187491" cy="1507791"/>
          </a:xfrm>
          <a:prstGeom prst="wedgeRoundRectCallout">
            <a:avLst>
              <a:gd name="adj1" fmla="val -1937"/>
              <a:gd name="adj2" fmla="val -7668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Hai detto che a 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Louis stiamo molto a cuore noi ap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i?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3" name="Google Shape;233;p17"/>
          <p:cNvSpPr/>
          <p:nvPr/>
        </p:nvSpPr>
        <p:spPr>
          <a:xfrm>
            <a:off x="4196080" y="132081"/>
            <a:ext cx="2611120" cy="1379220"/>
          </a:xfrm>
          <a:prstGeom prst="wedgeRoundRectCallout">
            <a:avLst>
              <a:gd name="adj1" fmla="val 54594"/>
              <a:gd name="adj2" fmla="val 6738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Certo!!! Louis ha creato un intero progetto sulle api, che si chiama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SALVIAMO LE API (SAVE THE BEES)</a:t>
            </a:r>
            <a:endParaRPr dirty="0"/>
          </a:p>
        </p:txBody>
      </p:sp>
      <p:sp>
        <p:nvSpPr>
          <p:cNvPr id="234" name="Google Shape;234;p17"/>
          <p:cNvSpPr/>
          <p:nvPr/>
        </p:nvSpPr>
        <p:spPr>
          <a:xfrm>
            <a:off x="482600" y="1612901"/>
            <a:ext cx="2184400" cy="1069340"/>
          </a:xfrm>
          <a:prstGeom prst="wedgeRoundRectCallout">
            <a:avLst>
              <a:gd name="adj1" fmla="val 50943"/>
              <a:gd name="adj2" fmla="val -65073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Vediamo insieme alcuni dipinti</a:t>
            </a:r>
            <a:endParaRPr sz="1600" b="1" i="0" u="none" strike="noStrike" cap="none" dirty="0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00" y="216000"/>
            <a:ext cx="9612000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8"/>
          <p:cNvSpPr/>
          <p:nvPr/>
        </p:nvSpPr>
        <p:spPr>
          <a:xfrm>
            <a:off x="2425700" y="4483100"/>
            <a:ext cx="2057400" cy="16002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8"/>
          <p:cNvSpPr/>
          <p:nvPr/>
        </p:nvSpPr>
        <p:spPr>
          <a:xfrm>
            <a:off x="5397500" y="119920"/>
            <a:ext cx="3057879" cy="1111980"/>
          </a:xfrm>
          <a:prstGeom prst="wedgeRoundRectCallout">
            <a:avLst>
              <a:gd name="adj1" fmla="val 75161"/>
              <a:gd name="adj2" fmla="val -2321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Il</a:t>
            </a:r>
            <a:r>
              <a:rPr lang="it-IT" sz="14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PANDA ROSSO </a:t>
            </a:r>
            <a:r>
              <a:rPr lang="it-IT" sz="1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è in via di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estinzione</a:t>
            </a:r>
            <a:r>
              <a:rPr lang="it-IT" sz="14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 Louis ne ha dipinto uno gigante sul muro di un edificio a Shanghai </a:t>
            </a:r>
            <a:endParaRPr sz="14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2" name="Google Shape;242;p18"/>
          <p:cNvSpPr/>
          <p:nvPr/>
        </p:nvSpPr>
        <p:spPr>
          <a:xfrm>
            <a:off x="194937" y="5905500"/>
            <a:ext cx="1938664" cy="596900"/>
          </a:xfrm>
          <a:prstGeom prst="wedgeRoundRectCallout">
            <a:avLst>
              <a:gd name="adj1" fmla="val -37568"/>
              <a:gd name="adj2" fmla="val -8449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C41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50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Ecco Louis al lavoro!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400" y="152400"/>
            <a:ext cx="9347200" cy="65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9"/>
          <p:cNvSpPr/>
          <p:nvPr/>
        </p:nvSpPr>
        <p:spPr>
          <a:xfrm>
            <a:off x="7061200" y="348520"/>
            <a:ext cx="2590800" cy="921480"/>
          </a:xfrm>
          <a:prstGeom prst="wedgeRoundRectCallout">
            <a:avLst>
              <a:gd name="adj1" fmla="val -55912"/>
              <a:gd name="adj2" fmla="val -6623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C41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C415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effetto spera di ottenere Louis dipingendo sui muri ?</a:t>
            </a:r>
            <a:endParaRPr sz="1600" b="1" i="0" u="none" strike="noStrike" cap="none">
              <a:solidFill>
                <a:srgbClr val="C415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/>
          <p:nvPr/>
        </p:nvSpPr>
        <p:spPr>
          <a:xfrm>
            <a:off x="381000" y="495301"/>
            <a:ext cx="9004300" cy="592525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FF66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Materia:</a:t>
            </a:r>
            <a:endParaRPr sz="2800" b="0" i="0" u="none" strike="noStrike" cap="non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FF6600"/>
                </a:solidFill>
                <a:latin typeface="Short Stack"/>
                <a:ea typeface="Short Stack"/>
                <a:cs typeface="Short Stack"/>
                <a:sym typeface="Short Stack"/>
              </a:rPr>
              <a:t>Ambiente, Scienze Naturali</a:t>
            </a:r>
            <a:endParaRPr sz="2800" b="1" i="0" u="none" strike="noStrike" cap="none">
              <a:solidFill>
                <a:srgbClr val="FF66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FF66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Soggetto: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FF6600"/>
                </a:solidFill>
                <a:latin typeface="Short Stack"/>
                <a:ea typeface="Short Stack"/>
                <a:cs typeface="Short Stack"/>
                <a:sym typeface="Short Stack"/>
              </a:rPr>
              <a:t>Biodiversità; Conservazione ambientale; Arti visive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Età:</a:t>
            </a:r>
            <a:endParaRPr sz="2800" b="0" i="0" u="none" strike="noStrike" cap="non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FF6600"/>
                </a:solidFill>
                <a:latin typeface="Short Stack"/>
                <a:ea typeface="Short Stack"/>
                <a:cs typeface="Short Stack"/>
                <a:sym typeface="Short Stack"/>
              </a:rPr>
              <a:t>11-14 ANNI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FF66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300" y="5065485"/>
            <a:ext cx="1816100" cy="1589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300" y="215900"/>
            <a:ext cx="9167875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0"/>
          <p:cNvSpPr/>
          <p:nvPr/>
        </p:nvSpPr>
        <p:spPr>
          <a:xfrm>
            <a:off x="355599" y="296616"/>
            <a:ext cx="3302001" cy="948261"/>
          </a:xfrm>
          <a:prstGeom prst="wedgeRoundRectCallout">
            <a:avLst>
              <a:gd name="adj1" fmla="val -1953"/>
              <a:gd name="adj2" fmla="val 9910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Qui c’è scritto 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CE NE ANDIAMO,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VI PORTIAMO TUTTI CON NOI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  <a:endParaRPr sz="1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5" name="Google Shape;255;p20"/>
          <p:cNvSpPr/>
          <p:nvPr/>
        </p:nvSpPr>
        <p:spPr>
          <a:xfrm>
            <a:off x="444499" y="5334000"/>
            <a:ext cx="2664303" cy="946134"/>
          </a:xfrm>
          <a:prstGeom prst="wedgeRoundRectCallout">
            <a:avLst>
              <a:gd name="adj1" fmla="val -49248"/>
              <a:gd name="adj2" fmla="val -9857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Sai quali sono le conseguenze per il pianeta, se le api muoiono?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00" y="216000"/>
            <a:ext cx="9164118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1"/>
          <p:cNvSpPr/>
          <p:nvPr/>
        </p:nvSpPr>
        <p:spPr>
          <a:xfrm>
            <a:off x="609600" y="160020"/>
            <a:ext cx="2997200" cy="2291080"/>
          </a:xfrm>
          <a:prstGeom prst="wedgeRoundRectCallout">
            <a:avLst>
              <a:gd name="adj1" fmla="val -68090"/>
              <a:gd name="adj2" fmla="val -4274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Qui sotto Louis ha scritto: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NIENTE PIU’ API,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NIENTE PIU’ POLLINE,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NIENTE PIU’ PIANTE,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NIENTE PIU’ ANIMALI,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NIENTE PIU’ ESSERI UMANI.</a:t>
            </a:r>
            <a:endParaRPr dirty="0"/>
          </a:p>
        </p:txBody>
      </p:sp>
      <p:sp>
        <p:nvSpPr>
          <p:cNvPr id="262" name="Google Shape;262;p21"/>
          <p:cNvSpPr/>
          <p:nvPr/>
        </p:nvSpPr>
        <p:spPr>
          <a:xfrm>
            <a:off x="7569201" y="88900"/>
            <a:ext cx="2159000" cy="1386840"/>
          </a:xfrm>
          <a:prstGeom prst="wedgeRoundRectCallout">
            <a:avLst>
              <a:gd name="adj1" fmla="val 8028"/>
              <a:gd name="adj2" fmla="val 76893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L’ape regge in mano un cartello che dice: </a:t>
            </a:r>
            <a:r>
              <a:rPr lang="it-IT" sz="14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SALVATEMI</a:t>
            </a:r>
            <a:r>
              <a:rPr lang="it-IT" sz="1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00" y="216000"/>
            <a:ext cx="8922558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2"/>
          <p:cNvSpPr/>
          <p:nvPr/>
        </p:nvSpPr>
        <p:spPr>
          <a:xfrm>
            <a:off x="165100" y="127000"/>
            <a:ext cx="2209800" cy="1422400"/>
          </a:xfrm>
          <a:prstGeom prst="wedgeRoundRectCallout">
            <a:avLst>
              <a:gd name="adj1" fmla="val -52018"/>
              <a:gd name="adj2" fmla="val 7542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Questo cartello qui invece dice: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NIENTE API, NIENTE CIBO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 !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9" name="Google Shape;269;p22"/>
          <p:cNvSpPr/>
          <p:nvPr/>
        </p:nvSpPr>
        <p:spPr>
          <a:xfrm>
            <a:off x="6663974" y="126997"/>
            <a:ext cx="2458157" cy="1409704"/>
          </a:xfrm>
          <a:prstGeom prst="wedgeRoundRectCallout">
            <a:avLst>
              <a:gd name="adj1" fmla="val 74471"/>
              <a:gd name="adj2" fmla="val -4216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Hey, ma qui Louis ci ha dipinte come se fossimo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MARIONETTE.</a:t>
            </a: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1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Perché ?!?</a:t>
            </a:r>
            <a:endParaRPr sz="1600" b="1" i="0" u="none" strike="noStrike" cap="none">
              <a:solidFill>
                <a:srgbClr val="BB10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701" y="228600"/>
            <a:ext cx="8627657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3"/>
          <p:cNvSpPr/>
          <p:nvPr/>
        </p:nvSpPr>
        <p:spPr>
          <a:xfrm>
            <a:off x="901701" y="965200"/>
            <a:ext cx="1945640" cy="838200"/>
          </a:xfrm>
          <a:prstGeom prst="wedgeRoundRectCallout">
            <a:avLst>
              <a:gd name="adj1" fmla="val -68495"/>
              <a:gd name="adj2" fmla="val -10857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Anche qui !!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6000" y="139700"/>
            <a:ext cx="6184900" cy="66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4"/>
          <p:cNvSpPr/>
          <p:nvPr/>
        </p:nvSpPr>
        <p:spPr>
          <a:xfrm>
            <a:off x="368300" y="4305301"/>
            <a:ext cx="2717800" cy="2127674"/>
          </a:xfrm>
          <a:prstGeom prst="wedgeRoundRectCallout">
            <a:avLst>
              <a:gd name="adj1" fmla="val 64967"/>
              <a:gd name="adj2" fmla="val 4101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Qui invece Louis ha scritto: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CONDIVIDIAMO LO STESSO AMBIENTE. PRENDITENE CURA.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A chi o che cosa si riferisce?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210668" y="2222500"/>
            <a:ext cx="2692400" cy="1318931"/>
          </a:xfrm>
          <a:prstGeom prst="wedgeRoundRectCallout">
            <a:avLst>
              <a:gd name="adj1" fmla="val 96927"/>
              <a:gd name="adj2" fmla="val 316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Hey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it-IT" sz="14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Max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quest’ape  ha un cartello che dice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NIENTE API,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NIENTE ESSERI UMANI</a:t>
            </a:r>
            <a:endParaRPr sz="1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000" y="1260000"/>
            <a:ext cx="9612000" cy="540203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5"/>
          <p:cNvSpPr/>
          <p:nvPr/>
        </p:nvSpPr>
        <p:spPr>
          <a:xfrm>
            <a:off x="203200" y="134620"/>
            <a:ext cx="3175000" cy="1325880"/>
          </a:xfrm>
          <a:prstGeom prst="wedgeRoundRectCallout">
            <a:avLst>
              <a:gd name="adj1" fmla="val 73235"/>
              <a:gd name="adj2" fmla="val -2891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Nel progetto SAVE THE BEES,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 api sono rappresentate da sole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oppure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insieme ad altri animali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Perché?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8900" y="203200"/>
            <a:ext cx="8190918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6"/>
          <p:cNvSpPr/>
          <p:nvPr/>
        </p:nvSpPr>
        <p:spPr>
          <a:xfrm>
            <a:off x="197549" y="180904"/>
            <a:ext cx="3269551" cy="2333695"/>
          </a:xfrm>
          <a:prstGeom prst="wedgeRoundRectCallout">
            <a:avLst>
              <a:gd name="adj1" fmla="val -45800"/>
              <a:gd name="adj2" fmla="val 7010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Gli animali sono dipinti come se fossero fatti di tanti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PEZZI DI STOFFA COLORATA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 VARI DISEGNI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Prova a spiegare perché. </a:t>
            </a:r>
            <a:endParaRPr sz="1600" b="1" i="0" u="none" strike="noStrike" cap="none">
              <a:solidFill>
                <a:srgbClr val="BB10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0" y="216000"/>
            <a:ext cx="5509645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7"/>
          <p:cNvSpPr/>
          <p:nvPr/>
        </p:nvSpPr>
        <p:spPr>
          <a:xfrm>
            <a:off x="6451600" y="457200"/>
            <a:ext cx="3332717" cy="2052266"/>
          </a:xfrm>
          <a:prstGeom prst="wedgeRoundRectCallout">
            <a:avLst>
              <a:gd name="adj1" fmla="val 11685"/>
              <a:gd name="adj2" fmla="val -6494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Un’altra cosa che avrai di certo notato, è che le api reggono tra le zampe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AGO E FILO PER CUCIRE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Sono elementi importanti per comprendere il messaggio che Louis vuole trasmettere.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7400" y="457200"/>
            <a:ext cx="6057900" cy="60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8"/>
          <p:cNvSpPr/>
          <p:nvPr/>
        </p:nvSpPr>
        <p:spPr>
          <a:xfrm>
            <a:off x="228029" y="723900"/>
            <a:ext cx="3442271" cy="2463800"/>
          </a:xfrm>
          <a:prstGeom prst="wedgeRoundRectCallout">
            <a:avLst>
              <a:gd name="adj1" fmla="val -46129"/>
              <a:gd name="adj2" fmla="val 7993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alcuni casi, Louis dipinge un animale con le sue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caratteristiche reali</a:t>
            </a:r>
            <a:r>
              <a:rPr lang="it-IT" sz="14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gli affianca un compagno della stessa specie, ma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 stoffa o di plastica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Anche in questo caso, </a:t>
            </a:r>
            <a:r>
              <a:rPr lang="it-IT" sz="1400" b="1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Louis ci vuole dire qualcosa di preciso ….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29"/>
          <p:cNvGrpSpPr/>
          <p:nvPr/>
        </p:nvGrpSpPr>
        <p:grpSpPr>
          <a:xfrm>
            <a:off x="165601" y="216000"/>
            <a:ext cx="9611999" cy="6480000"/>
            <a:chOff x="788300" y="0"/>
            <a:chExt cx="7526774" cy="5143500"/>
          </a:xfrm>
        </p:grpSpPr>
        <p:pic>
          <p:nvPicPr>
            <p:cNvPr id="312" name="Google Shape;312;p29"/>
            <p:cNvPicPr preferRelativeResize="0"/>
            <p:nvPr/>
          </p:nvPicPr>
          <p:blipFill rotWithShape="1">
            <a:blip r:embed="rId3">
              <a:alphaModFix/>
            </a:blip>
            <a:srcRect l="4023" r="4518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2658" y="302126"/>
              <a:ext cx="867304" cy="379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80105" y="975895"/>
              <a:ext cx="494631" cy="554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9" name="Google Shape;319;p29"/>
          <p:cNvSpPr/>
          <p:nvPr/>
        </p:nvSpPr>
        <p:spPr>
          <a:xfrm>
            <a:off x="4277650" y="4420977"/>
            <a:ext cx="2377150" cy="1725497"/>
          </a:xfrm>
          <a:prstGeom prst="wedgeRoundRectCallout">
            <a:avLst>
              <a:gd name="adj1" fmla="val -23296"/>
              <a:gd name="adj2" fmla="val -7614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….. Avete detto che questo artista parla di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MOLTI ALTRI ARGOMENTI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che riguardano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l’AMBIENTE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?</a:t>
            </a:r>
            <a:endParaRPr dirty="0"/>
          </a:p>
          <a:p>
            <a:pPr marL="0" marR="0" lvl="0" indent="0" algn="ctr" rtl="0">
              <a:lnSpc>
                <a:spcPct val="1340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Quali per esempio?</a:t>
            </a:r>
            <a:endParaRPr sz="1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0" name="Google Shape;320;p29"/>
          <p:cNvSpPr/>
          <p:nvPr/>
        </p:nvSpPr>
        <p:spPr>
          <a:xfrm>
            <a:off x="3898900" y="2478841"/>
            <a:ext cx="2552700" cy="1242259"/>
          </a:xfrm>
          <a:prstGeom prst="wedgeRoundRectCallout">
            <a:avLst>
              <a:gd name="adj1" fmla="val -7089"/>
              <a:gd name="adj2" fmla="val -68143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GRAZIE</a:t>
            </a:r>
            <a:r>
              <a:rPr lang="it-IT" sz="14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LOUIS MASAI!!!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bello che ti ricordi di noi api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!!!! </a:t>
            </a:r>
            <a:endParaRPr sz="1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1" name="Google Shape;321;p29"/>
          <p:cNvSpPr/>
          <p:nvPr/>
        </p:nvSpPr>
        <p:spPr>
          <a:xfrm>
            <a:off x="4212869" y="114300"/>
            <a:ext cx="2594331" cy="965200"/>
          </a:xfrm>
          <a:prstGeom prst="wedgeRoundRectCallout">
            <a:avLst>
              <a:gd name="adj1" fmla="val 35784"/>
              <a:gd name="adj2" fmla="val 7098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Sì, è vero, Louis ci parla di 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molti argomenti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endParaRPr sz="1600" b="0" i="0" u="none" strike="noStrike" cap="none" dirty="0">
              <a:solidFill>
                <a:srgbClr val="BB10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2" name="Google Shape;322;p29"/>
          <p:cNvSpPr/>
          <p:nvPr/>
        </p:nvSpPr>
        <p:spPr>
          <a:xfrm>
            <a:off x="203200" y="203201"/>
            <a:ext cx="2748136" cy="1104900"/>
          </a:xfrm>
          <a:prstGeom prst="wedgeRoundRectCallout">
            <a:avLst>
              <a:gd name="adj1" fmla="val 36777"/>
              <a:gd name="adj2" fmla="val 7890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Osserva bene i murales che seguono.</a:t>
            </a:r>
            <a:endParaRPr dirty="0"/>
          </a:p>
          <a:p>
            <a:pPr marL="0" marR="0" lvl="0" indent="0" algn="ctr" rtl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Di cosa parlano?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/>
          <p:nvPr/>
        </p:nvSpPr>
        <p:spPr>
          <a:xfrm>
            <a:off x="396001" y="576000"/>
            <a:ext cx="9180000" cy="5925300"/>
          </a:xfrm>
          <a:prstGeom prst="rect">
            <a:avLst/>
          </a:prstGeom>
          <a:noFill/>
          <a:ln w="38100" cap="rnd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ctr" rtl="0">
              <a:lnSpc>
                <a:spcPct val="170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 b="0" i="0" u="none" strike="noStrike" cap="none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Idea e progetto grafico di:</a:t>
            </a:r>
            <a:endParaRPr/>
          </a:p>
          <a:p>
            <a:pPr marL="0" marR="0" lvl="0" indent="0" algn="ctr" rtl="0">
              <a:lnSpc>
                <a:spcPct val="170666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3300" b="1" i="0" u="none" strike="noStrike" cap="none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Matilde Biondi </a:t>
            </a:r>
            <a:r>
              <a:rPr lang="it-IT" sz="3300" b="0" i="0" u="none" strike="noStrike" cap="none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e </a:t>
            </a:r>
            <a:r>
              <a:rPr lang="it-IT" sz="3300" b="1" i="0" u="none" strike="noStrike" cap="none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Sara Borella</a:t>
            </a:r>
            <a:endParaRPr sz="3300" b="1" i="0" u="none" strike="noStrike" cap="none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70666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3300" b="0" i="0" u="none" strike="noStrike" cap="none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~ 3 D, anno </a:t>
            </a:r>
            <a:r>
              <a:rPr lang="it-IT" sz="3300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scolastico</a:t>
            </a:r>
            <a:r>
              <a:rPr lang="it-IT" sz="3300" b="0" i="0" u="none" strike="noStrike" cap="none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 2020-2021 ~</a:t>
            </a:r>
            <a:endParaRPr/>
          </a:p>
          <a:p>
            <a:pPr marL="0" marR="0" lvl="0" indent="0" algn="ctr" rtl="0">
              <a:lnSpc>
                <a:spcPct val="170666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3300" b="0" i="0" u="none" strike="noStrike" cap="none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~ Liceo Artistico F. Arcangeli ~ </a:t>
            </a:r>
            <a:endParaRPr/>
          </a:p>
          <a:p>
            <a:pPr marL="0" marR="0" lvl="0" indent="0" algn="ctr" rtl="0">
              <a:lnSpc>
                <a:spcPct val="170666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3300" b="0" i="0" u="none" strike="noStrike" cap="none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~  Bologna, Italia ~ </a:t>
            </a:r>
            <a:endParaRPr/>
          </a:p>
          <a:p>
            <a:pPr marL="0" marR="0" lvl="0" indent="0" algn="ctr" rtl="0">
              <a:lnSpc>
                <a:spcPct val="170666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3300" b="0" i="0" u="none" strike="noStrike" cap="none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Con il supporto di </a:t>
            </a:r>
            <a:r>
              <a:rPr lang="it-IT" sz="3300" b="1" i="0" u="none" strike="noStrike" cap="none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STEPs srl</a:t>
            </a:r>
            <a:endParaRPr sz="3300" b="1" i="0" u="none" strike="noStrike" cap="none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5632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000" b="1" i="0" u="none" strike="noStrike" cap="none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100" y="190500"/>
            <a:ext cx="95758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0"/>
          <p:cNvSpPr/>
          <p:nvPr/>
        </p:nvSpPr>
        <p:spPr>
          <a:xfrm>
            <a:off x="111942" y="93113"/>
            <a:ext cx="2821758" cy="1151487"/>
          </a:xfrm>
          <a:prstGeom prst="wedgeRoundRectCallout">
            <a:avLst>
              <a:gd name="adj1" fmla="val -33468"/>
              <a:gd name="adj2" fmla="val 7457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sopravvivenza delle </a:t>
            </a:r>
            <a:r>
              <a:rPr lang="it-IT" sz="13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Tartarughe</a:t>
            </a:r>
            <a:r>
              <a:rPr lang="it-IT" sz="13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3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dipende dallo </a:t>
            </a:r>
            <a:r>
              <a:rPr lang="it-IT" sz="13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stato di salute del fondo marino </a:t>
            </a:r>
            <a:r>
              <a:rPr lang="it-IT" sz="13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e dagli esseri viventi che ci vivono.</a:t>
            </a:r>
            <a:endParaRPr dirty="0"/>
          </a:p>
        </p:txBody>
      </p:sp>
      <p:sp>
        <p:nvSpPr>
          <p:cNvPr id="329" name="Google Shape;329;p30"/>
          <p:cNvSpPr/>
          <p:nvPr/>
        </p:nvSpPr>
        <p:spPr>
          <a:xfrm>
            <a:off x="6817542" y="5393268"/>
            <a:ext cx="2986858" cy="1396999"/>
          </a:xfrm>
          <a:prstGeom prst="wedgeRoundRectCallout">
            <a:avLst>
              <a:gd name="adj1" fmla="val 20107"/>
              <a:gd name="adj2" fmla="val -9417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C41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L’artista ha </a:t>
            </a:r>
            <a:r>
              <a:rPr lang="it-IT" sz="13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voluto rendere omaggio alla serie di cartoni animati </a:t>
            </a:r>
            <a:r>
              <a:rPr lang="it-IT" sz="13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FAMIGLIA SIMPSON</a:t>
            </a:r>
            <a:r>
              <a:rPr lang="it-IT" sz="1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inserendo nel murale un pesce con tre occhi. </a:t>
            </a:r>
            <a:r>
              <a:rPr lang="it-IT" sz="1300" b="1" i="0" u="none" strike="noStrike" cap="none">
                <a:solidFill>
                  <a:srgbClr val="C415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Dov’è? </a:t>
            </a:r>
            <a:endParaRPr sz="1300" b="1" i="0" u="none" strike="noStrike" cap="none">
              <a:solidFill>
                <a:srgbClr val="C415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55599"/>
            <a:ext cx="9612000" cy="6190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700" y="241300"/>
            <a:ext cx="9626600" cy="63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2"/>
          <p:cNvSpPr/>
          <p:nvPr/>
        </p:nvSpPr>
        <p:spPr>
          <a:xfrm>
            <a:off x="139702" y="165103"/>
            <a:ext cx="3784598" cy="1714500"/>
          </a:xfrm>
          <a:prstGeom prst="wedgeRoundRectCallout">
            <a:avLst>
              <a:gd name="adj1" fmla="val 62862"/>
              <a:gd name="adj2" fmla="val -4296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Ehi, qui c’è scritto: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causa dell’innalzamento del livello dei mari, le aree costiere umide dove vive il COCCODRILLO AMERICANO saranno distrutte”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100" y="393700"/>
            <a:ext cx="7975600" cy="630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3500" y="190500"/>
            <a:ext cx="4699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4"/>
          <p:cNvSpPr/>
          <p:nvPr/>
        </p:nvSpPr>
        <p:spPr>
          <a:xfrm>
            <a:off x="6654804" y="203200"/>
            <a:ext cx="3251196" cy="2472268"/>
          </a:xfrm>
          <a:prstGeom prst="wedgeRoundRectCallout">
            <a:avLst>
              <a:gd name="adj1" fmla="val -62424"/>
              <a:gd name="adj2" fmla="val -4960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Lui è il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Colibrì di Santa Marta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lang="it-IT" sz="1600" b="0" i="1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Campylopterus phainopeplus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sz="1600" b="1" i="0" u="none" strike="noStrike" cap="none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E’ una specie in pericolo. Vive solo in una piccola area in Colombia. Potrebbe estinguersi entro i prossimi 20 anni. Ne sono rimasti solo 1500-1700 esemplari.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2" name="Google Shape;352;p34"/>
          <p:cNvSpPr/>
          <p:nvPr/>
        </p:nvSpPr>
        <p:spPr>
          <a:xfrm>
            <a:off x="7040036" y="4454876"/>
            <a:ext cx="2475980" cy="1659467"/>
          </a:xfrm>
          <a:prstGeom prst="wedgeRoundRectCallout">
            <a:avLst>
              <a:gd name="adj1" fmla="val 49104"/>
              <a:gd name="adj2" fmla="val -8513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Colibrì sono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IMPORTANTISSIMI PER IL PIANETA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proprio come voi api!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Sai perché ?</a:t>
            </a:r>
            <a:endParaRPr sz="1600" b="0" i="0" u="none" strike="noStrike" cap="none" dirty="0">
              <a:solidFill>
                <a:srgbClr val="BB10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3" name="Google Shape;353;p34"/>
          <p:cNvSpPr/>
          <p:nvPr/>
        </p:nvSpPr>
        <p:spPr>
          <a:xfrm>
            <a:off x="672262" y="310435"/>
            <a:ext cx="2236042" cy="1505668"/>
          </a:xfrm>
          <a:prstGeom prst="wedgeRoundRectCallout">
            <a:avLst>
              <a:gd name="adj1" fmla="val -74843"/>
              <a:gd name="adj2" fmla="val -3969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….. Ehi </a:t>
            </a: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Samir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come si chiama questo uccellino blu?</a:t>
            </a:r>
            <a:endParaRPr/>
          </a:p>
        </p:txBody>
      </p:sp>
      <p:sp>
        <p:nvSpPr>
          <p:cNvPr id="354" name="Google Shape;354;p34"/>
          <p:cNvSpPr/>
          <p:nvPr/>
        </p:nvSpPr>
        <p:spPr>
          <a:xfrm>
            <a:off x="397934" y="4406900"/>
            <a:ext cx="2463800" cy="1295400"/>
          </a:xfrm>
          <a:prstGeom prst="wedgeRoundRectCallout">
            <a:avLst>
              <a:gd name="adj1" fmla="val -61820"/>
              <a:gd name="adj2" fmla="val -4350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CE0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“LAST OF MY KIND” significa: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“ULTIMO DELLA MIA SPECIE”</a:t>
            </a:r>
            <a:endParaRPr/>
          </a:p>
        </p:txBody>
      </p:sp>
      <p:sp>
        <p:nvSpPr>
          <p:cNvPr id="355" name="Google Shape;355;p34"/>
          <p:cNvSpPr/>
          <p:nvPr/>
        </p:nvSpPr>
        <p:spPr>
          <a:xfrm>
            <a:off x="262469" y="2362203"/>
            <a:ext cx="2730501" cy="1714500"/>
          </a:xfrm>
          <a:prstGeom prst="wedgeRoundRectCallout">
            <a:avLst>
              <a:gd name="adj1" fmla="val -32133"/>
              <a:gd name="adj2" fmla="val -6938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Vedo che tra le sue zampe Louis gli ha disegnato una matita.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matita ha scritto: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LAST OF MY KIND.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vuol dire, </a:t>
            </a: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Max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/>
          <p:cNvSpPr/>
          <p:nvPr/>
        </p:nvSpPr>
        <p:spPr>
          <a:xfrm>
            <a:off x="101600" y="1021642"/>
            <a:ext cx="2247900" cy="1213559"/>
          </a:xfrm>
          <a:prstGeom prst="wedgeRoundRectCallout">
            <a:avLst>
              <a:gd name="adj1" fmla="val 52965"/>
              <a:gd name="adj2" fmla="val -9258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scritta dice: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lang="it-IT" sz="14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OLIO DI PALMA UGUALE DEFORESTAZIONE</a:t>
            </a:r>
            <a:r>
              <a:rPr lang="it-IT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  <a:endParaRPr/>
          </a:p>
        </p:txBody>
      </p:sp>
      <p:sp>
        <p:nvSpPr>
          <p:cNvPr id="361" name="Google Shape;361;p35"/>
          <p:cNvSpPr/>
          <p:nvPr/>
        </p:nvSpPr>
        <p:spPr>
          <a:xfrm>
            <a:off x="158753" y="4993921"/>
            <a:ext cx="3079747" cy="1140179"/>
          </a:xfrm>
          <a:prstGeom prst="wedgeRoundRectCallout">
            <a:avLst>
              <a:gd name="adj1" fmla="val -37927"/>
              <a:gd name="adj2" fmla="val -9300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A cosa fa riferimento?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Perché l’orango tiene in mano una SEGA A MOTORE?</a:t>
            </a:r>
            <a:endParaRPr/>
          </a:p>
        </p:txBody>
      </p:sp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7901" y="114300"/>
            <a:ext cx="6019582" cy="661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8636" y="1790700"/>
            <a:ext cx="5167964" cy="49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" y="203200"/>
            <a:ext cx="3479800" cy="65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6"/>
          <p:cNvSpPr/>
          <p:nvPr/>
        </p:nvSpPr>
        <p:spPr>
          <a:xfrm>
            <a:off x="4584700" y="254001"/>
            <a:ext cx="2692400" cy="1003300"/>
          </a:xfrm>
          <a:prstGeom prst="wedgeRoundRectCallout">
            <a:avLst>
              <a:gd name="adj1" fmla="val -65015"/>
              <a:gd name="adj2" fmla="val -971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 qui c’è scritto: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lang="it-IT" sz="14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Dite no all’olio di palma</a:t>
            </a:r>
            <a:r>
              <a:rPr lang="it-IT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0" name="Google Shape;370;p36"/>
          <p:cNvSpPr/>
          <p:nvPr/>
        </p:nvSpPr>
        <p:spPr>
          <a:xfrm>
            <a:off x="6921500" y="1270000"/>
            <a:ext cx="2527300" cy="1028700"/>
          </a:xfrm>
          <a:prstGeom prst="wedgeRoundRectCallout">
            <a:avLst>
              <a:gd name="adj1" fmla="val 31815"/>
              <a:gd name="adj2" fmla="val -10740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 </a:t>
            </a:r>
            <a:r>
              <a:rPr lang="it-IT" sz="1400" b="1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 cosa sta giocando il cucciolo di orango</a:t>
            </a:r>
            <a:r>
              <a:rPr lang="it-IT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00" y="1498599"/>
            <a:ext cx="9612000" cy="4882692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7"/>
          <p:cNvSpPr/>
          <p:nvPr/>
        </p:nvSpPr>
        <p:spPr>
          <a:xfrm>
            <a:off x="5600700" y="99729"/>
            <a:ext cx="3657600" cy="1589371"/>
          </a:xfrm>
          <a:prstGeom prst="wedgeRoundRectCallout">
            <a:avLst>
              <a:gd name="adj1" fmla="val -72331"/>
              <a:gd name="adj2" fmla="val -43775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50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Hey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it-IT" sz="1400" b="1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Samir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qui dice</a:t>
            </a:r>
            <a:endParaRPr dirty="0"/>
          </a:p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QUASI ESTINTE PER LA SECONDA VOLTA … SIAMO LE BANANE...</a:t>
            </a:r>
            <a:endParaRPr dirty="0"/>
          </a:p>
          <a:p>
            <a:pPr marL="0" marR="0" lvl="1" indent="0" algn="ctr" rtl="0">
              <a:lnSpc>
                <a:spcPct val="150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significa? Le banane si sono già estinte una volta?</a:t>
            </a:r>
            <a:endParaRPr sz="1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00" y="215999"/>
            <a:ext cx="9795705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8"/>
          <p:cNvSpPr/>
          <p:nvPr/>
        </p:nvSpPr>
        <p:spPr>
          <a:xfrm>
            <a:off x="6807199" y="88899"/>
            <a:ext cx="2489199" cy="1202267"/>
          </a:xfrm>
          <a:prstGeom prst="wedgeRoundRectCallout">
            <a:avLst>
              <a:gd name="adj1" fmla="val 68173"/>
              <a:gd name="adj2" fmla="val -5408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 Hey, </a:t>
            </a:r>
            <a:r>
              <a:rPr lang="it-IT"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</a:t>
            </a:r>
            <a:r>
              <a:rPr lang="it-IT"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questo murale è stato dipinto su un palazzo a </a:t>
            </a:r>
            <a:r>
              <a:rPr lang="it-IT" sz="12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TORINO</a:t>
            </a:r>
            <a:r>
              <a:rPr lang="it-IT"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Italia!!!</a:t>
            </a:r>
            <a:endParaRPr sz="12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3" name="Google Shape;383;p38"/>
          <p:cNvSpPr/>
          <p:nvPr/>
        </p:nvSpPr>
        <p:spPr>
          <a:xfrm>
            <a:off x="681568" y="126999"/>
            <a:ext cx="2044700" cy="698500"/>
          </a:xfrm>
          <a:prstGeom prst="wedgeRoundRectCallout">
            <a:avLst>
              <a:gd name="adj1" fmla="val -65780"/>
              <a:gd name="adj2" fmla="val -3338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201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 wow, un elefante!</a:t>
            </a:r>
            <a:endParaRPr sz="14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4" name="Google Shape;384;p38"/>
          <p:cNvSpPr/>
          <p:nvPr/>
        </p:nvSpPr>
        <p:spPr>
          <a:xfrm>
            <a:off x="7247468" y="2459565"/>
            <a:ext cx="2658532" cy="1896535"/>
          </a:xfrm>
          <a:prstGeom prst="wedgeRoundRectCallout">
            <a:avLst>
              <a:gd name="adj1" fmla="val 24397"/>
              <a:gd name="adj2" fmla="val -8004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Il titolo di quest’opera è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SWIMMING TOWARDS A NEW EXISTENCE (NUOTANDO VERSO UNA NUOVA VITA)</a:t>
            </a:r>
            <a:endParaRPr sz="1200" b="1" i="0" u="none" strike="noStrike" cap="none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5" name="Google Shape;385;p38"/>
          <p:cNvSpPr/>
          <p:nvPr/>
        </p:nvSpPr>
        <p:spPr>
          <a:xfrm>
            <a:off x="194732" y="5016500"/>
            <a:ext cx="3001434" cy="863600"/>
          </a:xfrm>
          <a:prstGeom prst="wedgeRoundRectCallout">
            <a:avLst>
              <a:gd name="adj1" fmla="val -34160"/>
              <a:gd name="adj2" fmla="val -75015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sta facendo l’elefante?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E cosa tiene nella proboscide?</a:t>
            </a:r>
            <a:endParaRPr sz="1400" b="1" i="0" u="none" strike="noStrike" cap="none" dirty="0">
              <a:solidFill>
                <a:srgbClr val="BB10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"/>
          <p:cNvSpPr/>
          <p:nvPr/>
        </p:nvSpPr>
        <p:spPr>
          <a:xfrm>
            <a:off x="224366" y="2184401"/>
            <a:ext cx="3268134" cy="1485900"/>
          </a:xfrm>
          <a:prstGeom prst="wedgeRoundRectCallout">
            <a:avLst>
              <a:gd name="adj1" fmla="val -44712"/>
              <a:gd name="adj2" fmla="val -71093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 questo dipinto Louis ci parla di molti argomenti: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1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te ne elenchiamo alcuni</a:t>
            </a:r>
            <a:endParaRPr sz="1600" b="0" i="0" u="none" strike="noStrike" cap="none">
              <a:solidFill>
                <a:srgbClr val="BB10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1" name="Google Shape;391;p39"/>
          <p:cNvSpPr/>
          <p:nvPr/>
        </p:nvSpPr>
        <p:spPr>
          <a:xfrm>
            <a:off x="4533900" y="1612900"/>
            <a:ext cx="2235201" cy="2082800"/>
          </a:xfrm>
          <a:prstGeom prst="ellipse">
            <a:avLst/>
          </a:prstGeom>
          <a:solidFill>
            <a:srgbClr val="EF8600"/>
          </a:solidFill>
          <a:ln>
            <a:noFill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Estinzione degli elefanti</a:t>
            </a:r>
            <a:endParaRPr/>
          </a:p>
        </p:txBody>
      </p:sp>
      <p:sp>
        <p:nvSpPr>
          <p:cNvPr id="392" name="Google Shape;392;p39"/>
          <p:cNvSpPr/>
          <p:nvPr/>
        </p:nvSpPr>
        <p:spPr>
          <a:xfrm>
            <a:off x="4673600" y="3784601"/>
            <a:ext cx="2171700" cy="1841500"/>
          </a:xfrm>
          <a:prstGeom prst="ellipse">
            <a:avLst/>
          </a:prstGeom>
          <a:solidFill>
            <a:srgbClr val="186DFF"/>
          </a:solidFill>
          <a:ln>
            <a:noFill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Traffico di avorio</a:t>
            </a:r>
            <a:endParaRPr/>
          </a:p>
        </p:txBody>
      </p:sp>
      <p:sp>
        <p:nvSpPr>
          <p:cNvPr id="393" name="Google Shape;393;p39"/>
          <p:cNvSpPr/>
          <p:nvPr/>
        </p:nvSpPr>
        <p:spPr>
          <a:xfrm>
            <a:off x="6819900" y="2489201"/>
            <a:ext cx="2311400" cy="204470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Traffico di armi</a:t>
            </a:r>
            <a:endParaRPr/>
          </a:p>
        </p:txBody>
      </p:sp>
      <p:sp>
        <p:nvSpPr>
          <p:cNvPr id="394" name="Google Shape;394;p39"/>
          <p:cNvSpPr/>
          <p:nvPr/>
        </p:nvSpPr>
        <p:spPr>
          <a:xfrm>
            <a:off x="6654800" y="508000"/>
            <a:ext cx="2349500" cy="2057400"/>
          </a:xfrm>
          <a:prstGeom prst="ellipse">
            <a:avLst/>
          </a:prstGeom>
          <a:solidFill>
            <a:srgbClr val="ACB818"/>
          </a:solidFill>
          <a:ln>
            <a:noFill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Finanziamento delle guerre</a:t>
            </a:r>
            <a:endParaRPr/>
          </a:p>
        </p:txBody>
      </p:sp>
      <p:sp>
        <p:nvSpPr>
          <p:cNvPr id="395" name="Google Shape;395;p39"/>
          <p:cNvSpPr/>
          <p:nvPr/>
        </p:nvSpPr>
        <p:spPr>
          <a:xfrm>
            <a:off x="6477000" y="4292600"/>
            <a:ext cx="2108200" cy="1930400"/>
          </a:xfrm>
          <a:prstGeom prst="ellipse">
            <a:avLst/>
          </a:prstGeom>
          <a:solidFill>
            <a:srgbClr val="FF94B9"/>
          </a:solidFill>
          <a:ln>
            <a:noFill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Pace tra i popoli</a:t>
            </a:r>
            <a:endParaRPr/>
          </a:p>
        </p:txBody>
      </p:sp>
      <p:sp>
        <p:nvSpPr>
          <p:cNvPr id="396" name="Google Shape;396;p39"/>
          <p:cNvSpPr/>
          <p:nvPr/>
        </p:nvSpPr>
        <p:spPr>
          <a:xfrm>
            <a:off x="579967" y="4914900"/>
            <a:ext cx="3217334" cy="1447800"/>
          </a:xfrm>
          <a:prstGeom prst="wedgeRoundRectCallout">
            <a:avLst>
              <a:gd name="adj1" fmla="val -11230"/>
              <a:gd name="adj2" fmla="val -7351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Sapresti dire come tutti questi argomenti sono CORRELATI</a:t>
            </a:r>
            <a:r>
              <a:rPr lang="it-IT" sz="1600" b="0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1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 di loro?</a:t>
            </a:r>
            <a:endParaRPr sz="1600" b="1" i="0" u="none" strike="noStrike" cap="none">
              <a:solidFill>
                <a:srgbClr val="BB10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7" name="Google Shape;397;p39"/>
          <p:cNvSpPr/>
          <p:nvPr/>
        </p:nvSpPr>
        <p:spPr>
          <a:xfrm>
            <a:off x="3276601" y="139701"/>
            <a:ext cx="2489200" cy="2070100"/>
          </a:xfrm>
          <a:prstGeom prst="ellipse">
            <a:avLst/>
          </a:prstGeom>
          <a:solidFill>
            <a:srgbClr val="8CB5F8"/>
          </a:solidFill>
          <a:ln>
            <a:noFill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Lotta contro le disuguaglianze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/>
          <p:nvPr/>
        </p:nvSpPr>
        <p:spPr>
          <a:xfrm>
            <a:off x="396001" y="398205"/>
            <a:ext cx="9180000" cy="6117619"/>
          </a:xfrm>
          <a:prstGeom prst="rect">
            <a:avLst/>
          </a:prstGeom>
          <a:noFill/>
          <a:ln w="38100" cap="rnd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b="1" i="0" u="none" strike="noStrike" cap="none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b="1" i="0" u="none" strike="noStrike" cap="none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 b="1" i="0" u="none" strike="noStrike" cap="none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LE AVVENTURE DI </a:t>
            </a:r>
            <a:endParaRPr/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300" b="1" i="0" u="none" strike="noStrike" cap="none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MAX, SAMIR E APETTA</a:t>
            </a:r>
            <a:endParaRPr sz="3300" b="1" i="0" u="none" strike="noStrike" cap="none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b="1" i="0" u="none" strike="noStrike" cap="none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b="1" i="0" u="none" strike="noStrike" cap="none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0"/>
          <p:cNvSpPr/>
          <p:nvPr/>
        </p:nvSpPr>
        <p:spPr>
          <a:xfrm>
            <a:off x="224367" y="5029200"/>
            <a:ext cx="2823634" cy="1600200"/>
          </a:xfrm>
          <a:prstGeom prst="wedgeRoundRectCallout">
            <a:avLst>
              <a:gd name="adj1" fmla="val -44712"/>
              <a:gd name="adj2" fmla="val -71093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Louis nel suo dipinto ci da molti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INDIZI</a:t>
            </a:r>
            <a:r>
              <a:rPr lang="it-IT" sz="14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 questi argomenti…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...</a:t>
            </a:r>
            <a:r>
              <a:rPr lang="it-IT" sz="1400" b="1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prova a capire come ...</a:t>
            </a:r>
            <a:endParaRPr sz="1400" b="1" i="0" u="none" strike="noStrike" cap="none" dirty="0">
              <a:solidFill>
                <a:srgbClr val="BB10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03" name="Google Shape;40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27000"/>
            <a:ext cx="4711700" cy="24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9300" y="76200"/>
            <a:ext cx="2667000" cy="4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9200" y="101600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9200" y="1651000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9199" y="3213100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18500" y="4699000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41900" y="4768100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29000" y="2743200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43700" y="4724400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03400" y="2743200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7800" y="2717800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41700" y="4305300"/>
            <a:ext cx="14400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1"/>
          <p:cNvSpPr/>
          <p:nvPr/>
        </p:nvSpPr>
        <p:spPr>
          <a:xfrm>
            <a:off x="376766" y="673100"/>
            <a:ext cx="3039534" cy="1295400"/>
          </a:xfrm>
          <a:prstGeom prst="wedgeRoundRectCallout">
            <a:avLst>
              <a:gd name="adj1" fmla="val -45089"/>
              <a:gd name="adj2" fmla="val -7991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L’elefante di Torino ci racconta anche di altro ….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20" name="Google Shape;420;p41"/>
          <p:cNvSpPr/>
          <p:nvPr/>
        </p:nvSpPr>
        <p:spPr>
          <a:xfrm>
            <a:off x="5740399" y="876301"/>
            <a:ext cx="2235201" cy="1663700"/>
          </a:xfrm>
          <a:prstGeom prst="ellipse">
            <a:avLst/>
          </a:prstGeom>
          <a:solidFill>
            <a:srgbClr val="4BB83F"/>
          </a:solidFill>
          <a:ln>
            <a:noFill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Innalzamento del livello dei mari</a:t>
            </a:r>
            <a:endParaRPr/>
          </a:p>
        </p:txBody>
      </p:sp>
      <p:sp>
        <p:nvSpPr>
          <p:cNvPr id="421" name="Google Shape;421;p41"/>
          <p:cNvSpPr/>
          <p:nvPr/>
        </p:nvSpPr>
        <p:spPr>
          <a:xfrm>
            <a:off x="3302000" y="2159000"/>
            <a:ext cx="2336800" cy="1651000"/>
          </a:xfrm>
          <a:prstGeom prst="ellipse">
            <a:avLst/>
          </a:prstGeom>
          <a:solidFill>
            <a:srgbClr val="EF8600"/>
          </a:solidFill>
          <a:ln>
            <a:noFill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Cambiamento climatico</a:t>
            </a:r>
            <a:endParaRPr/>
          </a:p>
        </p:txBody>
      </p:sp>
      <p:sp>
        <p:nvSpPr>
          <p:cNvPr id="422" name="Google Shape;422;p41"/>
          <p:cNvSpPr/>
          <p:nvPr/>
        </p:nvSpPr>
        <p:spPr>
          <a:xfrm>
            <a:off x="7594601" y="2476501"/>
            <a:ext cx="2019300" cy="1511300"/>
          </a:xfrm>
          <a:prstGeom prst="ellipse">
            <a:avLst/>
          </a:prstGeom>
          <a:solidFill>
            <a:srgbClr val="923D02"/>
          </a:solidFill>
          <a:ln>
            <a:noFill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Emigrazione</a:t>
            </a:r>
            <a:endParaRPr/>
          </a:p>
        </p:txBody>
      </p:sp>
      <p:sp>
        <p:nvSpPr>
          <p:cNvPr id="423" name="Google Shape;423;p41"/>
          <p:cNvSpPr/>
          <p:nvPr/>
        </p:nvSpPr>
        <p:spPr>
          <a:xfrm>
            <a:off x="4152900" y="5067300"/>
            <a:ext cx="2184400" cy="1346200"/>
          </a:xfrm>
          <a:prstGeom prst="ellipse">
            <a:avLst/>
          </a:prstGeom>
          <a:solidFill>
            <a:srgbClr val="FFD309"/>
          </a:solidFill>
          <a:ln>
            <a:noFill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Integrazione</a:t>
            </a:r>
            <a:endParaRPr/>
          </a:p>
        </p:txBody>
      </p:sp>
      <p:sp>
        <p:nvSpPr>
          <p:cNvPr id="424" name="Google Shape;424;p41"/>
          <p:cNvSpPr/>
          <p:nvPr/>
        </p:nvSpPr>
        <p:spPr>
          <a:xfrm>
            <a:off x="5626101" y="3225801"/>
            <a:ext cx="2019300" cy="1282700"/>
          </a:xfrm>
          <a:prstGeom prst="ellipse">
            <a:avLst/>
          </a:prstGeom>
          <a:solidFill>
            <a:srgbClr val="8B40D6"/>
          </a:solidFill>
          <a:ln>
            <a:noFill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Istituzioni solide</a:t>
            </a:r>
            <a:endParaRPr/>
          </a:p>
        </p:txBody>
      </p:sp>
      <p:sp>
        <p:nvSpPr>
          <p:cNvPr id="425" name="Google Shape;425;p41"/>
          <p:cNvSpPr/>
          <p:nvPr/>
        </p:nvSpPr>
        <p:spPr>
          <a:xfrm>
            <a:off x="774701" y="2552701"/>
            <a:ext cx="2387600" cy="1257300"/>
          </a:xfrm>
          <a:prstGeom prst="ellipse">
            <a:avLst/>
          </a:prstGeom>
          <a:solidFill>
            <a:srgbClr val="00717D"/>
          </a:solidFill>
          <a:ln>
            <a:noFill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Giustizia</a:t>
            </a:r>
            <a:endParaRPr/>
          </a:p>
        </p:txBody>
      </p:sp>
      <p:sp>
        <p:nvSpPr>
          <p:cNvPr id="426" name="Google Shape;426;p41"/>
          <p:cNvSpPr/>
          <p:nvPr/>
        </p:nvSpPr>
        <p:spPr>
          <a:xfrm>
            <a:off x="6426200" y="5207001"/>
            <a:ext cx="2209800" cy="1409700"/>
          </a:xfrm>
          <a:prstGeom prst="ellipse">
            <a:avLst/>
          </a:prstGeom>
          <a:solidFill>
            <a:srgbClr val="5188DC"/>
          </a:solidFill>
          <a:ln>
            <a:noFill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Sviluppo sostenibile</a:t>
            </a:r>
            <a:endParaRPr/>
          </a:p>
        </p:txBody>
      </p:sp>
      <p:sp>
        <p:nvSpPr>
          <p:cNvPr id="427" name="Google Shape;427;p41"/>
          <p:cNvSpPr/>
          <p:nvPr/>
        </p:nvSpPr>
        <p:spPr>
          <a:xfrm>
            <a:off x="355600" y="4241800"/>
            <a:ext cx="3242734" cy="2032000"/>
          </a:xfrm>
          <a:prstGeom prst="wedgeRoundRectCallout">
            <a:avLst>
              <a:gd name="adj1" fmla="val 52748"/>
              <a:gd name="adj2" fmla="val 6207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C41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C415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Riguarda attentamente l’immagine dell’elefante e prova a dire quali </a:t>
            </a:r>
            <a:r>
              <a:rPr lang="it-IT" sz="1600" b="1" i="0" u="none" strike="noStrike" cap="none">
                <a:solidFill>
                  <a:srgbClr val="C415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DETTAGLI</a:t>
            </a:r>
            <a:r>
              <a:rPr lang="it-IT" sz="1600" b="0" i="0" u="none" strike="noStrike" cap="none">
                <a:solidFill>
                  <a:srgbClr val="C415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fanno riferimento agli argomenti qui a lato…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2"/>
          <p:cNvSpPr txBox="1"/>
          <p:nvPr/>
        </p:nvSpPr>
        <p:spPr>
          <a:xfrm>
            <a:off x="684743" y="336811"/>
            <a:ext cx="8431893" cy="59976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Se ti sono piaciute le opere di Louis Masai,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puoi vedere molte altre</a:t>
            </a: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digitando su Google: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0C5AD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0C5AD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0C5A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3" name="Google Shape;433;p42"/>
          <p:cNvSpPr txBox="1"/>
          <p:nvPr/>
        </p:nvSpPr>
        <p:spPr>
          <a:xfrm>
            <a:off x="2324100" y="4337311"/>
            <a:ext cx="5295900" cy="826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0D5BDC"/>
                </a:solidFill>
                <a:latin typeface="Avenir"/>
                <a:ea typeface="Avenir"/>
                <a:cs typeface="Avenir"/>
                <a:sym typeface="Avenir"/>
              </a:rPr>
              <a:t>Louis</a:t>
            </a:r>
            <a:r>
              <a:rPr lang="it-IT" sz="2800" b="1" i="0" u="none" strike="noStrike" cap="none">
                <a:solidFill>
                  <a:srgbClr val="0C5ADB"/>
                </a:solidFill>
                <a:latin typeface="Avenir"/>
                <a:ea typeface="Avenir"/>
                <a:cs typeface="Avenir"/>
                <a:sym typeface="Avenir"/>
              </a:rPr>
              <a:t>+Masai+immagini</a:t>
            </a:r>
            <a:endParaRPr sz="2800" b="1" i="0" u="none" strike="noStrike" cap="none">
              <a:solidFill>
                <a:srgbClr val="0C5A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3"/>
          <p:cNvSpPr txBox="1"/>
          <p:nvPr/>
        </p:nvSpPr>
        <p:spPr>
          <a:xfrm>
            <a:off x="722843" y="387613"/>
            <a:ext cx="8431893" cy="59976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Inoltre sul suo sito puoi trovare molti VIDEO che spiegano il suo lavoro, realizzati insieme a scienziati che si occupano di biologia e protezione dell’ambiente:</a:t>
            </a: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9" name="Google Shape;439;p43"/>
          <p:cNvSpPr/>
          <p:nvPr/>
        </p:nvSpPr>
        <p:spPr>
          <a:xfrm>
            <a:off x="2216150" y="4463292"/>
            <a:ext cx="5340350" cy="70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0C5ADB"/>
                </a:solidFill>
                <a:latin typeface="Avenir"/>
                <a:ea typeface="Avenir"/>
                <a:cs typeface="Avenir"/>
                <a:sym typeface="Avenir"/>
              </a:rPr>
              <a:t>https://louismasai.com</a:t>
            </a: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00" y="228700"/>
            <a:ext cx="9612000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4"/>
          <p:cNvSpPr/>
          <p:nvPr/>
        </p:nvSpPr>
        <p:spPr>
          <a:xfrm>
            <a:off x="3289301" y="469902"/>
            <a:ext cx="4496515" cy="1693191"/>
          </a:xfrm>
          <a:prstGeom prst="wedgeRoundRectCallout">
            <a:avLst>
              <a:gd name="adj1" fmla="val -495"/>
              <a:gd name="adj2" fmla="val 67355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Molto bene,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nostra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esplorazione nel mondo dell’arte continua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 un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altro artista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di sicuro ti piacerà molto! Si tratta di.....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5"/>
          <p:cNvSpPr txBox="1">
            <a:spLocks noGrp="1"/>
          </p:cNvSpPr>
          <p:nvPr>
            <p:ph type="body" idx="1"/>
          </p:nvPr>
        </p:nvSpPr>
        <p:spPr>
          <a:xfrm>
            <a:off x="4851400" y="281133"/>
            <a:ext cx="4572000" cy="1354351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noAutofit/>
          </a:bodyPr>
          <a:lstStyle/>
          <a:p>
            <a:pPr marL="0" lvl="0" indent="0" algn="l" rtl="0">
              <a:lnSpc>
                <a:spcPct val="1408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Kate MacDowell è un’artista americana. Come mezzo espressivo predilige la </a:t>
            </a:r>
            <a:r>
              <a:rPr lang="it-IT" sz="2000" b="1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PORCELLANA.</a:t>
            </a:r>
            <a:endParaRPr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1" name="Google Shape;451;p45"/>
          <p:cNvSpPr txBox="1"/>
          <p:nvPr/>
        </p:nvSpPr>
        <p:spPr>
          <a:xfrm>
            <a:off x="273557" y="291233"/>
            <a:ext cx="4110336" cy="708975"/>
          </a:xfrm>
          <a:prstGeom prst="rect">
            <a:avLst/>
          </a:prstGeom>
          <a:noFill/>
          <a:ln w="63500" cap="rnd" cmpd="thickThin">
            <a:solidFill>
              <a:srgbClr val="7400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it-IT" sz="32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KATE MACDOWELL</a:t>
            </a:r>
            <a:endParaRPr sz="32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2" name="Google Shape;452;p45"/>
          <p:cNvSpPr txBox="1"/>
          <p:nvPr/>
        </p:nvSpPr>
        <p:spPr>
          <a:xfrm>
            <a:off x="4851400" y="2008342"/>
            <a:ext cx="4597400" cy="1851063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 questa artista la </a:t>
            </a:r>
            <a:r>
              <a:rPr lang="it-IT"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porcellana </a:t>
            </a:r>
            <a:r>
              <a:rPr lang="it-IT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piace per la sua </a:t>
            </a:r>
            <a:r>
              <a:rPr lang="it-IT" sz="20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LUMINOSITÀ</a:t>
            </a:r>
            <a:r>
              <a:rPr lang="it-IT" sz="2000" b="0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 </a:t>
            </a:r>
            <a:r>
              <a:rPr lang="it-IT" sz="20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FINEZZA</a:t>
            </a:r>
            <a:r>
              <a:rPr lang="it-IT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 fragilità della porcellana le ricorda la </a:t>
            </a:r>
            <a:r>
              <a:rPr lang="it-IT" sz="20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FRAGILITÀ DELLA NATURA</a:t>
            </a:r>
            <a:r>
              <a:rPr lang="it-IT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3" name="Google Shape;453;p45"/>
          <p:cNvSpPr txBox="1"/>
          <p:nvPr/>
        </p:nvSpPr>
        <p:spPr>
          <a:xfrm>
            <a:off x="4864100" y="4241810"/>
            <a:ext cx="4572000" cy="2362190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Spesso Kate lascia le sue opere </a:t>
            </a:r>
            <a:r>
              <a:rPr lang="it-IT" sz="20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CAVE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cioè vuote all’interno, in modo che ci si possa mettere dentro una luce e </a:t>
            </a:r>
            <a:r>
              <a:rPr lang="it-IT" sz="20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ILLUMINARLE DA DENTRO.</a:t>
            </a:r>
            <a:endParaRPr sz="20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L’effetto è di grande </a:t>
            </a:r>
            <a:r>
              <a:rPr lang="it-IT" sz="20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IMPATTO VISIVO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dirty="0"/>
          </a:p>
        </p:txBody>
      </p:sp>
      <p:pic>
        <p:nvPicPr>
          <p:cNvPr id="454" name="Google Shape;45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067" y="1253067"/>
            <a:ext cx="3759200" cy="5401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6"/>
          <p:cNvSpPr txBox="1"/>
          <p:nvPr/>
        </p:nvSpPr>
        <p:spPr>
          <a:xfrm>
            <a:off x="215901" y="1216807"/>
            <a:ext cx="5206999" cy="1259693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noAutofit/>
          </a:bodyPr>
          <a:lstStyle/>
          <a:p>
            <a:pPr marL="0" marR="44682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16"/>
              <a:buFont typeface="Arial"/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Le opere di Kate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MacDowell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vogliono rappresentare </a:t>
            </a:r>
            <a:r>
              <a:rPr lang="it-IT" sz="20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lo stretto legame tra l’uomo e il mondo naturale</a:t>
            </a:r>
            <a:r>
              <a:rPr lang="it-IT" sz="2000" b="1" i="0" u="none" strike="noStrike" cap="none" dirty="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dirty="0"/>
          </a:p>
          <a:p>
            <a:pPr marL="0" marR="44682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16"/>
              <a:buFont typeface="Arial"/>
              <a:buNone/>
            </a:pPr>
            <a:endParaRPr sz="2000" b="0" i="0" u="none" strike="noStrike" cap="none" dirty="0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0" name="Google Shape;460;p46"/>
          <p:cNvSpPr txBox="1"/>
          <p:nvPr/>
        </p:nvSpPr>
        <p:spPr>
          <a:xfrm>
            <a:off x="215900" y="2761539"/>
            <a:ext cx="5207000" cy="1023061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Questo rapporto è spesso </a:t>
            </a:r>
            <a:r>
              <a:rPr lang="it-IT" sz="20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molto difficile</a:t>
            </a:r>
            <a:r>
              <a:rPr lang="it-IT" sz="2000" b="0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it-IT"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</a:t>
            </a:r>
            <a:r>
              <a:rPr lang="it-IT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omo e natura sono spesso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IN CONFLITTO</a:t>
            </a:r>
            <a:r>
              <a:rPr lang="it-IT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endParaRPr/>
          </a:p>
        </p:txBody>
      </p:sp>
      <p:sp>
        <p:nvSpPr>
          <p:cNvPr id="461" name="Google Shape;461;p46"/>
          <p:cNvSpPr txBox="1"/>
          <p:nvPr/>
        </p:nvSpPr>
        <p:spPr>
          <a:xfrm>
            <a:off x="215900" y="4093621"/>
            <a:ext cx="5207000" cy="1339353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 le sue opere Kate ci parla di argomenti come il </a:t>
            </a:r>
            <a:r>
              <a:rPr lang="it-IT" sz="20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CAMBIAMENTO CLIMATICO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l’</a:t>
            </a:r>
            <a:r>
              <a:rPr lang="it-IT" sz="20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INQUINAMENTO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e le </a:t>
            </a:r>
            <a:r>
              <a:rPr lang="it-IT" sz="20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COLTURE GENETICAMENTE MODIFICATE</a:t>
            </a:r>
            <a:r>
              <a:rPr lang="it-IT" sz="2000" b="0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dirty="0"/>
          </a:p>
        </p:txBody>
      </p:sp>
      <p:sp>
        <p:nvSpPr>
          <p:cNvPr id="462" name="Google Shape;462;p46"/>
          <p:cNvSpPr txBox="1"/>
          <p:nvPr/>
        </p:nvSpPr>
        <p:spPr>
          <a:xfrm>
            <a:off x="242715" y="210978"/>
            <a:ext cx="5356579" cy="647419"/>
          </a:xfrm>
          <a:prstGeom prst="rect">
            <a:avLst/>
          </a:prstGeom>
          <a:noFill/>
          <a:ln w="38100" cap="flat" cmpd="sng">
            <a:solidFill>
              <a:srgbClr val="7400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COSA CI RACCONTA KATE ?</a:t>
            </a:r>
            <a:endParaRPr/>
          </a:p>
        </p:txBody>
      </p:sp>
      <p:pic>
        <p:nvPicPr>
          <p:cNvPr id="463" name="Google Shape;46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4500" y="1066800"/>
            <a:ext cx="4229100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7"/>
          <p:cNvSpPr txBox="1"/>
          <p:nvPr/>
        </p:nvSpPr>
        <p:spPr>
          <a:xfrm>
            <a:off x="432000" y="504000"/>
            <a:ext cx="9000000" cy="2880000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Anche Kate MacDowell </a:t>
            </a: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INDAGA</a:t>
            </a:r>
            <a:endParaRPr sz="2800" b="0" i="0" u="none" strike="noStrike" cap="none">
              <a:solidFill>
                <a:srgbClr val="EF86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il ruolo fondamentale delle </a:t>
            </a: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API</a:t>
            </a:r>
            <a:endParaRPr sz="2800" b="0" i="0" u="none" strike="noStrike" cap="none">
              <a:solidFill>
                <a:srgbClr val="EF86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per garantire il mantenimento della </a:t>
            </a: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BIODIVERSITÀ</a:t>
            </a:r>
            <a:endParaRPr/>
          </a:p>
          <a:p>
            <a:pPr marL="0" marR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 la </a:t>
            </a: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SOPRAVVIVENZA</a:t>
            </a:r>
            <a:r>
              <a:rPr lang="it-IT" sz="2800" b="0" i="0" u="none" strike="noStrike" cap="none">
                <a:solidFill>
                  <a:srgbClr val="EF86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dell’ </a:t>
            </a: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UOMO</a:t>
            </a:r>
            <a:r>
              <a:rPr lang="it-IT"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....</a:t>
            </a:r>
            <a:endParaRPr sz="2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9" name="Google Shape;469;p47"/>
          <p:cNvSpPr/>
          <p:nvPr/>
        </p:nvSpPr>
        <p:spPr>
          <a:xfrm>
            <a:off x="2743201" y="4025902"/>
            <a:ext cx="4496515" cy="1693191"/>
          </a:xfrm>
          <a:prstGeom prst="wedgeRoundRectCallout">
            <a:avLst>
              <a:gd name="adj1" fmla="val -79014"/>
              <a:gd name="adj2" fmla="val -6015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17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Scopriamo insieme alcune sue sculture …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8"/>
          <p:cNvSpPr txBox="1"/>
          <p:nvPr/>
        </p:nvSpPr>
        <p:spPr>
          <a:xfrm>
            <a:off x="6242178" y="249493"/>
            <a:ext cx="3390447" cy="77053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8B40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Impollinazione incrociata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2009</a:t>
            </a:r>
            <a:endParaRPr/>
          </a:p>
        </p:txBody>
      </p:sp>
      <p:sp>
        <p:nvSpPr>
          <p:cNvPr id="475" name="Google Shape;475;p48"/>
          <p:cNvSpPr/>
          <p:nvPr/>
        </p:nvSpPr>
        <p:spPr>
          <a:xfrm>
            <a:off x="6539798" y="4978401"/>
            <a:ext cx="2448198" cy="1497531"/>
          </a:xfrm>
          <a:prstGeom prst="wedgeRoundRectCallout">
            <a:avLst>
              <a:gd name="adj1" fmla="val 77158"/>
              <a:gd name="adj2" fmla="val -4670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D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Samir</a:t>
            </a:r>
            <a:r>
              <a:rPr lang="it-IT" sz="1600" b="0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, perché l’artista rappresenta delle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MANI UMANE</a:t>
            </a:r>
            <a:r>
              <a:rPr lang="it-IT" sz="1600" b="0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, delle </a:t>
            </a:r>
            <a:r>
              <a:rPr lang="it-IT" sz="1600" b="1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API</a:t>
            </a:r>
            <a:r>
              <a:rPr lang="it-IT" sz="1600" b="0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 e del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POLLINE </a:t>
            </a:r>
            <a:r>
              <a:rPr lang="it-IT" sz="1600" b="0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600" b="0" i="0" u="none" strike="noStrike" cap="none" dirty="0">
              <a:solidFill>
                <a:srgbClr val="BB10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76" name="Google Shape;476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0467" y="1143000"/>
            <a:ext cx="4245533" cy="33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700" y="393700"/>
            <a:ext cx="56896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1100" y="304800"/>
            <a:ext cx="6077792" cy="64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9"/>
          <p:cNvSpPr txBox="1"/>
          <p:nvPr/>
        </p:nvSpPr>
        <p:spPr>
          <a:xfrm>
            <a:off x="117782" y="105837"/>
            <a:ext cx="3552518" cy="49353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8B40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Il mercato dei Goblin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2008</a:t>
            </a:r>
            <a:endParaRPr/>
          </a:p>
        </p:txBody>
      </p:sp>
      <p:sp>
        <p:nvSpPr>
          <p:cNvPr id="484" name="Google Shape;484;p49"/>
          <p:cNvSpPr txBox="1"/>
          <p:nvPr/>
        </p:nvSpPr>
        <p:spPr>
          <a:xfrm>
            <a:off x="8140701" y="4376062"/>
            <a:ext cx="1163848" cy="35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0C5ADB"/>
                </a:solidFill>
                <a:latin typeface="Avenir"/>
                <a:ea typeface="Avenir"/>
                <a:cs typeface="Avenir"/>
                <a:sym typeface="Avenir"/>
              </a:rPr>
              <a:t>insetti</a:t>
            </a:r>
            <a:endParaRPr sz="1600" b="1" i="0" u="none" strike="noStrike" cap="none">
              <a:solidFill>
                <a:srgbClr val="0C5A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485" name="Google Shape;485;p49"/>
          <p:cNvCxnSpPr/>
          <p:nvPr/>
        </p:nvCxnSpPr>
        <p:spPr>
          <a:xfrm flipH="1">
            <a:off x="8185909" y="4850191"/>
            <a:ext cx="628952" cy="43542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86" name="Google Shape;486;p49"/>
          <p:cNvCxnSpPr/>
          <p:nvPr/>
        </p:nvCxnSpPr>
        <p:spPr>
          <a:xfrm rot="10800000">
            <a:off x="9057675" y="3064334"/>
            <a:ext cx="157238" cy="1294191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87" name="Google Shape;487;p49"/>
          <p:cNvSpPr/>
          <p:nvPr/>
        </p:nvSpPr>
        <p:spPr>
          <a:xfrm>
            <a:off x="3857252" y="4865492"/>
            <a:ext cx="2302247" cy="1624208"/>
          </a:xfrm>
          <a:prstGeom prst="wedgeRoundRectCallout">
            <a:avLst>
              <a:gd name="adj1" fmla="val 85060"/>
              <a:gd name="adj2" fmla="val 7419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quest’opera cosa rappresenta?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Osserva bene ….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488" name="Google Shape;488;p49"/>
          <p:cNvCxnSpPr/>
          <p:nvPr/>
        </p:nvCxnSpPr>
        <p:spPr>
          <a:xfrm flipH="1">
            <a:off x="8902702" y="863600"/>
            <a:ext cx="431798" cy="4318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89" name="Google Shape;489;p49"/>
          <p:cNvSpPr txBox="1"/>
          <p:nvPr/>
        </p:nvSpPr>
        <p:spPr>
          <a:xfrm>
            <a:off x="8724901" y="324762"/>
            <a:ext cx="927099" cy="35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8CB5F8"/>
                </a:solidFill>
                <a:latin typeface="Avenir"/>
                <a:ea typeface="Avenir"/>
                <a:cs typeface="Avenir"/>
                <a:sym typeface="Avenir"/>
              </a:rPr>
              <a:t>verme</a:t>
            </a:r>
            <a:endParaRPr sz="1600" b="1" i="0" u="none" strike="noStrike" cap="none">
              <a:solidFill>
                <a:srgbClr val="8CB5F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90" name="Google Shape;49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700" y="3797300"/>
            <a:ext cx="3530599" cy="28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467" y="727750"/>
            <a:ext cx="3547533" cy="300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5"/>
          <p:cNvPicPr preferRelativeResize="0"/>
          <p:nvPr/>
        </p:nvPicPr>
        <p:blipFill rotWithShape="1">
          <a:blip r:embed="rId3">
            <a:alphaModFix/>
          </a:blip>
          <a:srcRect t="27001"/>
          <a:stretch/>
        </p:blipFill>
        <p:spPr>
          <a:xfrm>
            <a:off x="2540147" y="322797"/>
            <a:ext cx="4874027" cy="27368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" name="Google Shape;79;p5"/>
          <p:cNvPicPr preferRelativeResize="0"/>
          <p:nvPr/>
        </p:nvPicPr>
        <p:blipFill rotWithShape="1">
          <a:blip r:embed="rId4">
            <a:alphaModFix/>
          </a:blip>
          <a:srcRect l="28388" t="44215" r="39208"/>
          <a:stretch/>
        </p:blipFill>
        <p:spPr>
          <a:xfrm>
            <a:off x="7619950" y="322799"/>
            <a:ext cx="1948377" cy="27368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" name="Google Shape;8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305" y="3238749"/>
            <a:ext cx="4457695" cy="34290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" name="Google Shape;81;p5"/>
          <p:cNvPicPr preferRelativeResize="0"/>
          <p:nvPr/>
        </p:nvPicPr>
        <p:blipFill rotWithShape="1">
          <a:blip r:embed="rId6">
            <a:alphaModFix/>
          </a:blip>
          <a:srcRect l="36022" t="30791" r="39648" b="9266"/>
          <a:stretch/>
        </p:blipFill>
        <p:spPr>
          <a:xfrm>
            <a:off x="5209400" y="3276991"/>
            <a:ext cx="1948373" cy="3396508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" name="Google Shape;82;p5"/>
          <p:cNvSpPr txBox="1"/>
          <p:nvPr/>
        </p:nvSpPr>
        <p:spPr>
          <a:xfrm>
            <a:off x="7381487" y="5203322"/>
            <a:ext cx="2169253" cy="708975"/>
          </a:xfrm>
          <a:prstGeom prst="rect">
            <a:avLst/>
          </a:prstGeom>
          <a:gradFill>
            <a:gsLst>
              <a:gs pos="0">
                <a:srgbClr val="FC532E"/>
              </a:gs>
              <a:gs pos="19000">
                <a:srgbClr val="FC532E"/>
              </a:gs>
              <a:gs pos="100000">
                <a:srgbClr val="FFFFFF"/>
              </a:gs>
            </a:gsLst>
            <a:lin ang="0" scaled="0"/>
          </a:gradFill>
          <a:ln w="25400" cap="flat" cmpd="sng">
            <a:solidFill>
              <a:srgbClr val="77777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“Cosaaaa??!! Un'ape??”</a:t>
            </a: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3" name="Google Shape;83;p5"/>
          <p:cNvSpPr txBox="1"/>
          <p:nvPr/>
        </p:nvSpPr>
        <p:spPr>
          <a:xfrm>
            <a:off x="7383363" y="3948039"/>
            <a:ext cx="2152475" cy="955196"/>
          </a:xfrm>
          <a:prstGeom prst="rect">
            <a:avLst/>
          </a:prstGeom>
          <a:gradFill>
            <a:gsLst>
              <a:gs pos="0">
                <a:srgbClr val="407C3F"/>
              </a:gs>
              <a:gs pos="52999">
                <a:srgbClr val="407C3F"/>
              </a:gs>
              <a:gs pos="100000">
                <a:srgbClr val="FFFFFF"/>
              </a:gs>
            </a:gsLst>
            <a:lin ang="0" scaled="0"/>
          </a:gradFill>
          <a:ln w="2540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“Ho trovato un’apetta e ha bisogno di noi!”</a:t>
            </a: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4" name="Google Shape;84;p5"/>
          <p:cNvSpPr txBox="1"/>
          <p:nvPr/>
        </p:nvSpPr>
        <p:spPr>
          <a:xfrm>
            <a:off x="136849" y="319847"/>
            <a:ext cx="2213174" cy="2256988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rgbClr val="77777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 dirty="0">
                <a:solidFill>
                  <a:srgbClr val="FC532E"/>
                </a:solidFill>
                <a:latin typeface="Comic Sans MS"/>
                <a:ea typeface="Comic Sans MS"/>
                <a:cs typeface="Comic Sans MS"/>
                <a:sym typeface="Comic Sans MS"/>
              </a:rPr>
              <a:t>MAX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STA TORNANDO A CASA DA SCUOLA, QUANDO RICEVE UNA RICHIESTA DI AIUTO DAL SUO AMICO </a:t>
            </a:r>
            <a:r>
              <a:rPr lang="it-IT" sz="1600" b="1" i="0" u="none" strike="noStrike" cap="none" dirty="0">
                <a:solidFill>
                  <a:srgbClr val="407C3F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SAMIR</a:t>
            </a:r>
            <a:r>
              <a:rPr lang="it-IT" sz="1600" b="1" i="0" u="none" strike="noStrike" cap="none" dirty="0">
                <a:solidFill>
                  <a:srgbClr val="74D61A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….. </a:t>
            </a:r>
            <a:endParaRPr sz="16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800" y="228600"/>
            <a:ext cx="95377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0"/>
          <p:cNvSpPr txBox="1"/>
          <p:nvPr/>
        </p:nvSpPr>
        <p:spPr>
          <a:xfrm>
            <a:off x="3657600" y="232834"/>
            <a:ext cx="2667000" cy="4936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8B40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Buzz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2008</a:t>
            </a:r>
            <a:endParaRPr/>
          </a:p>
        </p:txBody>
      </p:sp>
      <p:sp>
        <p:nvSpPr>
          <p:cNvPr id="498" name="Google Shape;498;p50"/>
          <p:cNvSpPr/>
          <p:nvPr/>
        </p:nvSpPr>
        <p:spPr>
          <a:xfrm>
            <a:off x="4580929" y="5397500"/>
            <a:ext cx="1908771" cy="1073609"/>
          </a:xfrm>
          <a:prstGeom prst="wedgeRoundRectCallout">
            <a:avLst>
              <a:gd name="adj1" fmla="val -87088"/>
              <a:gd name="adj2" fmla="val 5543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348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Eccoti di nuovo, amica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!!!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1"/>
          <p:cNvSpPr txBox="1"/>
          <p:nvPr/>
        </p:nvSpPr>
        <p:spPr>
          <a:xfrm>
            <a:off x="5130800" y="275398"/>
            <a:ext cx="4521200" cy="4324786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Il suo lavoro rivela un'intima familiarità con l'anatomia. Tuttavia non ha studiato né Medicina né Biologia.  Ha seguito un corso di scultura che si è concentrato </a:t>
            </a:r>
            <a:r>
              <a:rPr lang="it-IT" sz="24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sull'anatomia umana</a:t>
            </a:r>
            <a:r>
              <a:rPr lang="it-IT" sz="2200" b="1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 ha studiato molti </a:t>
            </a:r>
            <a:r>
              <a:rPr lang="it-IT" sz="24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disegni scientifici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specialmente dei sistemi scheletrici. A volte guarda </a:t>
            </a:r>
            <a:r>
              <a:rPr lang="it-IT" sz="24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video 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di animali su </a:t>
            </a:r>
            <a:r>
              <a:rPr lang="it-IT" sz="2200" b="0" i="0" u="none" strike="noStrike" cap="none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youtube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per </a:t>
            </a:r>
            <a:r>
              <a:rPr lang="it-IT" sz="24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vedere come si muovono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e farsi un'idea della loro postura a riposo.</a:t>
            </a:r>
            <a:endParaRPr sz="22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04" name="Google Shape;504;p51"/>
          <p:cNvSpPr/>
          <p:nvPr/>
        </p:nvSpPr>
        <p:spPr>
          <a:xfrm>
            <a:off x="548927" y="4622827"/>
            <a:ext cx="3235674" cy="1090279"/>
          </a:xfrm>
          <a:prstGeom prst="wedgeRoundRectCallout">
            <a:avLst>
              <a:gd name="adj1" fmla="val -24833"/>
              <a:gd name="adj2" fmla="val -85322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 b="1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Guarda le immagini e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 b="1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poi cerca di spiegare perché!</a:t>
            </a:r>
            <a:endParaRPr/>
          </a:p>
        </p:txBody>
      </p:sp>
      <p:sp>
        <p:nvSpPr>
          <p:cNvPr id="505" name="Google Shape;505;p51"/>
          <p:cNvSpPr txBox="1"/>
          <p:nvPr/>
        </p:nvSpPr>
        <p:spPr>
          <a:xfrm>
            <a:off x="292300" y="300798"/>
            <a:ext cx="4495600" cy="3310342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Kate </a:t>
            </a:r>
            <a:r>
              <a:rPr lang="it-IT" sz="2200" b="0" i="0" u="none" strike="noStrike" cap="none" dirty="0" err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MacDowell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spesso realizza sculture che rappresentano solo una parte del corpo umano e non tutto il corpo intero.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Per esempio solo </a:t>
            </a:r>
            <a:r>
              <a:rPr lang="it-IT" sz="22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il</a:t>
            </a:r>
            <a:r>
              <a:rPr lang="it-IT" sz="2200" b="0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22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viso, il cuore, le mani, i piedi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it-IT" sz="2400" b="0" i="0" u="none" strike="noStrike" cap="none" dirty="0">
                <a:solidFill>
                  <a:srgbClr val="202124"/>
                </a:solidFill>
                <a:latin typeface="Avenir"/>
                <a:ea typeface="Avenir"/>
                <a:cs typeface="Avenir"/>
                <a:sym typeface="Avenir"/>
              </a:rPr>
              <a:t>con </a:t>
            </a:r>
            <a:r>
              <a:rPr lang="it-IT" sz="24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effetto  tragico o umoristico</a:t>
            </a:r>
            <a:endParaRPr sz="22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800" y="216000"/>
            <a:ext cx="8723077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2"/>
          <p:cNvSpPr txBox="1"/>
          <p:nvPr/>
        </p:nvSpPr>
        <p:spPr>
          <a:xfrm>
            <a:off x="5994400" y="234654"/>
            <a:ext cx="3360965" cy="48840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8B40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17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Mettere radici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2009</a:t>
            </a:r>
            <a:endParaRPr sz="1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" y="76200"/>
            <a:ext cx="8280000" cy="4997992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3"/>
          <p:cNvSpPr txBox="1"/>
          <p:nvPr/>
        </p:nvSpPr>
        <p:spPr>
          <a:xfrm>
            <a:off x="5803900" y="5213054"/>
            <a:ext cx="3360965" cy="48840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8B40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17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Migrante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2009</a:t>
            </a:r>
            <a:endParaRPr sz="1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518" name="Google Shape;518;p53"/>
          <p:cNvCxnSpPr/>
          <p:nvPr/>
        </p:nvCxnSpPr>
        <p:spPr>
          <a:xfrm>
            <a:off x="2432050" y="4495800"/>
            <a:ext cx="203200" cy="247650"/>
          </a:xfrm>
          <a:prstGeom prst="straightConnector1">
            <a:avLst/>
          </a:prstGeom>
          <a:noFill/>
          <a:ln w="25400" cap="flat" cmpd="sng">
            <a:solidFill>
              <a:srgbClr val="8B40D6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19" name="Google Shape;519;p53"/>
          <p:cNvSpPr txBox="1"/>
          <p:nvPr/>
        </p:nvSpPr>
        <p:spPr>
          <a:xfrm>
            <a:off x="1746251" y="4063705"/>
            <a:ext cx="1416050" cy="48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17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8B40D6"/>
                </a:solidFill>
                <a:latin typeface="Avenir"/>
                <a:ea typeface="Avenir"/>
                <a:cs typeface="Avenir"/>
                <a:sym typeface="Avenir"/>
              </a:rPr>
              <a:t>formica</a:t>
            </a:r>
            <a:endParaRPr sz="1800" b="1" i="0" u="none" strike="noStrike" cap="none">
              <a:solidFill>
                <a:srgbClr val="8B40D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20" name="Google Shape;520;p53"/>
          <p:cNvSpPr/>
          <p:nvPr/>
        </p:nvSpPr>
        <p:spPr>
          <a:xfrm>
            <a:off x="2552700" y="4705350"/>
            <a:ext cx="654050" cy="654050"/>
          </a:xfrm>
          <a:prstGeom prst="ellipse">
            <a:avLst/>
          </a:prstGeom>
          <a:noFill/>
          <a:ln w="9525" cap="flat" cmpd="sng">
            <a:solidFill>
              <a:srgbClr val="8B40D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760" y="3972919"/>
            <a:ext cx="4187940" cy="28088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2" name="Google Shape;522;p53"/>
          <p:cNvCxnSpPr/>
          <p:nvPr/>
        </p:nvCxnSpPr>
        <p:spPr>
          <a:xfrm>
            <a:off x="2260600" y="4343400"/>
            <a:ext cx="425304" cy="379194"/>
          </a:xfrm>
          <a:prstGeom prst="straightConnector1">
            <a:avLst/>
          </a:prstGeom>
          <a:noFill/>
          <a:ln w="38100" cap="flat" cmpd="sng">
            <a:solidFill>
              <a:srgbClr val="8B40D6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23" name="Google Shape;523;p53"/>
          <p:cNvSpPr txBox="1"/>
          <p:nvPr/>
        </p:nvSpPr>
        <p:spPr>
          <a:xfrm>
            <a:off x="1219200" y="4114800"/>
            <a:ext cx="10541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8B40D6"/>
                </a:solidFill>
                <a:latin typeface="Avenir"/>
                <a:ea typeface="Avenir"/>
                <a:cs typeface="Avenir"/>
                <a:sym typeface="Avenir"/>
              </a:rPr>
              <a:t>formica</a:t>
            </a:r>
            <a:endParaRPr sz="1600" b="0" i="0" u="none" strike="noStrike" cap="none">
              <a:solidFill>
                <a:srgbClr val="8B40D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0" y="279400"/>
            <a:ext cx="9652000" cy="641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54"/>
          <p:cNvSpPr txBox="1"/>
          <p:nvPr/>
        </p:nvSpPr>
        <p:spPr>
          <a:xfrm>
            <a:off x="113397" y="127000"/>
            <a:ext cx="3150503" cy="48840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8B40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17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Venere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2006</a:t>
            </a:r>
            <a:endParaRPr/>
          </a:p>
        </p:txBody>
      </p:sp>
      <p:cxnSp>
        <p:nvCxnSpPr>
          <p:cNvPr id="530" name="Google Shape;530;p54"/>
          <p:cNvCxnSpPr/>
          <p:nvPr/>
        </p:nvCxnSpPr>
        <p:spPr>
          <a:xfrm rot="10800000">
            <a:off x="755504" y="5230594"/>
            <a:ext cx="692296" cy="751106"/>
          </a:xfrm>
          <a:prstGeom prst="straightConnector1">
            <a:avLst/>
          </a:prstGeom>
          <a:noFill/>
          <a:ln w="38100" cap="flat" cmpd="sng">
            <a:solidFill>
              <a:srgbClr val="8B40D6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31" name="Google Shape;531;p54"/>
          <p:cNvCxnSpPr/>
          <p:nvPr/>
        </p:nvCxnSpPr>
        <p:spPr>
          <a:xfrm flipH="1">
            <a:off x="4648200" y="4495800"/>
            <a:ext cx="800100" cy="635001"/>
          </a:xfrm>
          <a:prstGeom prst="straightConnector1">
            <a:avLst/>
          </a:prstGeom>
          <a:noFill/>
          <a:ln w="38100" cap="flat" cmpd="sng">
            <a:solidFill>
              <a:srgbClr val="8B40D6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32" name="Google Shape;532;p54"/>
          <p:cNvSpPr/>
          <p:nvPr/>
        </p:nvSpPr>
        <p:spPr>
          <a:xfrm>
            <a:off x="3822700" y="145351"/>
            <a:ext cx="2247900" cy="1073850"/>
          </a:xfrm>
          <a:prstGeom prst="wedgeRoundRectCallout">
            <a:avLst>
              <a:gd name="adj1" fmla="val 63233"/>
              <a:gd name="adj2" fmla="val -3993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L’opera si intitola “Venere”.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rappresenta?</a:t>
            </a:r>
            <a:endParaRPr dirty="0"/>
          </a:p>
        </p:txBody>
      </p:sp>
      <p:sp>
        <p:nvSpPr>
          <p:cNvPr id="533" name="Google Shape;533;p54"/>
          <p:cNvSpPr/>
          <p:nvPr/>
        </p:nvSpPr>
        <p:spPr>
          <a:xfrm>
            <a:off x="3708400" y="5880100"/>
            <a:ext cx="1968500" cy="889000"/>
          </a:xfrm>
          <a:prstGeom prst="wedgeRoundRectCallout">
            <a:avLst>
              <a:gd name="adj1" fmla="val -98608"/>
              <a:gd name="adj2" fmla="val 28103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ti sembrano queste forme ?</a:t>
            </a:r>
            <a:endParaRPr sz="1600" b="0" i="0" u="none" strike="noStrike" cap="none">
              <a:solidFill>
                <a:srgbClr val="BB10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4" name="Google Shape;534;p54"/>
          <p:cNvSpPr/>
          <p:nvPr/>
        </p:nvSpPr>
        <p:spPr>
          <a:xfrm>
            <a:off x="4102100" y="1466151"/>
            <a:ext cx="1651000" cy="1073850"/>
          </a:xfrm>
          <a:prstGeom prst="wedgeRoundRectCallout">
            <a:avLst>
              <a:gd name="adj1" fmla="val 40925"/>
              <a:gd name="adj2" fmla="val -6713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ha a che fare con la biodiversità?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5"/>
          <p:cNvSpPr txBox="1"/>
          <p:nvPr/>
        </p:nvSpPr>
        <p:spPr>
          <a:xfrm>
            <a:off x="6858000" y="310854"/>
            <a:ext cx="2940962" cy="48840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8B40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17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Canarino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2008</a:t>
            </a:r>
            <a:endParaRPr sz="1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540" name="Google Shape;540;p55"/>
          <p:cNvCxnSpPr/>
          <p:nvPr/>
        </p:nvCxnSpPr>
        <p:spPr>
          <a:xfrm rot="10800000" flipH="1">
            <a:off x="4474185" y="5979892"/>
            <a:ext cx="78619" cy="61685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41" name="Google Shape;541;p55"/>
          <p:cNvCxnSpPr/>
          <p:nvPr/>
        </p:nvCxnSpPr>
        <p:spPr>
          <a:xfrm rot="10800000">
            <a:off x="3520623" y="5569252"/>
            <a:ext cx="324302" cy="556381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42" name="Google Shape;542;p55"/>
          <p:cNvCxnSpPr/>
          <p:nvPr/>
        </p:nvCxnSpPr>
        <p:spPr>
          <a:xfrm>
            <a:off x="1761369" y="2047732"/>
            <a:ext cx="336096" cy="37736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43" name="Google Shape;543;p55"/>
          <p:cNvSpPr/>
          <p:nvPr/>
        </p:nvSpPr>
        <p:spPr>
          <a:xfrm>
            <a:off x="7035800" y="1371600"/>
            <a:ext cx="2066496" cy="1256232"/>
          </a:xfrm>
          <a:prstGeom prst="wedgeRoundRectCallout">
            <a:avLst>
              <a:gd name="adj1" fmla="val 77158"/>
              <a:gd name="adj2" fmla="val -4670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parte del corpo ti sembra questa ?</a:t>
            </a:r>
            <a:endParaRPr sz="1600" b="0" i="0" u="none" strike="noStrike" cap="none">
              <a:solidFill>
                <a:srgbClr val="BB10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44" name="Google Shape;544;p55"/>
          <p:cNvSpPr/>
          <p:nvPr/>
        </p:nvSpPr>
        <p:spPr>
          <a:xfrm>
            <a:off x="7124700" y="3302000"/>
            <a:ext cx="2066496" cy="1256232"/>
          </a:xfrm>
          <a:prstGeom prst="wedgeRoundRectCallout">
            <a:avLst>
              <a:gd name="adj1" fmla="val 59950"/>
              <a:gd name="adj2" fmla="val 11302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C41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Ci vedi qualcosa dentro?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cosa?</a:t>
            </a:r>
            <a:endParaRPr sz="1600" b="0" i="0" u="none" strike="noStrike" cap="none">
              <a:solidFill>
                <a:srgbClr val="BB10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45" name="Google Shape;545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" y="342900"/>
            <a:ext cx="62992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6"/>
          <p:cNvSpPr txBox="1"/>
          <p:nvPr/>
        </p:nvSpPr>
        <p:spPr>
          <a:xfrm>
            <a:off x="289274" y="393659"/>
            <a:ext cx="4778026" cy="2981726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Kate a volte rappresenta</a:t>
            </a:r>
            <a:endParaRPr dirty="0"/>
          </a:p>
          <a:p>
            <a:pPr marL="0" marR="0" lvl="0" indent="0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24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gli animali con qualità umane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: ad esempio i suoi animali indossano attrezzature di sicurezza.</a:t>
            </a:r>
            <a:endParaRPr dirty="0"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51" name="Google Shape;551;p56"/>
          <p:cNvSpPr/>
          <p:nvPr/>
        </p:nvSpPr>
        <p:spPr>
          <a:xfrm>
            <a:off x="800100" y="4267229"/>
            <a:ext cx="3226504" cy="1090279"/>
          </a:xfrm>
          <a:prstGeom prst="wedgeRoundRectCallout">
            <a:avLst>
              <a:gd name="adj1" fmla="val -39090"/>
              <a:gd name="adj2" fmla="val -107554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 i="0" u="none" strike="noStrike" cap="none">
              <a:solidFill>
                <a:srgbClr val="BB10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 b="1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Perché secondo te ?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 i="0" u="none" strike="noStrike" cap="none">
              <a:solidFill>
                <a:srgbClr val="BB10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52" name="Google Shape;55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1301" y="355603"/>
            <a:ext cx="4460400" cy="6182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7100" y="266700"/>
            <a:ext cx="6299200" cy="62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7"/>
          <p:cNvSpPr txBox="1"/>
          <p:nvPr/>
        </p:nvSpPr>
        <p:spPr>
          <a:xfrm>
            <a:off x="67732" y="221550"/>
            <a:ext cx="3360965" cy="77053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8B40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Primo e ultimo respiro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2010</a:t>
            </a:r>
            <a:endParaRPr/>
          </a:p>
        </p:txBody>
      </p:sp>
      <p:sp>
        <p:nvSpPr>
          <p:cNvPr id="559" name="Google Shape;559;p57"/>
          <p:cNvSpPr/>
          <p:nvPr/>
        </p:nvSpPr>
        <p:spPr>
          <a:xfrm>
            <a:off x="839896" y="3529611"/>
            <a:ext cx="3440004" cy="1818484"/>
          </a:xfrm>
          <a:prstGeom prst="wedgeRoundRectCallout">
            <a:avLst>
              <a:gd name="adj1" fmla="val -62836"/>
              <a:gd name="adj2" fmla="val 2380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</a:t>
            </a:r>
            <a:r>
              <a:rPr lang="it-IT" sz="1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it-IT" sz="1900" b="1" i="0" u="none" strike="noStrike" cap="none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secondo te perché l’artista ha chiamato quest’opera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lang="it-IT" sz="19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PRIMO E ULTIMO RESPIRO</a:t>
            </a:r>
            <a:r>
              <a:rPr lang="it-IT" sz="1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 ?</a:t>
            </a:r>
            <a:endParaRPr sz="19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60" name="Google Shape;560;p57"/>
          <p:cNvSpPr/>
          <p:nvPr/>
        </p:nvSpPr>
        <p:spPr>
          <a:xfrm>
            <a:off x="860362" y="1535291"/>
            <a:ext cx="2926364" cy="1275644"/>
          </a:xfrm>
          <a:prstGeom prst="wedgeRoundRectCallout">
            <a:avLst>
              <a:gd name="adj1" fmla="val -63244"/>
              <a:gd name="adj2" fmla="val -7635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animali ha rappresentato Kate in questa scultura ?</a:t>
            </a:r>
            <a:endParaRPr sz="19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304800"/>
            <a:ext cx="7912100" cy="62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58"/>
          <p:cNvSpPr txBox="1"/>
          <p:nvPr/>
        </p:nvSpPr>
        <p:spPr>
          <a:xfrm>
            <a:off x="3919315" y="141116"/>
            <a:ext cx="3360965" cy="49353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8B40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Canarino 2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2008</a:t>
            </a:r>
            <a:endParaRPr sz="1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67" name="Google Shape;567;p58"/>
          <p:cNvSpPr/>
          <p:nvPr/>
        </p:nvSpPr>
        <p:spPr>
          <a:xfrm>
            <a:off x="3009900" y="5384799"/>
            <a:ext cx="2059526" cy="931335"/>
          </a:xfrm>
          <a:prstGeom prst="wedgeRoundRectCallout">
            <a:avLst>
              <a:gd name="adj1" fmla="val -70188"/>
              <a:gd name="adj2" fmla="val 6004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sta facendo questo canarino?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9"/>
          <p:cNvSpPr txBox="1"/>
          <p:nvPr/>
        </p:nvSpPr>
        <p:spPr>
          <a:xfrm>
            <a:off x="5338535" y="228600"/>
            <a:ext cx="3360965" cy="49353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8B40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Sicurezza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2008</a:t>
            </a:r>
            <a:endParaRPr sz="1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73" name="Google Shape;573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965200"/>
            <a:ext cx="9612000" cy="477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165603" y="216000"/>
            <a:ext cx="9612000" cy="6480000"/>
            <a:chOff x="781051" y="0"/>
            <a:chExt cx="7581881" cy="5143500"/>
          </a:xfrm>
        </p:grpSpPr>
        <p:pic>
          <p:nvPicPr>
            <p:cNvPr id="90" name="Google Shape;90;p6"/>
            <p:cNvPicPr preferRelativeResize="0"/>
            <p:nvPr/>
          </p:nvPicPr>
          <p:blipFill rotWithShape="1">
            <a:blip r:embed="rId3">
              <a:alphaModFix/>
            </a:blip>
            <a:srcRect t="3476" b="8694"/>
            <a:stretch/>
          </p:blipFill>
          <p:spPr>
            <a:xfrm>
              <a:off x="781051" y="0"/>
              <a:ext cx="7581881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55658" y="0"/>
              <a:ext cx="2672182" cy="1169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" name="Google Shape;92;p6"/>
          <p:cNvSpPr/>
          <p:nvPr/>
        </p:nvSpPr>
        <p:spPr>
          <a:xfrm>
            <a:off x="6743700" y="838201"/>
            <a:ext cx="2921000" cy="1392963"/>
          </a:xfrm>
          <a:prstGeom prst="wedgeRoundRectCallout">
            <a:avLst>
              <a:gd name="adj1" fmla="val -37913"/>
              <a:gd name="adj2" fmla="val 6948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53600" rIns="107250" bIns="53600" anchor="ctr" anchorCtr="0">
            <a:noAutofit/>
          </a:bodyPr>
          <a:lstStyle/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 dispiace tanto, è una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NOTIZIA TERRIBILE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!!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Come faremo</a:t>
            </a:r>
            <a:endParaRPr dirty="0"/>
          </a:p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senza di voi ?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1879603" y="5551716"/>
            <a:ext cx="3378049" cy="1195552"/>
          </a:xfrm>
          <a:prstGeom prst="wedgeRoundRectCallout">
            <a:avLst>
              <a:gd name="adj1" fmla="val 57412"/>
              <a:gd name="adj2" fmla="val -8045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53600" rIns="107250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Noi api stiamo traslocando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PERCHÈ L’ARIA È TROPPO INQUINATA QUI IN CITTÀ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4" name="Google Shape;94;p6"/>
          <p:cNvSpPr/>
          <p:nvPr/>
        </p:nvSpPr>
        <p:spPr>
          <a:xfrm>
            <a:off x="3048000" y="115102"/>
            <a:ext cx="3206043" cy="1336935"/>
          </a:xfrm>
          <a:prstGeom prst="wedgeRoundRectCallout">
            <a:avLst>
              <a:gd name="adj1" fmla="val 239"/>
              <a:gd name="adj2" fmla="val 9238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53600" rIns="107250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Ciao, sono 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Max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E questo è il mio amico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Samir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Perché piangi?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come mai sei da sola?</a:t>
            </a:r>
            <a:endParaRPr dirty="0"/>
          </a:p>
        </p:txBody>
      </p:sp>
      <p:sp>
        <p:nvSpPr>
          <p:cNvPr id="95" name="Google Shape;95;p6"/>
          <p:cNvSpPr/>
          <p:nvPr/>
        </p:nvSpPr>
        <p:spPr>
          <a:xfrm>
            <a:off x="7683500" y="5462816"/>
            <a:ext cx="2069949" cy="1195552"/>
          </a:xfrm>
          <a:prstGeom prst="wedgeRoundRectCallout">
            <a:avLst>
              <a:gd name="adj1" fmla="val -95359"/>
              <a:gd name="adj2" fmla="val -50713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53600" rIns="107250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 io sono triste, non vorrei andare via e mi sono nascosta!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0"/>
          <p:cNvSpPr/>
          <p:nvPr/>
        </p:nvSpPr>
        <p:spPr>
          <a:xfrm>
            <a:off x="432000" y="504000"/>
            <a:ext cx="9000000" cy="4029461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38096" lvl="0" indent="0" algn="ctr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202124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38096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 dirty="0">
                <a:solidFill>
                  <a:srgbClr val="202124"/>
                </a:solidFill>
                <a:latin typeface="Avenir"/>
                <a:ea typeface="Avenir"/>
                <a:cs typeface="Avenir"/>
                <a:sym typeface="Avenir"/>
              </a:rPr>
              <a:t>Le opere di Kate </a:t>
            </a:r>
            <a:r>
              <a:rPr lang="it-IT" sz="2400" b="0" i="0" u="none" strike="noStrike" cap="none" dirty="0" err="1">
                <a:solidFill>
                  <a:srgbClr val="202124"/>
                </a:solidFill>
                <a:latin typeface="Avenir"/>
                <a:ea typeface="Avenir"/>
                <a:cs typeface="Avenir"/>
                <a:sym typeface="Avenir"/>
              </a:rPr>
              <a:t>MacDowell</a:t>
            </a:r>
            <a:r>
              <a:rPr lang="it-IT" sz="2400" b="0" i="0" u="none" strike="noStrike" cap="none" dirty="0">
                <a:solidFill>
                  <a:srgbClr val="202124"/>
                </a:solidFill>
                <a:latin typeface="Avenir"/>
                <a:ea typeface="Avenir"/>
                <a:cs typeface="Avenir"/>
                <a:sym typeface="Avenir"/>
              </a:rPr>
              <a:t> comunicano un</a:t>
            </a:r>
            <a:endParaRPr sz="2400" b="0" i="0" u="none" strike="noStrike" cap="none" dirty="0">
              <a:solidFill>
                <a:srgbClr val="202124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38096" lvl="0" indent="0" algn="ctr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 dirty="0">
                <a:solidFill>
                  <a:srgbClr val="20212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24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senso di attrito e di disagio</a:t>
            </a:r>
            <a:endParaRPr sz="2400" b="1" i="0" u="none" strike="noStrike" cap="none" dirty="0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38096" lvl="0" indent="0" algn="ctr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tra uomo e ambiente naturale</a:t>
            </a:r>
            <a:r>
              <a:rPr lang="it-IT" sz="2400" b="0" i="0" u="none" strike="noStrike" cap="none" dirty="0">
                <a:solidFill>
                  <a:srgbClr val="202124"/>
                </a:solidFill>
                <a:latin typeface="Avenir"/>
                <a:ea typeface="Avenir"/>
                <a:cs typeface="Avenir"/>
                <a:sym typeface="Avenir"/>
              </a:rPr>
              <a:t>,</a:t>
            </a:r>
            <a:endParaRPr sz="2400" b="0" i="0" u="none" strike="noStrike" cap="none" dirty="0">
              <a:solidFill>
                <a:srgbClr val="202124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38096" lvl="0" indent="0" algn="ctr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 dirty="0">
                <a:solidFill>
                  <a:srgbClr val="202124"/>
                </a:solidFill>
                <a:latin typeface="Avenir"/>
                <a:ea typeface="Avenir"/>
                <a:cs typeface="Avenir"/>
                <a:sym typeface="Avenir"/>
              </a:rPr>
              <a:t> con l'implicazione </a:t>
            </a:r>
            <a:r>
              <a:rPr lang="it-IT" sz="24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inquietante</a:t>
            </a:r>
            <a:endParaRPr sz="2400" b="1" i="0" u="none" strike="noStrike" cap="none" dirty="0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38096" lvl="0" indent="0" algn="ctr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 dirty="0">
                <a:solidFill>
                  <a:srgbClr val="202124"/>
                </a:solidFill>
                <a:latin typeface="Avenir"/>
                <a:ea typeface="Avenir"/>
                <a:cs typeface="Avenir"/>
                <a:sym typeface="Avenir"/>
              </a:rPr>
              <a:t>che anche l’</a:t>
            </a:r>
            <a:r>
              <a:rPr lang="it-IT" sz="24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uomo è vittima</a:t>
            </a:r>
            <a:endParaRPr sz="2400" b="1" i="0" u="none" strike="noStrike" cap="none" dirty="0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38096" lvl="0" indent="0" algn="ctr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delle proprie pratiche distruttive</a:t>
            </a:r>
            <a:r>
              <a:rPr lang="it-IT" sz="2400" b="0" i="0" u="none" strike="noStrike" cap="none" dirty="0">
                <a:solidFill>
                  <a:srgbClr val="202124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2400" b="0" i="0" u="none" strike="noStrike" cap="none" dirty="0">
              <a:solidFill>
                <a:srgbClr val="202124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38096" lvl="0" indent="0" algn="ctr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79" name="Google Shape;579;p60"/>
          <p:cNvSpPr/>
          <p:nvPr/>
        </p:nvSpPr>
        <p:spPr>
          <a:xfrm>
            <a:off x="5346700" y="4749801"/>
            <a:ext cx="3924300" cy="1612900"/>
          </a:xfrm>
          <a:prstGeom prst="wedgeRoundRectCallout">
            <a:avLst>
              <a:gd name="adj1" fmla="val 38981"/>
              <a:gd name="adj2" fmla="val -9287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 sono dei </a:t>
            </a:r>
            <a:r>
              <a:rPr lang="it-IT" sz="18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CONTRASTI 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8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hanno a che fare con la </a:t>
            </a:r>
            <a:r>
              <a:rPr lang="it-IT" sz="18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BIODIVERSITÀ 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8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0" name="Google Shape;580;p60"/>
          <p:cNvSpPr/>
          <p:nvPr/>
        </p:nvSpPr>
        <p:spPr>
          <a:xfrm>
            <a:off x="1346200" y="4749800"/>
            <a:ext cx="3175000" cy="1612899"/>
          </a:xfrm>
          <a:prstGeom prst="wedgeRoundRectCallout">
            <a:avLst>
              <a:gd name="adj1" fmla="val -62927"/>
              <a:gd name="adj2" fmla="val -8867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 dirty="0">
                <a:solidFill>
                  <a:srgbClr val="C415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pensi delle immagini che seguono ?</a:t>
            </a:r>
            <a:endParaRPr sz="1800" b="1" i="0" u="none" strike="noStrike" cap="none" dirty="0">
              <a:solidFill>
                <a:srgbClr val="C415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 dirty="0">
                <a:solidFill>
                  <a:srgbClr val="C415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cosa vedi?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1"/>
          <p:cNvSpPr txBox="1"/>
          <p:nvPr/>
        </p:nvSpPr>
        <p:spPr>
          <a:xfrm>
            <a:off x="239058" y="288393"/>
            <a:ext cx="2631142" cy="38528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8B40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rial"/>
                <a:ea typeface="Arial"/>
                <a:cs typeface="Arial"/>
                <a:sym typeface="Arial"/>
              </a:rPr>
              <a:t>Aiutare la vita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rial"/>
                <a:ea typeface="Arial"/>
                <a:cs typeface="Arial"/>
                <a:sym typeface="Arial"/>
              </a:rPr>
              <a:t>, 2012</a:t>
            </a:r>
            <a:endParaRPr/>
          </a:p>
        </p:txBody>
      </p:sp>
      <p:pic>
        <p:nvPicPr>
          <p:cNvPr id="586" name="Google Shape;586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4200" y="241300"/>
            <a:ext cx="6375060" cy="64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100" y="575730"/>
            <a:ext cx="9563100" cy="60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62"/>
          <p:cNvSpPr txBox="1"/>
          <p:nvPr/>
        </p:nvSpPr>
        <p:spPr>
          <a:xfrm>
            <a:off x="6350001" y="110302"/>
            <a:ext cx="3326283" cy="38528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rgbClr val="8B40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rial"/>
                <a:ea typeface="Arial"/>
                <a:cs typeface="Arial"/>
                <a:sym typeface="Arial"/>
              </a:rPr>
              <a:t>Balia 1, 2 e 3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rial"/>
                <a:ea typeface="Arial"/>
                <a:cs typeface="Arial"/>
                <a:sym typeface="Arial"/>
              </a:rPr>
              <a:t>, 2015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803400"/>
            <a:ext cx="9601200" cy="34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63"/>
          <p:cNvSpPr/>
          <p:nvPr/>
        </p:nvSpPr>
        <p:spPr>
          <a:xfrm>
            <a:off x="5872339" y="5517448"/>
            <a:ext cx="2429130" cy="1083733"/>
          </a:xfrm>
          <a:prstGeom prst="wedgeRoundRectCallout">
            <a:avLst>
              <a:gd name="adj1" fmla="val 94246"/>
              <a:gd name="adj2" fmla="val -5916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C41500"/>
                </a:solidFill>
                <a:latin typeface="Comic Sans MS"/>
                <a:ea typeface="Comic Sans MS"/>
                <a:cs typeface="Comic Sans MS"/>
                <a:sym typeface="Comic Sans MS"/>
              </a:rPr>
              <a:t>Quali animali vedi?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C415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sta succedendo ?</a:t>
            </a:r>
            <a:endParaRPr/>
          </a:p>
        </p:txBody>
      </p:sp>
      <p:sp>
        <p:nvSpPr>
          <p:cNvPr id="599" name="Google Shape;599;p63"/>
          <p:cNvSpPr/>
          <p:nvPr/>
        </p:nvSpPr>
        <p:spPr>
          <a:xfrm>
            <a:off x="1468966" y="5585980"/>
            <a:ext cx="2475290" cy="1009554"/>
          </a:xfrm>
          <a:prstGeom prst="wedgeRoundRectCallout">
            <a:avLst>
              <a:gd name="adj1" fmla="val -78983"/>
              <a:gd name="adj2" fmla="val -4613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C415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Noti qualcosa di </a:t>
            </a:r>
            <a:r>
              <a:rPr lang="it-IT" sz="1600" b="1" i="0" u="none" strike="noStrike" cap="none">
                <a:solidFill>
                  <a:srgbClr val="C415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STRANO</a:t>
            </a:r>
            <a:r>
              <a:rPr lang="it-IT" sz="1600" b="0" i="0" u="none" strike="noStrike" cap="none">
                <a:solidFill>
                  <a:srgbClr val="C415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?</a:t>
            </a:r>
            <a:endParaRPr sz="1600" b="0" i="0" u="none" strike="noStrike" cap="none">
              <a:solidFill>
                <a:srgbClr val="C415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0" name="Google Shape;600;p63"/>
          <p:cNvSpPr txBox="1"/>
          <p:nvPr/>
        </p:nvSpPr>
        <p:spPr>
          <a:xfrm>
            <a:off x="3233947" y="600524"/>
            <a:ext cx="3360965" cy="49353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8B40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Feroce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2019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00" y="228700"/>
            <a:ext cx="9612000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64"/>
          <p:cNvSpPr/>
          <p:nvPr/>
        </p:nvSpPr>
        <p:spPr>
          <a:xfrm>
            <a:off x="7175500" y="812800"/>
            <a:ext cx="2475290" cy="1250854"/>
          </a:xfrm>
          <a:prstGeom prst="wedgeRoundRectCallout">
            <a:avLst>
              <a:gd name="adj1" fmla="val -36398"/>
              <a:gd name="adj2" fmla="val 7536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SENTIMENTI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ti hanno suscitato?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7" name="Google Shape;607;p64"/>
          <p:cNvSpPr/>
          <p:nvPr/>
        </p:nvSpPr>
        <p:spPr>
          <a:xfrm>
            <a:off x="1447800" y="381000"/>
            <a:ext cx="2907090" cy="1403254"/>
          </a:xfrm>
          <a:prstGeom prst="wedgeRoundRectCallout">
            <a:avLst>
              <a:gd name="adj1" fmla="val -3673"/>
              <a:gd name="adj2" fmla="val 6318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Allora,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…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ne pensi delle opere di Kate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MacDowell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08" name="Google Shape;608;p64"/>
          <p:cNvSpPr/>
          <p:nvPr/>
        </p:nvSpPr>
        <p:spPr>
          <a:xfrm>
            <a:off x="4622799" y="800100"/>
            <a:ext cx="2410859" cy="1058134"/>
          </a:xfrm>
          <a:prstGeom prst="wedgeRoundRectCallout">
            <a:avLst>
              <a:gd name="adj1" fmla="val -35314"/>
              <a:gd name="adj2" fmla="val 122155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.... Cavolo....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Sono davvero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POTENTI</a:t>
            </a:r>
            <a:r>
              <a:rPr lang="it-IT" sz="1600" b="0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5"/>
          <p:cNvSpPr/>
          <p:nvPr/>
        </p:nvSpPr>
        <p:spPr>
          <a:xfrm>
            <a:off x="5651500" y="2832100"/>
            <a:ext cx="2133600" cy="13970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shock</a:t>
            </a:r>
            <a:endParaRPr/>
          </a:p>
        </p:txBody>
      </p:sp>
      <p:sp>
        <p:nvSpPr>
          <p:cNvPr id="614" name="Google Shape;614;p65"/>
          <p:cNvSpPr/>
          <p:nvPr/>
        </p:nvSpPr>
        <p:spPr>
          <a:xfrm>
            <a:off x="2044700" y="2667000"/>
            <a:ext cx="2006600" cy="1460500"/>
          </a:xfrm>
          <a:prstGeom prst="ellipse">
            <a:avLst/>
          </a:prstGeom>
          <a:solidFill>
            <a:srgbClr val="B2B2B2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straziante</a:t>
            </a:r>
            <a:endParaRPr/>
          </a:p>
        </p:txBody>
      </p:sp>
      <p:sp>
        <p:nvSpPr>
          <p:cNvPr id="615" name="Google Shape;615;p65"/>
          <p:cNvSpPr/>
          <p:nvPr/>
        </p:nvSpPr>
        <p:spPr>
          <a:xfrm>
            <a:off x="139700" y="2324100"/>
            <a:ext cx="1765300" cy="1663700"/>
          </a:xfrm>
          <a:prstGeom prst="ellipse">
            <a:avLst/>
          </a:prstGeom>
          <a:solidFill>
            <a:srgbClr val="923D02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terribile</a:t>
            </a:r>
            <a:endParaRPr/>
          </a:p>
        </p:txBody>
      </p:sp>
      <p:sp>
        <p:nvSpPr>
          <p:cNvPr id="616" name="Google Shape;616;p65"/>
          <p:cNvSpPr/>
          <p:nvPr/>
        </p:nvSpPr>
        <p:spPr>
          <a:xfrm>
            <a:off x="1498600" y="1485900"/>
            <a:ext cx="1752600" cy="13970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grottesco</a:t>
            </a:r>
            <a:endParaRPr/>
          </a:p>
        </p:txBody>
      </p:sp>
      <p:sp>
        <p:nvSpPr>
          <p:cNvPr id="617" name="Google Shape;617;p65"/>
          <p:cNvSpPr/>
          <p:nvPr/>
        </p:nvSpPr>
        <p:spPr>
          <a:xfrm>
            <a:off x="558800" y="3670300"/>
            <a:ext cx="1752600" cy="1498600"/>
          </a:xfrm>
          <a:prstGeom prst="ellipse">
            <a:avLst/>
          </a:prstGeom>
          <a:solidFill>
            <a:srgbClr val="3366FF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intricato</a:t>
            </a:r>
            <a:endParaRPr/>
          </a:p>
        </p:txBody>
      </p:sp>
      <p:sp>
        <p:nvSpPr>
          <p:cNvPr id="618" name="Google Shape;618;p65"/>
          <p:cNvSpPr/>
          <p:nvPr/>
        </p:nvSpPr>
        <p:spPr>
          <a:xfrm>
            <a:off x="241300" y="177800"/>
            <a:ext cx="1574800" cy="1054100"/>
          </a:xfrm>
          <a:prstGeom prst="ellipse">
            <a:avLst/>
          </a:prstGeom>
          <a:gradFill>
            <a:gsLst>
              <a:gs pos="0">
                <a:srgbClr val="277EFF"/>
              </a:gs>
              <a:gs pos="100000">
                <a:srgbClr val="72A7FF"/>
              </a:gs>
            </a:gsLst>
            <a:lin ang="16200000" scaled="0"/>
          </a:gra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delicato</a:t>
            </a:r>
            <a:endParaRPr/>
          </a:p>
        </p:txBody>
      </p:sp>
      <p:sp>
        <p:nvSpPr>
          <p:cNvPr id="619" name="Google Shape;619;p65"/>
          <p:cNvSpPr/>
          <p:nvPr/>
        </p:nvSpPr>
        <p:spPr>
          <a:xfrm>
            <a:off x="266700" y="1181100"/>
            <a:ext cx="1447800" cy="1308100"/>
          </a:xfrm>
          <a:prstGeom prst="ellipse">
            <a:avLst/>
          </a:prstGeom>
          <a:solidFill>
            <a:srgbClr val="FFDDB2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pallido</a:t>
            </a:r>
            <a:endParaRPr/>
          </a:p>
        </p:txBody>
      </p:sp>
      <p:sp>
        <p:nvSpPr>
          <p:cNvPr id="620" name="Google Shape;620;p65"/>
          <p:cNvSpPr/>
          <p:nvPr/>
        </p:nvSpPr>
        <p:spPr>
          <a:xfrm>
            <a:off x="0" y="4876800"/>
            <a:ext cx="1752600" cy="1587500"/>
          </a:xfrm>
          <a:prstGeom prst="ellipse">
            <a:avLst/>
          </a:prstGeom>
          <a:solidFill>
            <a:srgbClr val="80F3D4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elegante</a:t>
            </a:r>
            <a:endParaRPr/>
          </a:p>
        </p:txBody>
      </p:sp>
      <p:sp>
        <p:nvSpPr>
          <p:cNvPr id="621" name="Google Shape;621;p65"/>
          <p:cNvSpPr/>
          <p:nvPr/>
        </p:nvSpPr>
        <p:spPr>
          <a:xfrm>
            <a:off x="7429500" y="4572000"/>
            <a:ext cx="1841500" cy="1295400"/>
          </a:xfrm>
          <a:prstGeom prst="ellipse">
            <a:avLst/>
          </a:prstGeom>
          <a:solidFill>
            <a:srgbClr val="F4FF8D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inspiegabile</a:t>
            </a:r>
            <a:endParaRPr/>
          </a:p>
        </p:txBody>
      </p:sp>
      <p:sp>
        <p:nvSpPr>
          <p:cNvPr id="622" name="Google Shape;622;p65"/>
          <p:cNvSpPr/>
          <p:nvPr/>
        </p:nvSpPr>
        <p:spPr>
          <a:xfrm>
            <a:off x="3022600" y="5207000"/>
            <a:ext cx="1752600" cy="1549400"/>
          </a:xfrm>
          <a:prstGeom prst="ellipse">
            <a:avLst/>
          </a:prstGeom>
          <a:gradFill>
            <a:gsLst>
              <a:gs pos="0">
                <a:srgbClr val="277EFF"/>
              </a:gs>
              <a:gs pos="100000">
                <a:srgbClr val="72A7FF"/>
              </a:gs>
            </a:gsLst>
            <a:lin ang="16200000" scaled="0"/>
          </a:gra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adorabile</a:t>
            </a:r>
            <a:endParaRPr/>
          </a:p>
        </p:txBody>
      </p:sp>
      <p:sp>
        <p:nvSpPr>
          <p:cNvPr id="623" name="Google Shape;623;p65"/>
          <p:cNvSpPr/>
          <p:nvPr/>
        </p:nvSpPr>
        <p:spPr>
          <a:xfrm>
            <a:off x="1790700" y="0"/>
            <a:ext cx="1752600" cy="15875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rgbClr val="FFDDB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bello</a:t>
            </a:r>
            <a:endParaRPr/>
          </a:p>
        </p:txBody>
      </p:sp>
      <p:sp>
        <p:nvSpPr>
          <p:cNvPr id="624" name="Google Shape;624;p65"/>
          <p:cNvSpPr/>
          <p:nvPr/>
        </p:nvSpPr>
        <p:spPr>
          <a:xfrm>
            <a:off x="6426200" y="5422900"/>
            <a:ext cx="1651000" cy="1282700"/>
          </a:xfrm>
          <a:prstGeom prst="ellipse">
            <a:avLst/>
          </a:prstGeom>
          <a:gradFill>
            <a:gsLst>
              <a:gs pos="0">
                <a:srgbClr val="277EFF"/>
              </a:gs>
              <a:gs pos="100000">
                <a:srgbClr val="72A7FF"/>
              </a:gs>
            </a:gsLst>
            <a:lin ang="16200000" scaled="0"/>
          </a:gra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cruento</a:t>
            </a:r>
            <a:endParaRPr/>
          </a:p>
        </p:txBody>
      </p:sp>
      <p:sp>
        <p:nvSpPr>
          <p:cNvPr id="625" name="Google Shape;625;p65"/>
          <p:cNvSpPr/>
          <p:nvPr/>
        </p:nvSpPr>
        <p:spPr>
          <a:xfrm>
            <a:off x="863600" y="5880100"/>
            <a:ext cx="2451100" cy="889000"/>
          </a:xfrm>
          <a:prstGeom prst="ellipse">
            <a:avLst/>
          </a:prstGeom>
          <a:solidFill>
            <a:srgbClr val="EF8600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interdipendente</a:t>
            </a:r>
            <a:endParaRPr/>
          </a:p>
        </p:txBody>
      </p:sp>
      <p:sp>
        <p:nvSpPr>
          <p:cNvPr id="626" name="Google Shape;626;p65"/>
          <p:cNvSpPr/>
          <p:nvPr/>
        </p:nvSpPr>
        <p:spPr>
          <a:xfrm>
            <a:off x="7315200" y="1917700"/>
            <a:ext cx="1943100" cy="1778000"/>
          </a:xfrm>
          <a:prstGeom prst="ellipse">
            <a:avLst/>
          </a:prstGeom>
          <a:solidFill>
            <a:srgbClr val="777777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inquietante</a:t>
            </a:r>
            <a:endParaRPr/>
          </a:p>
        </p:txBody>
      </p:sp>
      <p:sp>
        <p:nvSpPr>
          <p:cNvPr id="627" name="Google Shape;627;p65"/>
          <p:cNvSpPr/>
          <p:nvPr/>
        </p:nvSpPr>
        <p:spPr>
          <a:xfrm>
            <a:off x="4038600" y="4343400"/>
            <a:ext cx="1752600" cy="1397000"/>
          </a:xfrm>
          <a:prstGeom prst="ellipse">
            <a:avLst/>
          </a:prstGeom>
          <a:solidFill>
            <a:srgbClr val="FF6600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fratturato</a:t>
            </a:r>
            <a:endParaRPr/>
          </a:p>
        </p:txBody>
      </p:sp>
      <p:sp>
        <p:nvSpPr>
          <p:cNvPr id="628" name="Google Shape;628;p65"/>
          <p:cNvSpPr/>
          <p:nvPr/>
        </p:nvSpPr>
        <p:spPr>
          <a:xfrm>
            <a:off x="5270500" y="1117600"/>
            <a:ext cx="2247900" cy="1397000"/>
          </a:xfrm>
          <a:prstGeom prst="ellipse">
            <a:avLst/>
          </a:prstGeom>
          <a:solidFill>
            <a:srgbClr val="4BB83F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impermanenza</a:t>
            </a:r>
            <a:endParaRPr/>
          </a:p>
        </p:txBody>
      </p:sp>
      <p:sp>
        <p:nvSpPr>
          <p:cNvPr id="629" name="Google Shape;629;p65"/>
          <p:cNvSpPr/>
          <p:nvPr/>
        </p:nvSpPr>
        <p:spPr>
          <a:xfrm>
            <a:off x="4292600" y="152400"/>
            <a:ext cx="1752600" cy="1397000"/>
          </a:xfrm>
          <a:prstGeom prst="ellipse">
            <a:avLst/>
          </a:prstGeom>
          <a:gradFill>
            <a:gsLst>
              <a:gs pos="0">
                <a:srgbClr val="277EFF"/>
              </a:gs>
              <a:gs pos="100000">
                <a:srgbClr val="72A7FF"/>
              </a:gs>
            </a:gsLst>
            <a:lin ang="16200000" scaled="0"/>
          </a:gra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paradosso</a:t>
            </a:r>
            <a:endParaRPr/>
          </a:p>
        </p:txBody>
      </p:sp>
      <p:sp>
        <p:nvSpPr>
          <p:cNvPr id="630" name="Google Shape;630;p65"/>
          <p:cNvSpPr/>
          <p:nvPr/>
        </p:nvSpPr>
        <p:spPr>
          <a:xfrm>
            <a:off x="3124200" y="1016000"/>
            <a:ext cx="1752600" cy="1397000"/>
          </a:xfrm>
          <a:prstGeom prst="ellipse">
            <a:avLst/>
          </a:prstGeom>
          <a:solidFill>
            <a:srgbClr val="FA4019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disgusto</a:t>
            </a:r>
            <a:endParaRPr/>
          </a:p>
        </p:txBody>
      </p:sp>
      <p:sp>
        <p:nvSpPr>
          <p:cNvPr id="631" name="Google Shape;631;p65"/>
          <p:cNvSpPr/>
          <p:nvPr/>
        </p:nvSpPr>
        <p:spPr>
          <a:xfrm>
            <a:off x="2032000" y="4178300"/>
            <a:ext cx="1752600" cy="1587500"/>
          </a:xfrm>
          <a:prstGeom prst="ellipse">
            <a:avLst/>
          </a:prstGeom>
          <a:solidFill>
            <a:srgbClr val="FF1AB9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realismo</a:t>
            </a:r>
            <a:endParaRPr/>
          </a:p>
        </p:txBody>
      </p:sp>
      <p:sp>
        <p:nvSpPr>
          <p:cNvPr id="632" name="Google Shape;632;p65"/>
          <p:cNvSpPr/>
          <p:nvPr/>
        </p:nvSpPr>
        <p:spPr>
          <a:xfrm>
            <a:off x="7696200" y="3416300"/>
            <a:ext cx="1752600" cy="1193800"/>
          </a:xfrm>
          <a:prstGeom prst="ellipse">
            <a:avLst/>
          </a:prstGeom>
          <a:solidFill>
            <a:srgbClr val="FF94B9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vulnerabile</a:t>
            </a:r>
            <a:endParaRPr/>
          </a:p>
        </p:txBody>
      </p:sp>
      <p:sp>
        <p:nvSpPr>
          <p:cNvPr id="633" name="Google Shape;633;p65"/>
          <p:cNvSpPr/>
          <p:nvPr/>
        </p:nvSpPr>
        <p:spPr>
          <a:xfrm>
            <a:off x="4940300" y="5295900"/>
            <a:ext cx="1752600" cy="1397000"/>
          </a:xfrm>
          <a:prstGeom prst="ellipse">
            <a:avLst/>
          </a:prstGeom>
          <a:solidFill>
            <a:srgbClr val="74D61A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mistero</a:t>
            </a:r>
            <a:endParaRPr/>
          </a:p>
        </p:txBody>
      </p:sp>
      <p:sp>
        <p:nvSpPr>
          <p:cNvPr id="634" name="Google Shape;634;p65"/>
          <p:cNvSpPr/>
          <p:nvPr/>
        </p:nvSpPr>
        <p:spPr>
          <a:xfrm>
            <a:off x="7861300" y="5715000"/>
            <a:ext cx="1955800" cy="1054100"/>
          </a:xfrm>
          <a:prstGeom prst="ellipse">
            <a:avLst/>
          </a:prstGeom>
          <a:solidFill>
            <a:srgbClr val="ACB818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terrificante</a:t>
            </a:r>
            <a:endParaRPr/>
          </a:p>
        </p:txBody>
      </p:sp>
      <p:sp>
        <p:nvSpPr>
          <p:cNvPr id="635" name="Google Shape;635;p65"/>
          <p:cNvSpPr/>
          <p:nvPr/>
        </p:nvSpPr>
        <p:spPr>
          <a:xfrm>
            <a:off x="3797300" y="3479800"/>
            <a:ext cx="1866900" cy="1231900"/>
          </a:xfrm>
          <a:prstGeom prst="ellipse">
            <a:avLst/>
          </a:prstGeom>
          <a:solidFill>
            <a:srgbClr val="968CFF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etereo</a:t>
            </a:r>
            <a:endParaRPr/>
          </a:p>
        </p:txBody>
      </p:sp>
      <p:sp>
        <p:nvSpPr>
          <p:cNvPr id="636" name="Google Shape;636;p65"/>
          <p:cNvSpPr/>
          <p:nvPr/>
        </p:nvSpPr>
        <p:spPr>
          <a:xfrm>
            <a:off x="6832600" y="165100"/>
            <a:ext cx="2691190" cy="1536700"/>
          </a:xfrm>
          <a:prstGeom prst="wedgeRoundRectCallout">
            <a:avLst>
              <a:gd name="adj1" fmla="val 43827"/>
              <a:gd name="adj2" fmla="val 11293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Ti suggerisco alcuni 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SENTIMENTI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AGGETTIVI</a:t>
            </a:r>
            <a:r>
              <a:rPr lang="it-IT" sz="16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IDEE</a:t>
            </a:r>
            <a:r>
              <a:rPr lang="it-IT" sz="16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suscitano a me …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37" name="Google Shape;637;p65"/>
          <p:cNvSpPr/>
          <p:nvPr/>
        </p:nvSpPr>
        <p:spPr>
          <a:xfrm>
            <a:off x="4076700" y="1943100"/>
            <a:ext cx="1993900" cy="1625600"/>
          </a:xfrm>
          <a:prstGeom prst="ellipse">
            <a:avLst/>
          </a:prstGeom>
          <a:gradFill>
            <a:gsLst>
              <a:gs pos="0">
                <a:srgbClr val="277EFF"/>
              </a:gs>
              <a:gs pos="100000">
                <a:srgbClr val="72A7FF"/>
              </a:gs>
            </a:gsLst>
            <a:lin ang="16200000" scaled="0"/>
          </a:gra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sanguinante</a:t>
            </a:r>
            <a:endParaRPr/>
          </a:p>
        </p:txBody>
      </p:sp>
      <p:sp>
        <p:nvSpPr>
          <p:cNvPr id="638" name="Google Shape;638;p65"/>
          <p:cNvSpPr/>
          <p:nvPr/>
        </p:nvSpPr>
        <p:spPr>
          <a:xfrm>
            <a:off x="5740400" y="4114800"/>
            <a:ext cx="1866900" cy="1231900"/>
          </a:xfrm>
          <a:prstGeom prst="ellipse">
            <a:avLst/>
          </a:prstGeom>
          <a:solidFill>
            <a:srgbClr val="D60893"/>
          </a:solidFill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Fragile</a:t>
            </a:r>
            <a:endParaRPr sz="16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6"/>
          <p:cNvSpPr txBox="1"/>
          <p:nvPr/>
        </p:nvSpPr>
        <p:spPr>
          <a:xfrm>
            <a:off x="432000" y="504000"/>
            <a:ext cx="9000000" cy="5997601"/>
          </a:xfrm>
          <a:prstGeom prst="rect">
            <a:avLst/>
          </a:prstGeom>
          <a:noFill/>
          <a:ln w="9525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Se anche a te sono piaciute le opere di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 Kate </a:t>
            </a:r>
            <a:r>
              <a:rPr lang="it-IT" sz="2800" b="1" i="0" u="none" strike="noStrike" cap="none" dirty="0" err="1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MacDowell</a:t>
            </a:r>
            <a:r>
              <a:rPr lang="it-IT" sz="28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endParaRPr dirty="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puoi trovarne molte altre</a:t>
            </a:r>
            <a:endParaRPr dirty="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sul suo sito:</a:t>
            </a:r>
            <a:endParaRPr sz="2800" b="1" i="0" u="sng" strike="noStrike" cap="none" dirty="0">
              <a:solidFill>
                <a:srgbClr val="0C5ADB"/>
              </a:solidFill>
              <a:latin typeface="Avenir"/>
              <a:ea typeface="Avenir"/>
              <a:cs typeface="Avenir"/>
              <a:sym typeface="Avenir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 dirty="0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Guardale con l’insegnate e commentatele insieme.</a:t>
            </a:r>
            <a:endParaRPr sz="2800" b="1" i="0" u="none" strike="noStrike" cap="none" dirty="0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44" name="Google Shape;644;p66"/>
          <p:cNvSpPr/>
          <p:nvPr/>
        </p:nvSpPr>
        <p:spPr>
          <a:xfrm>
            <a:off x="352775" y="2235200"/>
            <a:ext cx="2098325" cy="1261334"/>
          </a:xfrm>
          <a:prstGeom prst="wedgeRoundRectCallout">
            <a:avLst>
              <a:gd name="adj1" fmla="val -49270"/>
              <a:gd name="adj2" fmla="val 76305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Max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dove posso vedere altre opere di questa artista?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45" name="Google Shape;645;p66"/>
          <p:cNvSpPr txBox="1"/>
          <p:nvPr/>
        </p:nvSpPr>
        <p:spPr>
          <a:xfrm>
            <a:off x="952500" y="4013200"/>
            <a:ext cx="80391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sng" strike="noStrike" cap="none">
                <a:solidFill>
                  <a:srgbClr val="0C5ADB"/>
                </a:solidFill>
                <a:latin typeface="Avenir"/>
                <a:ea typeface="Avenir"/>
                <a:cs typeface="Avenir"/>
                <a:sym typeface="Aveni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http://www.katemacdowell.com/portfolio.html</a:t>
            </a:r>
            <a:endParaRPr sz="24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7"/>
          <p:cNvSpPr txBox="1"/>
          <p:nvPr/>
        </p:nvSpPr>
        <p:spPr>
          <a:xfrm>
            <a:off x="684743" y="336811"/>
            <a:ext cx="8431893" cy="59976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Puoi vedere anche molte altre immagini </a:t>
            </a: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digitando su Google: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0C5AD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0C5AD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0C5AD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0C5A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1" name="Google Shape;651;p67"/>
          <p:cNvSpPr txBox="1"/>
          <p:nvPr/>
        </p:nvSpPr>
        <p:spPr>
          <a:xfrm>
            <a:off x="2324100" y="4337311"/>
            <a:ext cx="5295900" cy="826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00" tIns="107200" rIns="107200" bIns="1072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0D5BDC"/>
                </a:solidFill>
                <a:latin typeface="Avenir"/>
                <a:ea typeface="Avenir"/>
                <a:cs typeface="Avenir"/>
                <a:sym typeface="Avenir"/>
              </a:rPr>
              <a:t>Kate</a:t>
            </a:r>
            <a:r>
              <a:rPr lang="it-IT" sz="2800" b="1" i="0" u="none" strike="noStrike" cap="none">
                <a:solidFill>
                  <a:srgbClr val="0C5ADB"/>
                </a:solidFill>
                <a:latin typeface="Avenir"/>
                <a:ea typeface="Avenir"/>
                <a:cs typeface="Avenir"/>
                <a:sym typeface="Avenir"/>
              </a:rPr>
              <a:t>+MacDowell+immagini</a:t>
            </a:r>
            <a:endParaRPr sz="2800" b="1" i="0" u="none" strike="noStrike" cap="none">
              <a:solidFill>
                <a:srgbClr val="0C5A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00" y="216000"/>
            <a:ext cx="9612000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68"/>
          <p:cNvSpPr/>
          <p:nvPr/>
        </p:nvSpPr>
        <p:spPr>
          <a:xfrm>
            <a:off x="5756540" y="314679"/>
            <a:ext cx="1449302" cy="804408"/>
          </a:xfrm>
          <a:prstGeom prst="wedgeRoundRectCallout">
            <a:avLst>
              <a:gd name="adj1" fmla="val -50063"/>
              <a:gd name="adj2" fmla="val 9091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Eccoci qui di nuovo!</a:t>
            </a:r>
            <a:endParaRPr/>
          </a:p>
        </p:txBody>
      </p:sp>
      <p:sp>
        <p:nvSpPr>
          <p:cNvPr id="658" name="Google Shape;658;p68"/>
          <p:cNvSpPr/>
          <p:nvPr/>
        </p:nvSpPr>
        <p:spPr>
          <a:xfrm>
            <a:off x="317500" y="571500"/>
            <a:ext cx="2971800" cy="1130300"/>
          </a:xfrm>
          <a:prstGeom prst="wedgeRoundRectCallout">
            <a:avLst>
              <a:gd name="adj1" fmla="val 38066"/>
              <a:gd name="adj2" fmla="val 8608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Allora amica, cosa ne pensi?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Ti sono piaciute le opere che hai visto?</a:t>
            </a:r>
            <a:endParaRPr/>
          </a:p>
        </p:txBody>
      </p:sp>
      <p:sp>
        <p:nvSpPr>
          <p:cNvPr id="659" name="Google Shape;659;p68"/>
          <p:cNvSpPr/>
          <p:nvPr/>
        </p:nvSpPr>
        <p:spPr>
          <a:xfrm>
            <a:off x="7010400" y="2814515"/>
            <a:ext cx="2511839" cy="1774412"/>
          </a:xfrm>
          <a:prstGeom prst="wedgeRoundRectCallout">
            <a:avLst>
              <a:gd name="adj1" fmla="val -48633"/>
              <a:gd name="adj2" fmla="val -8400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E’ stata una bellissima esperienza!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Sono molto felice di essere stata la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protagonista di questo viaggio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!!!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Google Shape;664;p69"/>
          <p:cNvGrpSpPr/>
          <p:nvPr/>
        </p:nvGrpSpPr>
        <p:grpSpPr>
          <a:xfrm>
            <a:off x="165600" y="216000"/>
            <a:ext cx="9612000" cy="6480000"/>
            <a:chOff x="918325" y="0"/>
            <a:chExt cx="7348349" cy="5143500"/>
          </a:xfrm>
        </p:grpSpPr>
        <p:pic>
          <p:nvPicPr>
            <p:cNvPr id="665" name="Google Shape;665;p69"/>
            <p:cNvPicPr preferRelativeResize="0"/>
            <p:nvPr/>
          </p:nvPicPr>
          <p:blipFill rotWithShape="1">
            <a:blip r:embed="rId3">
              <a:alphaModFix/>
            </a:blip>
            <a:srcRect l="5607" r="5097"/>
            <a:stretch/>
          </p:blipFill>
          <p:spPr>
            <a:xfrm>
              <a:off x="918325" y="0"/>
              <a:ext cx="7348349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6" name="Google Shape;666;p6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22684" y="1163053"/>
              <a:ext cx="1156016" cy="962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7" name="Google Shape;667;p6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63200" y="1979861"/>
              <a:ext cx="2191748" cy="531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8" name="Google Shape;668;p6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23980" y="1657683"/>
              <a:ext cx="1156016" cy="386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9" name="Google Shape;669;p6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29064" y="1388978"/>
              <a:ext cx="1156016" cy="3863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0" name="Google Shape;670;p69"/>
          <p:cNvSpPr/>
          <p:nvPr/>
        </p:nvSpPr>
        <p:spPr>
          <a:xfrm>
            <a:off x="6832600" y="432489"/>
            <a:ext cx="2921000" cy="1675711"/>
          </a:xfrm>
          <a:prstGeom prst="wedgeRoundRectCallout">
            <a:avLst>
              <a:gd name="adj1" fmla="val -59699"/>
              <a:gd name="adj2" fmla="val 1902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L’ARTE</a:t>
            </a:r>
            <a:r>
              <a:rPr lang="it-IT" sz="1600" b="0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è importante per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DIFFONDERE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conoscenza di un problema e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SENSIBILIZZARE</a:t>
            </a:r>
            <a:endParaRPr sz="1600" b="0" i="0" u="none" strike="noStrike" cap="none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 persone</a:t>
            </a:r>
            <a:endParaRPr/>
          </a:p>
        </p:txBody>
      </p:sp>
      <p:sp>
        <p:nvSpPr>
          <p:cNvPr id="671" name="Google Shape;671;p69"/>
          <p:cNvSpPr/>
          <p:nvPr/>
        </p:nvSpPr>
        <p:spPr>
          <a:xfrm>
            <a:off x="2336800" y="106465"/>
            <a:ext cx="3452269" cy="1141211"/>
          </a:xfrm>
          <a:prstGeom prst="wedgeRoundRectCallout">
            <a:avLst>
              <a:gd name="adj1" fmla="val 2913"/>
              <a:gd name="adj2" fmla="val 9796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Ben detto! Infatti se conosciamo il problema possiamo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LAVORARE INSIEME PER RISOLVERLO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72" name="Google Shape;672;p69"/>
          <p:cNvSpPr/>
          <p:nvPr/>
        </p:nvSpPr>
        <p:spPr>
          <a:xfrm>
            <a:off x="310455" y="2587328"/>
            <a:ext cx="2623245" cy="2479972"/>
          </a:xfrm>
          <a:prstGeom prst="wedgeRoundRectCallout">
            <a:avLst>
              <a:gd name="adj1" fmla="val 17392"/>
              <a:gd name="adj2" fmla="val -7607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Non mi ha fatto per niente piacere vedere quante specie sono in pericolo!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 è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MEGLIO CONOSCERE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situazione piuttosto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FAR FINTA DI NIENTE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00" y="228700"/>
            <a:ext cx="9612000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7"/>
          <p:cNvSpPr/>
          <p:nvPr/>
        </p:nvSpPr>
        <p:spPr>
          <a:xfrm>
            <a:off x="308337" y="316090"/>
            <a:ext cx="3114514" cy="1181100"/>
          </a:xfrm>
          <a:prstGeom prst="wedgeRoundRectCallout">
            <a:avLst>
              <a:gd name="adj1" fmla="val 29130"/>
              <a:gd name="adj2" fmla="val 12339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53625" rIns="107250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Samir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ha ragione!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COME FACCIAMO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SENZA DI VOI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4358923" y="245533"/>
            <a:ext cx="3009900" cy="1524000"/>
          </a:xfrm>
          <a:prstGeom prst="wedgeRoundRectCallout">
            <a:avLst>
              <a:gd name="adj1" fmla="val -35485"/>
              <a:gd name="adj2" fmla="val 9039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53625" rIns="107250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Da voi dipende la salvezza della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BIODIVERSITÀ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di quasi tutto il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CIBO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mangiamo!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70"/>
          <p:cNvGrpSpPr/>
          <p:nvPr/>
        </p:nvGrpSpPr>
        <p:grpSpPr>
          <a:xfrm>
            <a:off x="165600" y="216000"/>
            <a:ext cx="9612000" cy="6480000"/>
            <a:chOff x="900175" y="-3137"/>
            <a:chExt cx="7372550" cy="5146637"/>
          </a:xfrm>
        </p:grpSpPr>
        <p:pic>
          <p:nvPicPr>
            <p:cNvPr id="678" name="Google Shape;678;p70"/>
            <p:cNvPicPr preferRelativeResize="0"/>
            <p:nvPr/>
          </p:nvPicPr>
          <p:blipFill rotWithShape="1">
            <a:blip r:embed="rId3">
              <a:alphaModFix/>
            </a:blip>
            <a:srcRect l="5375" r="5034"/>
            <a:stretch/>
          </p:blipFill>
          <p:spPr>
            <a:xfrm>
              <a:off x="900175" y="0"/>
              <a:ext cx="737255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9" name="Google Shape;679;p7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36579" y="-3137"/>
              <a:ext cx="2005262" cy="958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0" name="Google Shape;680;p7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64185" y="0"/>
              <a:ext cx="1734551" cy="708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1" name="Google Shape;681;p7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15632" y="561474"/>
              <a:ext cx="982226" cy="2827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Google Shape;682;p7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34896" y="699759"/>
              <a:ext cx="987574" cy="256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3" name="Google Shape;683;p7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48769" y="847558"/>
              <a:ext cx="328863" cy="2827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4" name="Google Shape;684;p70"/>
          <p:cNvSpPr/>
          <p:nvPr/>
        </p:nvSpPr>
        <p:spPr>
          <a:xfrm>
            <a:off x="7418121" y="279400"/>
            <a:ext cx="2106879" cy="1283464"/>
          </a:xfrm>
          <a:prstGeom prst="wedgeRoundRectCallout">
            <a:avLst>
              <a:gd name="adj1" fmla="val -54262"/>
              <a:gd name="adj2" fmla="val 8116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Noi continueremo a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IMPEGNARCI </a:t>
            </a: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perchè le cose</a:t>
            </a:r>
            <a:r>
              <a:rPr lang="it-IT" sz="1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CAMBINO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5" name="Google Shape;685;p70"/>
          <p:cNvSpPr/>
          <p:nvPr/>
        </p:nvSpPr>
        <p:spPr>
          <a:xfrm>
            <a:off x="266700" y="228600"/>
            <a:ext cx="3060700" cy="1143000"/>
          </a:xfrm>
          <a:prstGeom prst="wedgeRoundRectCallout">
            <a:avLst>
              <a:gd name="adj1" fmla="val 75385"/>
              <a:gd name="adj2" fmla="val 1896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 ha fatto piacere conoscervi,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grazie per il vostro aiuto !!!!</a:t>
            </a:r>
            <a:endParaRPr/>
          </a:p>
        </p:txBody>
      </p:sp>
      <p:sp>
        <p:nvSpPr>
          <p:cNvPr id="686" name="Google Shape;686;p70"/>
          <p:cNvSpPr/>
          <p:nvPr/>
        </p:nvSpPr>
        <p:spPr>
          <a:xfrm>
            <a:off x="4085876" y="2350900"/>
            <a:ext cx="1832324" cy="1106312"/>
          </a:xfrm>
          <a:prstGeom prst="wedgeRoundRectCallout">
            <a:avLst>
              <a:gd name="adj1" fmla="val 3802"/>
              <a:gd name="adj2" fmla="val -74705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Tornerò quando le cose saranno diverse!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71"/>
          <p:cNvGrpSpPr/>
          <p:nvPr/>
        </p:nvGrpSpPr>
        <p:grpSpPr>
          <a:xfrm>
            <a:off x="165600" y="216000"/>
            <a:ext cx="9612000" cy="6480000"/>
            <a:chOff x="909250" y="0"/>
            <a:chExt cx="7357426" cy="5143500"/>
          </a:xfrm>
        </p:grpSpPr>
        <p:pic>
          <p:nvPicPr>
            <p:cNvPr id="692" name="Google Shape;692;p71"/>
            <p:cNvPicPr preferRelativeResize="0"/>
            <p:nvPr/>
          </p:nvPicPr>
          <p:blipFill rotWithShape="1">
            <a:blip r:embed="rId3">
              <a:alphaModFix/>
            </a:blip>
            <a:srcRect l="10602"/>
            <a:stretch/>
          </p:blipFill>
          <p:spPr>
            <a:xfrm>
              <a:off x="909250" y="0"/>
              <a:ext cx="7357426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7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15553" y="155073"/>
              <a:ext cx="1821448" cy="7973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7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57600" y="701843"/>
              <a:ext cx="437192" cy="5501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5" name="Google Shape;695;p71"/>
          <p:cNvSpPr/>
          <p:nvPr/>
        </p:nvSpPr>
        <p:spPr>
          <a:xfrm>
            <a:off x="1310927" y="334433"/>
            <a:ext cx="1922639" cy="800352"/>
          </a:xfrm>
          <a:prstGeom prst="wedgeRoundRectCallout">
            <a:avLst>
              <a:gd name="adj1" fmla="val 46419"/>
              <a:gd name="adj2" fmla="val 11477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presto, </a:t>
            </a: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6" name="Google Shape;696;p71"/>
          <p:cNvSpPr/>
          <p:nvPr/>
        </p:nvSpPr>
        <p:spPr>
          <a:xfrm>
            <a:off x="6822727" y="3311877"/>
            <a:ext cx="1922639" cy="800352"/>
          </a:xfrm>
          <a:prstGeom prst="wedgeRoundRectCallout">
            <a:avLst>
              <a:gd name="adj1" fmla="val -68076"/>
              <a:gd name="adj2" fmla="val -140523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Buon viaggio !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7" name="Google Shape;697;p71"/>
          <p:cNvSpPr/>
          <p:nvPr/>
        </p:nvSpPr>
        <p:spPr>
          <a:xfrm>
            <a:off x="7528989" y="1432279"/>
            <a:ext cx="1418167" cy="575732"/>
          </a:xfrm>
          <a:prstGeom prst="wedgeRoundRectCallout">
            <a:avLst>
              <a:gd name="adj1" fmla="val -52477"/>
              <a:gd name="adj2" fmla="val -9679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Ciao !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00" y="216000"/>
            <a:ext cx="9612000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72"/>
          <p:cNvSpPr txBox="1"/>
          <p:nvPr/>
        </p:nvSpPr>
        <p:spPr>
          <a:xfrm>
            <a:off x="5081424" y="428975"/>
            <a:ext cx="1953683" cy="97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600" b="0" i="0" u="none" strike="noStrike" cap="none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Fine!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8"/>
          <p:cNvGrpSpPr/>
          <p:nvPr/>
        </p:nvGrpSpPr>
        <p:grpSpPr>
          <a:xfrm>
            <a:off x="165601" y="216000"/>
            <a:ext cx="9612000" cy="6480000"/>
            <a:chOff x="787861" y="-3"/>
            <a:chExt cx="7569309" cy="5143506"/>
          </a:xfrm>
        </p:grpSpPr>
        <p:pic>
          <p:nvPicPr>
            <p:cNvPr id="108" name="Google Shape;108;p8"/>
            <p:cNvPicPr preferRelativeResize="0"/>
            <p:nvPr/>
          </p:nvPicPr>
          <p:blipFill rotWithShape="1">
            <a:blip r:embed="rId3">
              <a:alphaModFix/>
            </a:blip>
            <a:srcRect t="88372"/>
            <a:stretch/>
          </p:blipFill>
          <p:spPr>
            <a:xfrm>
              <a:off x="788900" y="4511842"/>
              <a:ext cx="7568270" cy="631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8"/>
            <p:cNvPicPr preferRelativeResize="0"/>
            <p:nvPr/>
          </p:nvPicPr>
          <p:blipFill rotWithShape="1">
            <a:blip r:embed="rId4">
              <a:alphaModFix/>
            </a:blip>
            <a:srcRect t="5611" r="6620" b="19761"/>
            <a:stretch/>
          </p:blipFill>
          <p:spPr>
            <a:xfrm>
              <a:off x="787861" y="-3"/>
              <a:ext cx="7568270" cy="4545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2579" y="464813"/>
              <a:ext cx="2553368" cy="918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66658" y="636337"/>
              <a:ext cx="1433763" cy="138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47132" y="795421"/>
              <a:ext cx="1954488" cy="8555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8"/>
          <p:cNvSpPr/>
          <p:nvPr/>
        </p:nvSpPr>
        <p:spPr>
          <a:xfrm>
            <a:off x="940649" y="854771"/>
            <a:ext cx="2368400" cy="1076476"/>
          </a:xfrm>
          <a:prstGeom prst="wedgeRoundRectCallout">
            <a:avLst>
              <a:gd name="adj1" fmla="val 23201"/>
              <a:gd name="adj2" fmla="val 7284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0" i="0" u="none" strike="noStrike" cap="none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Lo so che noi api</a:t>
            </a:r>
            <a:endParaRPr b="0" i="0" u="none" strike="noStrike" cap="none">
              <a:solidFill>
                <a:schemeClr val="dk1"/>
              </a:solidFill>
              <a:latin typeface="Comic Sans MS" panose="030F0902030302020204" pitchFamily="66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0" u="none" strike="noStrike" cap="none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SIAMO IMPORTANTI ....</a:t>
            </a:r>
            <a:endParaRPr b="0" i="0" u="none" strike="noStrike" cap="none">
              <a:solidFill>
                <a:srgbClr val="EF8600"/>
              </a:solidFill>
              <a:latin typeface="Comic Sans MS" panose="030F0902030302020204" pitchFamily="66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556260" y="4635884"/>
            <a:ext cx="2133600" cy="1250461"/>
          </a:xfrm>
          <a:prstGeom prst="wedgeRoundRectCallout">
            <a:avLst>
              <a:gd name="adj1" fmla="val 41584"/>
              <a:gd name="adj2" fmla="val -8794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0" i="0" u="none" strike="noStrike" cap="none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… purtroppo però devo andare via dalla città, </a:t>
            </a:r>
            <a:endParaRPr>
              <a:latin typeface="Comic Sans MS" panose="030F0902030302020204" pitchFamily="66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0" i="0" u="none" strike="noStrike" cap="none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altrimenti morirò!</a:t>
            </a:r>
            <a:endParaRPr b="0" i="0" u="none" strike="noStrike" cap="none">
              <a:solidFill>
                <a:schemeClr val="dk1"/>
              </a:solidFill>
              <a:latin typeface="Comic Sans MS" panose="030F0902030302020204" pitchFamily="66" charset="0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9"/>
          <p:cNvGrpSpPr/>
          <p:nvPr/>
        </p:nvGrpSpPr>
        <p:grpSpPr>
          <a:xfrm>
            <a:off x="165601" y="216000"/>
            <a:ext cx="9612000" cy="6480000"/>
            <a:chOff x="787861" y="-3"/>
            <a:chExt cx="7569309" cy="5143506"/>
          </a:xfrm>
        </p:grpSpPr>
        <p:pic>
          <p:nvPicPr>
            <p:cNvPr id="120" name="Google Shape;120;p9"/>
            <p:cNvPicPr preferRelativeResize="0"/>
            <p:nvPr/>
          </p:nvPicPr>
          <p:blipFill rotWithShape="1">
            <a:blip r:embed="rId3">
              <a:alphaModFix/>
            </a:blip>
            <a:srcRect t="88372"/>
            <a:stretch/>
          </p:blipFill>
          <p:spPr>
            <a:xfrm>
              <a:off x="788900" y="4511842"/>
              <a:ext cx="7568270" cy="631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9"/>
            <p:cNvPicPr preferRelativeResize="0"/>
            <p:nvPr/>
          </p:nvPicPr>
          <p:blipFill rotWithShape="1">
            <a:blip r:embed="rId4">
              <a:alphaModFix/>
            </a:blip>
            <a:srcRect t="5611" r="6620" b="19761"/>
            <a:stretch/>
          </p:blipFill>
          <p:spPr>
            <a:xfrm>
              <a:off x="787861" y="-3"/>
              <a:ext cx="7568270" cy="4545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2579" y="464813"/>
              <a:ext cx="2553368" cy="918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66658" y="636337"/>
              <a:ext cx="1433763" cy="138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47132" y="795421"/>
              <a:ext cx="1954488" cy="8555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5" name="Google Shape;125;p9"/>
          <p:cNvSpPr/>
          <p:nvPr/>
        </p:nvSpPr>
        <p:spPr>
          <a:xfrm>
            <a:off x="220132" y="384333"/>
            <a:ext cx="3640667" cy="1732334"/>
          </a:xfrm>
          <a:prstGeom prst="wedgeRoundRectCallout">
            <a:avLst>
              <a:gd name="adj1" fmla="val 42023"/>
              <a:gd name="adj2" fmla="val 7387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Hai ragione, </a:t>
            </a:r>
            <a:r>
              <a:rPr lang="it-IT" sz="1300" b="1" i="0" u="none" strike="noStrike" cap="none" dirty="0" err="1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Apetta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… Da diversi anni</a:t>
            </a:r>
            <a:endParaRPr dirty="0">
              <a:latin typeface="Comic Sans MS" panose="030F0902030302020204" pitchFamily="66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it-IT" sz="1300" b="1" i="0" u="none" strike="noStrike" cap="none" dirty="0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LE API STANNO MORENDO IN GRAN NUMERO. 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Gli scienziati hanno dato un nome a questa moria di api: </a:t>
            </a:r>
            <a:r>
              <a:rPr lang="it-IT" sz="1200" b="1" i="0" u="none" strike="noStrike" cap="none" dirty="0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“SINDROME DA SPOPOLAMENTO DEGLI ALVEARI (SSA) “</a:t>
            </a:r>
            <a:endParaRPr dirty="0">
              <a:latin typeface="Comic Sans MS" panose="030F0902030302020204" pitchFamily="66" charset="0"/>
            </a:endParaRPr>
          </a:p>
          <a:p>
            <a:pPr marL="0" marR="0" lvl="0" indent="0" algn="ctr" rtl="0">
              <a:lnSpc>
                <a:spcPct val="14438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i="0" u="none" strike="noStrike" cap="none" dirty="0">
              <a:solidFill>
                <a:srgbClr val="EF8600"/>
              </a:solidFill>
              <a:latin typeface="Comic Sans MS" panose="030F0902030302020204" pitchFamily="66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6" name="Google Shape;126;p9"/>
          <p:cNvSpPr/>
          <p:nvPr/>
        </p:nvSpPr>
        <p:spPr>
          <a:xfrm>
            <a:off x="186267" y="3843868"/>
            <a:ext cx="3301999" cy="1435099"/>
          </a:xfrm>
          <a:prstGeom prst="wedgeRoundRectCallout">
            <a:avLst>
              <a:gd name="adj1" fmla="val 62125"/>
              <a:gd name="adj2" fmla="val -43265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C41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Si tratta di un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FENOMENO ANCORA POCO CONOSCIUTO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per il quale le colonie  di api </a:t>
            </a:r>
            <a:endParaRPr sz="1400" b="0" i="0" u="none" strike="noStrike" cap="none" dirty="0">
              <a:solidFill>
                <a:schemeClr val="dk1"/>
              </a:solidFill>
              <a:latin typeface="Comic Sans MS" panose="030F0902030302020204" pitchFamily="66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(</a:t>
            </a:r>
            <a:r>
              <a:rPr lang="it-IT" sz="1400" b="1" i="1" u="none" strike="noStrike" cap="none" dirty="0" err="1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Apis</a:t>
            </a:r>
            <a:r>
              <a:rPr lang="it-IT" sz="1400" b="1" i="1" u="none" strike="noStrike" cap="none" dirty="0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mellifera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) periscono bruscamente.</a:t>
            </a:r>
            <a:endParaRPr sz="1400" b="0" i="0" u="none" strike="noStrike" cap="none" dirty="0">
              <a:solidFill>
                <a:schemeClr val="dk1"/>
              </a:solidFill>
              <a:latin typeface="Comic Sans MS" panose="030F0902030302020204" pitchFamily="66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7" name="Google Shape;127;p9"/>
          <p:cNvSpPr/>
          <p:nvPr/>
        </p:nvSpPr>
        <p:spPr>
          <a:xfrm>
            <a:off x="6642100" y="228601"/>
            <a:ext cx="2921000" cy="1392963"/>
          </a:xfrm>
          <a:prstGeom prst="wedgeRoundRectCallout">
            <a:avLst>
              <a:gd name="adj1" fmla="val -37913"/>
              <a:gd name="adj2" fmla="val 6948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53600" rIns="107250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Nel corso della storia dell’apicoltura questo fenomeno si era già verificato, ma mai con queste dimensioni. </a:t>
            </a:r>
            <a:endParaRPr dirty="0">
              <a:latin typeface="Comic Sans MS" panose="030F0902030302020204" pitchFamily="66" charset="0"/>
            </a:endParaRPr>
          </a:p>
        </p:txBody>
      </p:sp>
      <p:sp>
        <p:nvSpPr>
          <p:cNvPr id="128" name="Google Shape;128;p9"/>
          <p:cNvSpPr/>
          <p:nvPr/>
        </p:nvSpPr>
        <p:spPr>
          <a:xfrm>
            <a:off x="3302002" y="5063068"/>
            <a:ext cx="4030132" cy="1642534"/>
          </a:xfrm>
          <a:prstGeom prst="wedgeRoundRectCallout">
            <a:avLst>
              <a:gd name="adj1" fmla="val 13818"/>
              <a:gd name="adj2" fmla="val -7344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53600" rIns="107250" bIns="53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In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Europa</a:t>
            </a:r>
            <a:r>
              <a:rPr lang="it-IT" sz="1600" b="0" i="0" u="none" strike="noStrike" cap="none" dirty="0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il fenomeno si era registrato già a partire dal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1998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.</a:t>
            </a:r>
            <a:endParaRPr dirty="0">
              <a:latin typeface="Comic Sans MS" panose="030F0902030302020204" pitchFamily="66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Dal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2007</a:t>
            </a:r>
            <a:r>
              <a:rPr lang="it-IT" sz="1600" b="0" i="0" u="none" strike="noStrike" cap="none" dirty="0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la sindrome si è registrata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in tutto il mondo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, anche in Asia e in Africa.</a:t>
            </a:r>
            <a:endParaRPr dirty="0">
              <a:latin typeface="Comic Sans MS" panose="030F0902030302020204" pitchFamily="66" charset="0"/>
            </a:endParaRPr>
          </a:p>
        </p:txBody>
      </p:sp>
      <p:sp>
        <p:nvSpPr>
          <p:cNvPr id="129" name="Google Shape;129;p9"/>
          <p:cNvSpPr/>
          <p:nvPr/>
        </p:nvSpPr>
        <p:spPr>
          <a:xfrm>
            <a:off x="6637867" y="3826933"/>
            <a:ext cx="3268133" cy="1642534"/>
          </a:xfrm>
          <a:prstGeom prst="wedgeRoundRectCallout">
            <a:avLst>
              <a:gd name="adj1" fmla="val -24273"/>
              <a:gd name="adj2" fmla="val -5900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53600" rIns="107250" bIns="53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Infatti il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nome SSA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è stato creato nel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2006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, quando per la prima volta si sono registrate ingentissime morie di api in tutto il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Nord America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 panose="030F0902030302020204" pitchFamily="66" charset="0"/>
                <a:ea typeface="Comic Sans MS"/>
                <a:cs typeface="Comic Sans MS"/>
                <a:sym typeface="Comic Sans MS"/>
              </a:rPr>
              <a:t>.</a:t>
            </a:r>
            <a:endParaRPr dirty="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2799</Words>
  <Application>Microsoft Macintosh PowerPoint</Application>
  <PresentationFormat>A4 (21x29,7 cm)</PresentationFormat>
  <Paragraphs>366</Paragraphs>
  <Slides>72</Slides>
  <Notes>72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72</vt:i4>
      </vt:variant>
    </vt:vector>
  </HeadingPairs>
  <TitlesOfParts>
    <vt:vector size="78" baseType="lpstr">
      <vt:lpstr>Comic Sans MS</vt:lpstr>
      <vt:lpstr>Short Stack</vt:lpstr>
      <vt:lpstr>Avenir</vt:lpstr>
      <vt:lpstr>Calibri</vt:lpstr>
      <vt:lpstr>Arial</vt:lpstr>
      <vt:lpstr>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Pier Giacomo Sola</cp:lastModifiedBy>
  <cp:revision>3</cp:revision>
  <dcterms:modified xsi:type="dcterms:W3CDTF">2021-07-15T12:25:37Z</dcterms:modified>
</cp:coreProperties>
</file>