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73" r:id="rId2"/>
    <p:sldId id="256" r:id="rId3"/>
    <p:sldId id="257" r:id="rId4"/>
    <p:sldId id="269" r:id="rId5"/>
    <p:sldId id="271" r:id="rId6"/>
    <p:sldId id="272" r:id="rId7"/>
    <p:sldId id="266" r:id="rId8"/>
    <p:sldId id="258" r:id="rId9"/>
    <p:sldId id="259" r:id="rId10"/>
    <p:sldId id="260" r:id="rId11"/>
    <p:sldId id="262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Siung" initials="JS" lastIdx="1" clrIdx="0">
    <p:extLst>
      <p:ext uri="{19B8F6BF-5375-455C-9EA6-DF929625EA0E}">
        <p15:presenceInfo xmlns:p15="http://schemas.microsoft.com/office/powerpoint/2012/main" userId="61e1cc659696282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240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08T11:58:47.924" idx="1">
    <p:pos x="10" y="10"/>
    <p:text>For post-primary schools swap 2-headed pig with 4 Horsemen
</p:text>
    <p:extLst>
      <p:ext uri="{C676402C-5697-4E1C-873F-D02D1690AC5C}">
        <p15:threadingInfo xmlns:p15="http://schemas.microsoft.com/office/powerpoint/2012/main" timeZoneBias="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79936-6A51-4549-BB59-E17FE5A58691}" type="datetimeFigureOut">
              <a:rPr lang="en-IE" smtClean="0"/>
              <a:t>19/07/2021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08D45-54CB-4556-B740-BB0F0AA4ECF7}" type="slidenum">
              <a:rPr lang="en-IE" smtClean="0"/>
              <a:t>‹N›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02996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3A57D5B-0B10-4685-98F9-B22CEB64C1AF}" type="slidenum">
              <a:rPr lang="en-US" altLang="en-US"/>
              <a:pPr eaLnBrk="1" hangingPunct="1"/>
              <a:t>5</a:t>
            </a:fld>
            <a:endParaRPr lang="en-US" alt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099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477BE9C-7B02-4356-9DC6-4762545BA2F8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339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7/19/21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7/19/21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7/19/21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7/19/21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7/19/21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7/19/21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7/19/21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7/19/21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7/19/21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7/19/21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www.creative-school.eu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useum.ie/getmedia/70209005-1713-450d-b0a9-5fc826bc7572/NMIEgyptianHieroglyphs_1.pdf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5" descr="Erasmus+ Programme">
            <a:extLst>
              <a:ext uri="{FF2B5EF4-FFF2-40B4-BE49-F238E27FC236}">
                <a16:creationId xmlns:a16="http://schemas.microsoft.com/office/drawing/2014/main" id="{C17D3D07-1AEB-0848-A23B-3F8A28EC5FE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36" y="4985088"/>
            <a:ext cx="2992437" cy="653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30518095-254E-B740-BD19-EC13A20CE75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416148" y="87088"/>
            <a:ext cx="1676400" cy="1589314"/>
          </a:xfrm>
          <a:prstGeom prst="rect">
            <a:avLst/>
          </a:prstGeom>
        </p:spPr>
      </p:pic>
      <p:sp>
        <p:nvSpPr>
          <p:cNvPr id="18" name="CasellaDiTesto 1">
            <a:extLst>
              <a:ext uri="{FF2B5EF4-FFF2-40B4-BE49-F238E27FC236}">
                <a16:creationId xmlns:a16="http://schemas.microsoft.com/office/drawing/2014/main" id="{1D3FEC12-9934-4442-AD31-D5A321EF7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0648" y="76202"/>
            <a:ext cx="8851900" cy="4896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Risorse Didattiche Aperte (</a:t>
            </a:r>
            <a:r>
              <a:rPr lang="it-IT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OER</a:t>
            </a:r>
            <a:r>
              <a:rPr lang="it-IT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it-IT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300" dirty="0">
                <a:latin typeface="Calibri" panose="020F0502020204030204" pitchFamily="34" charset="0"/>
                <a:cs typeface="Calibri" panose="020F0502020204030204" pitchFamily="34" charset="0"/>
              </a:rPr>
              <a:t>Oggi, in qualsiasi parte del mondo, bambini e ragazzi devono poter ricevere un’istruzione </a:t>
            </a:r>
          </a:p>
          <a:p>
            <a:pPr algn="just"/>
            <a:r>
              <a:rPr lang="it-IT" sz="1300" dirty="0">
                <a:latin typeface="Calibri" panose="020F0502020204030204" pitchFamily="34" charset="0"/>
                <a:cs typeface="Calibri" panose="020F0502020204030204" pitchFamily="34" charset="0"/>
              </a:rPr>
              <a:t>che consenta loro di affrontare nella vita adulta – sia privata che lavorativa – le sfide sociali, </a:t>
            </a:r>
          </a:p>
          <a:p>
            <a:pPr algn="just"/>
            <a:r>
              <a:rPr lang="it-IT" sz="1300" dirty="0">
                <a:latin typeface="Calibri" panose="020F0502020204030204" pitchFamily="34" charset="0"/>
                <a:cs typeface="Calibri" panose="020F0502020204030204" pitchFamily="34" charset="0"/>
              </a:rPr>
              <a:t>economiche, relazionali.</a:t>
            </a:r>
          </a:p>
          <a:p>
            <a:pPr algn="just"/>
            <a:endParaRPr lang="it-IT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300" dirty="0">
                <a:latin typeface="Calibri" panose="020F0502020204030204" pitchFamily="34" charset="0"/>
                <a:cs typeface="Calibri" panose="020F0502020204030204" pitchFamily="34" charset="0"/>
              </a:rPr>
              <a:t>Per poter affrontare queste sfide, durante la vita scolastica i bambini e i ragazzi devono essere messi</a:t>
            </a:r>
          </a:p>
          <a:p>
            <a:pPr algn="just"/>
            <a:r>
              <a:rPr lang="it-IT" sz="1300" dirty="0">
                <a:latin typeface="Calibri" panose="020F0502020204030204" pitchFamily="34" charset="0"/>
                <a:cs typeface="Calibri" panose="020F0502020204030204" pitchFamily="34" charset="0"/>
              </a:rPr>
              <a:t>in grado di </a:t>
            </a:r>
            <a:r>
              <a:rPr lang="it-IT" sz="1300" b="1" dirty="0">
                <a:latin typeface="Calibri" panose="020F0502020204030204" pitchFamily="34" charset="0"/>
                <a:cs typeface="Calibri" panose="020F0502020204030204" pitchFamily="34" charset="0"/>
              </a:rPr>
              <a:t>SVILUPPARE CAPACITÀ DI PENSIERO COMPLESSE ED EVOLUTE </a:t>
            </a:r>
            <a:r>
              <a:rPr lang="it-IT" sz="1300" dirty="0">
                <a:latin typeface="Calibri" panose="020F0502020204030204" pitchFamily="34" charset="0"/>
                <a:cs typeface="Calibri" panose="020F0502020204030204" pitchFamily="34" charset="0"/>
              </a:rPr>
              <a:t>che potranno meglio fiorire</a:t>
            </a:r>
          </a:p>
          <a:p>
            <a:pPr algn="just"/>
            <a:r>
              <a:rPr lang="it-IT" sz="1300" dirty="0">
                <a:latin typeface="Calibri" panose="020F0502020204030204" pitchFamily="34" charset="0"/>
                <a:cs typeface="Calibri" panose="020F0502020204030204" pitchFamily="34" charset="0"/>
              </a:rPr>
              <a:t>se vengono </a:t>
            </a:r>
            <a:r>
              <a:rPr lang="it-IT" sz="1300" b="1" dirty="0">
                <a:latin typeface="Calibri" panose="020F0502020204030204" pitchFamily="34" charset="0"/>
                <a:cs typeface="Calibri" panose="020F0502020204030204" pitchFamily="34" charset="0"/>
              </a:rPr>
              <a:t>INCORAGGIATI AD ESSERE CREATIVI, INNOVATIVI E ADATTABILI</a:t>
            </a:r>
            <a:r>
              <a:rPr lang="it-IT" sz="13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it-IT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300" dirty="0">
                <a:latin typeface="Calibri" panose="020F0502020204030204" pitchFamily="34" charset="0"/>
                <a:cs typeface="Calibri" panose="020F0502020204030204" pitchFamily="34" charset="0"/>
              </a:rPr>
              <a:t>Le Risorse Didattiche (in inglese: </a:t>
            </a:r>
            <a:r>
              <a:rPr lang="it-IT" sz="1300" i="1" dirty="0">
                <a:latin typeface="Calibri" panose="020F0502020204030204" pitchFamily="34" charset="0"/>
                <a:cs typeface="Calibri" panose="020F0502020204030204" pitchFamily="34" charset="0"/>
              </a:rPr>
              <a:t>OER</a:t>
            </a:r>
            <a:r>
              <a:rPr lang="it-IT" sz="13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it-IT" sz="1300" i="1" dirty="0">
                <a:latin typeface="Calibri" panose="020F0502020204030204" pitchFamily="34" charset="0"/>
                <a:cs typeface="Calibri" panose="020F0502020204030204" pitchFamily="34" charset="0"/>
              </a:rPr>
              <a:t>Open Educational </a:t>
            </a:r>
            <a:r>
              <a:rPr lang="it-IT" sz="1300" i="1" dirty="0" err="1">
                <a:latin typeface="Calibri" panose="020F0502020204030204" pitchFamily="34" charset="0"/>
                <a:cs typeface="Calibri" panose="020F0502020204030204" pitchFamily="34" charset="0"/>
              </a:rPr>
              <a:t>Resources</a:t>
            </a:r>
            <a:r>
              <a:rPr lang="it-IT" sz="1300" dirty="0">
                <a:latin typeface="Calibri" panose="020F0502020204030204" pitchFamily="34" charset="0"/>
                <a:cs typeface="Calibri" panose="020F0502020204030204" pitchFamily="34" charset="0"/>
              </a:rPr>
              <a:t>) che qui vi presentiamo, sono state realizzate nell’ambito di</a:t>
            </a:r>
            <a:r>
              <a:rPr lang="it-IT" sz="1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00" b="1" i="1" dirty="0">
                <a:latin typeface="Calibri" panose="020F0502020204030204" pitchFamily="34" charset="0"/>
                <a:cs typeface="Calibri" panose="020F0502020204030204" pitchFamily="34" charset="0"/>
              </a:rPr>
              <a:t>Creative School</a:t>
            </a:r>
            <a:r>
              <a:rPr lang="it-IT" sz="1300" dirty="0">
                <a:latin typeface="Calibri" panose="020F0502020204030204" pitchFamily="34" charset="0"/>
                <a:cs typeface="Calibri" panose="020F0502020204030204" pitchFamily="34" charset="0"/>
              </a:rPr>
              <a:t>. Il progetto si pone l’obiettivo di predisporre materiali didattici che stimolano</a:t>
            </a:r>
            <a:r>
              <a:rPr lang="it-IT" sz="1300" b="1" dirty="0">
                <a:latin typeface="Calibri" panose="020F0502020204030204" pitchFamily="34" charset="0"/>
                <a:cs typeface="Calibri" panose="020F0502020204030204" pitchFamily="34" charset="0"/>
              </a:rPr>
              <a:t> L’AUTO-APPRENDIMENTO</a:t>
            </a:r>
            <a:r>
              <a:rPr lang="it-IT" sz="1300" dirty="0">
                <a:latin typeface="Calibri" panose="020F0502020204030204" pitchFamily="34" charset="0"/>
                <a:cs typeface="Calibri" panose="020F0502020204030204" pitchFamily="34" charset="0"/>
              </a:rPr>
              <a:t>, sviluppano le </a:t>
            </a:r>
            <a:r>
              <a:rPr lang="it-IT" sz="1300" b="1" dirty="0">
                <a:latin typeface="Calibri" panose="020F0502020204030204" pitchFamily="34" charset="0"/>
                <a:cs typeface="Calibri" panose="020F0502020204030204" pitchFamily="34" charset="0"/>
              </a:rPr>
              <a:t>CAPACITÀ DI PENSIERO CRITICO </a:t>
            </a:r>
            <a:r>
              <a:rPr lang="it-IT" sz="1300" dirty="0">
                <a:latin typeface="Calibri" panose="020F0502020204030204" pitchFamily="34" charset="0"/>
                <a:cs typeface="Calibri" panose="020F0502020204030204" pitchFamily="34" charset="0"/>
              </a:rPr>
              <a:t>e di </a:t>
            </a:r>
            <a:r>
              <a:rPr lang="it-IT" sz="1300" b="1" dirty="0">
                <a:latin typeface="Calibri" panose="020F0502020204030204" pitchFamily="34" charset="0"/>
                <a:cs typeface="Calibri" panose="020F0502020204030204" pitchFamily="34" charset="0"/>
              </a:rPr>
              <a:t>APPRENDIMENTO VISIVO / SPAZIALE</a:t>
            </a:r>
            <a:r>
              <a:rPr lang="it-IT" sz="13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it-IT" sz="1300" b="1" dirty="0">
                <a:latin typeface="Calibri" panose="020F0502020204030204" pitchFamily="34" charset="0"/>
                <a:cs typeface="Calibri" panose="020F0502020204030204" pitchFamily="34" charset="0"/>
              </a:rPr>
              <a:t> UTILIZZANDO il</a:t>
            </a:r>
            <a:r>
              <a:rPr lang="it-IT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00" b="1" dirty="0">
                <a:latin typeface="Calibri" panose="020F0502020204030204" pitchFamily="34" charset="0"/>
                <a:cs typeface="Calibri" panose="020F0502020204030204" pitchFamily="34" charset="0"/>
              </a:rPr>
              <a:t>PATRIMONIO CULTURALE </a:t>
            </a:r>
            <a:r>
              <a:rPr lang="it-IT" sz="1300" dirty="0">
                <a:latin typeface="Calibri" panose="020F0502020204030204" pitchFamily="34" charset="0"/>
                <a:cs typeface="Calibri" panose="020F0502020204030204" pitchFamily="34" charset="0"/>
              </a:rPr>
              <a:t>messo a disposizione delle organizzazioni che partecipano a </a:t>
            </a:r>
            <a:r>
              <a:rPr lang="it-IT" sz="1300" i="1" dirty="0">
                <a:latin typeface="Calibri" panose="020F0502020204030204" pitchFamily="34" charset="0"/>
                <a:cs typeface="Calibri" panose="020F0502020204030204" pitchFamily="34" charset="0"/>
              </a:rPr>
              <a:t>Creative School</a:t>
            </a:r>
            <a:r>
              <a:rPr lang="it-IT" sz="13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it-IT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300" dirty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it-IT" sz="1300" b="1" dirty="0">
                <a:latin typeface="Calibri" panose="020F0502020204030204" pitchFamily="34" charset="0"/>
                <a:cs typeface="Calibri" panose="020F0502020204030204" pitchFamily="34" charset="0"/>
              </a:rPr>
              <a:t>DESTINATARI</a:t>
            </a:r>
            <a:r>
              <a:rPr lang="it-IT" sz="1300" dirty="0">
                <a:latin typeface="Calibri" panose="020F0502020204030204" pitchFamily="34" charset="0"/>
                <a:cs typeface="Calibri" panose="020F0502020204030204" pitchFamily="34" charset="0"/>
              </a:rPr>
              <a:t> di queste Risorse Didattiche sono:</a:t>
            </a:r>
          </a:p>
          <a:p>
            <a:pPr marL="285750" indent="-285750" algn="just">
              <a:buFontTx/>
              <a:buChar char="-"/>
            </a:pPr>
            <a:r>
              <a:rPr lang="it-IT" sz="1300" dirty="0">
                <a:latin typeface="Calibri" panose="020F0502020204030204" pitchFamily="34" charset="0"/>
                <a:cs typeface="Calibri" panose="020F0502020204030204" pitchFamily="34" charset="0"/>
              </a:rPr>
              <a:t>gli </a:t>
            </a:r>
            <a:r>
              <a:rPr lang="it-IT" sz="1300" b="1" dirty="0">
                <a:latin typeface="Calibri" panose="020F0502020204030204" pitchFamily="34" charset="0"/>
                <a:cs typeface="Calibri" panose="020F0502020204030204" pitchFamily="34" charset="0"/>
              </a:rPr>
              <a:t>INSEGNANTI DELLE SCUOLE PRIMARIE E SECONDARIE</a:t>
            </a:r>
            <a:r>
              <a:rPr lang="it-IT" sz="1300" dirty="0">
                <a:latin typeface="Calibri" panose="020F0502020204030204" pitchFamily="34" charset="0"/>
                <a:cs typeface="Calibri" panose="020F0502020204030204" pitchFamily="34" charset="0"/>
              </a:rPr>
              <a:t>, che potranno trarre suggerimenti utili per ampliare la propria “cassetta degli attrezzi”, con strategie educative mirate a sviluppare la creatività e il pensiero critico degli studenti;</a:t>
            </a:r>
          </a:p>
          <a:p>
            <a:pPr marL="285750" indent="-285750" algn="just">
              <a:buFontTx/>
              <a:buChar char="-"/>
            </a:pPr>
            <a:r>
              <a:rPr lang="it-IT" sz="1300" dirty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it-IT" sz="1300" b="1" dirty="0">
                <a:latin typeface="Calibri" panose="020F0502020204030204" pitchFamily="34" charset="0"/>
                <a:cs typeface="Calibri" panose="020F0502020204030204" pitchFamily="34" charset="0"/>
              </a:rPr>
              <a:t>BAMBINI E RAGAZZI </a:t>
            </a:r>
            <a:r>
              <a:rPr lang="it-IT" sz="1300" dirty="0">
                <a:latin typeface="Calibri" panose="020F0502020204030204" pitchFamily="34" charset="0"/>
                <a:cs typeface="Calibri" panose="020F0502020204030204" pitchFamily="34" charset="0"/>
              </a:rPr>
              <a:t>che utilizzeranno le OER.</a:t>
            </a:r>
          </a:p>
          <a:p>
            <a:pPr algn="just">
              <a:lnSpc>
                <a:spcPct val="70000"/>
              </a:lnSpc>
            </a:pPr>
            <a:endParaRPr lang="it-IT" sz="10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300" dirty="0">
                <a:latin typeface="Calibri" panose="020F0502020204030204" pitchFamily="34" charset="0"/>
                <a:cs typeface="Calibri" panose="020F0502020204030204" pitchFamily="34" charset="0"/>
              </a:rPr>
              <a:t>Gli argomenti delle OER che vi presentiamo sono stati scelti da un </a:t>
            </a:r>
            <a:r>
              <a:rPr lang="it-IT" sz="1300" b="1" dirty="0">
                <a:latin typeface="Calibri" panose="020F0502020204030204" pitchFamily="34" charset="0"/>
                <a:cs typeface="Calibri" panose="020F0502020204030204" pitchFamily="34" charset="0"/>
              </a:rPr>
              <a:t>gruppo di insegnanti ed educatori </a:t>
            </a:r>
            <a:r>
              <a:rPr lang="it-IT" sz="1300" dirty="0">
                <a:latin typeface="Calibri" panose="020F0502020204030204" pitchFamily="34" charset="0"/>
                <a:cs typeface="Calibri" panose="020F0502020204030204" pitchFamily="34" charset="0"/>
              </a:rPr>
              <a:t>provenienti da </a:t>
            </a:r>
            <a:r>
              <a:rPr lang="it-IT" sz="1300" b="1" dirty="0">
                <a:latin typeface="Calibri" panose="020F0502020204030204" pitchFamily="34" charset="0"/>
                <a:cs typeface="Calibri" panose="020F0502020204030204" pitchFamily="34" charset="0"/>
              </a:rPr>
              <a:t>Austria</a:t>
            </a:r>
            <a:r>
              <a:rPr lang="it-IT" sz="13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300" b="1" dirty="0">
                <a:latin typeface="Calibri" panose="020F0502020204030204" pitchFamily="34" charset="0"/>
                <a:cs typeface="Calibri" panose="020F0502020204030204" pitchFamily="34" charset="0"/>
              </a:rPr>
              <a:t>Croazia</a:t>
            </a:r>
            <a:r>
              <a:rPr lang="it-IT" sz="13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300" b="1" dirty="0">
                <a:latin typeface="Calibri" panose="020F0502020204030204" pitchFamily="34" charset="0"/>
                <a:cs typeface="Calibri" panose="020F0502020204030204" pitchFamily="34" charset="0"/>
              </a:rPr>
              <a:t>Finlandia</a:t>
            </a:r>
            <a:r>
              <a:rPr lang="it-IT" sz="13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300" b="1" dirty="0">
                <a:latin typeface="Calibri" panose="020F0502020204030204" pitchFamily="34" charset="0"/>
                <a:cs typeface="Calibri" panose="020F0502020204030204" pitchFamily="34" charset="0"/>
              </a:rPr>
              <a:t>Francia</a:t>
            </a:r>
            <a:r>
              <a:rPr lang="it-IT" sz="13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300" b="1" dirty="0">
                <a:latin typeface="Calibri" panose="020F0502020204030204" pitchFamily="34" charset="0"/>
                <a:cs typeface="Calibri" panose="020F0502020204030204" pitchFamily="34" charset="0"/>
              </a:rPr>
              <a:t>Irlanda</a:t>
            </a:r>
            <a:r>
              <a:rPr lang="it-IT" sz="13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300" b="1" dirty="0">
                <a:latin typeface="Calibri" panose="020F0502020204030204" pitchFamily="34" charset="0"/>
                <a:cs typeface="Calibri" panose="020F0502020204030204" pitchFamily="34" charset="0"/>
              </a:rPr>
              <a:t>Italia</a:t>
            </a:r>
            <a:r>
              <a:rPr lang="it-IT" sz="1300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it-IT" sz="1300" b="1" dirty="0">
                <a:latin typeface="Calibri" panose="020F0502020204030204" pitchFamily="34" charset="0"/>
                <a:cs typeface="Calibri" panose="020F0502020204030204" pitchFamily="34" charset="0"/>
              </a:rPr>
              <a:t>Regno Unito</a:t>
            </a:r>
            <a:r>
              <a:rPr lang="it-IT" sz="1300" dirty="0">
                <a:latin typeface="Calibri" panose="020F0502020204030204" pitchFamily="34" charset="0"/>
                <a:cs typeface="Calibri" panose="020F0502020204030204" pitchFamily="34" charset="0"/>
              </a:rPr>
              <a:t>, coinvolti attraverso focus </a:t>
            </a:r>
            <a:r>
              <a:rPr lang="it-IT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group</a:t>
            </a:r>
            <a:r>
              <a:rPr lang="it-IT" sz="1300" dirty="0">
                <a:latin typeface="Calibri" panose="020F0502020204030204" pitchFamily="34" charset="0"/>
                <a:cs typeface="Calibri" panose="020F0502020204030204" pitchFamily="34" charset="0"/>
              </a:rPr>
              <a:t> e interviste.</a:t>
            </a:r>
            <a:endParaRPr lang="it-IT" sz="13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300" dirty="0">
                <a:latin typeface="Calibri" panose="020F0502020204030204" pitchFamily="34" charset="0"/>
                <a:cs typeface="Calibri" panose="020F0502020204030204" pitchFamily="34" charset="0"/>
              </a:rPr>
              <a:t>Speriamo che questi materiali siano utili per arricchire la vostra personale “cassetta degli attrezzi” e sviluppare il pensiero critico e creativo dei vostri studenti.</a:t>
            </a:r>
          </a:p>
          <a:p>
            <a:pPr algn="ctr"/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https://www.creative-school.eu</a:t>
            </a:r>
            <a:endParaRPr lang="it-IT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BD6C9523-CF5B-EE4D-A753-8D38583B6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06549" y="5127172"/>
            <a:ext cx="2343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CasellaDiTesto 8">
            <a:extLst>
              <a:ext uri="{FF2B5EF4-FFF2-40B4-BE49-F238E27FC236}">
                <a16:creationId xmlns:a16="http://schemas.microsoft.com/office/drawing/2014/main" id="{C464440F-53D1-7346-9315-B40AD243DD57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2253348" y="5638802"/>
            <a:ext cx="62706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Il Progetto </a:t>
            </a:r>
            <a:r>
              <a:rPr lang="it-IT" sz="1200" i="1" dirty="0">
                <a:latin typeface="Calibri" panose="020F0502020204030204" pitchFamily="34" charset="0"/>
                <a:cs typeface="Calibri" panose="020F0502020204030204" pitchFamily="34" charset="0"/>
              </a:rPr>
              <a:t>Creative School</a:t>
            </a: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 è finanziato dall’Unione Europea e dall’Agenzia nazionale francese per il Programma ERASMUS+ (Convenzione 2019-1-FR01-KA201-062212). La presente pubblicazione riflette unicamente le opinioni dei suoi autori: l’Unione Europea e l’Agenzia nazionale francese per il Programma ERASMUS+ non possono essere ritenute responsabili di qualsiasi uso possa essere fatto delle informazioni in essa contenute.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5DA20FF-E120-2945-ACE3-EF30641BA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2748" y="5867402"/>
            <a:ext cx="2286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Questi materiali possono essere usati in base alla licenza: </a:t>
            </a: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Creative Commons Non Commercial Share Alike license</a:t>
            </a:r>
            <a:endParaRPr lang="it-I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996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122868A-70C0-AF42-B26D-DC2236998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739" y="388188"/>
            <a:ext cx="10092200" cy="624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97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4563AA6-E78E-244F-AE8A-38FA9E353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696" y="21020"/>
            <a:ext cx="4950605" cy="685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67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92606"/>
          </a:xfrm>
        </p:spPr>
        <p:txBody>
          <a:bodyPr/>
          <a:lstStyle/>
          <a:p>
            <a:r>
              <a:rPr lang="it-IT" dirty="0"/>
              <a:t>Note per la sessione online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03313" y="1571626"/>
            <a:ext cx="4396338" cy="666750"/>
          </a:xfrm>
        </p:spPr>
        <p:txBody>
          <a:bodyPr/>
          <a:lstStyle/>
          <a:p>
            <a:r>
              <a:rPr lang="it-IT" dirty="0">
                <a:solidFill>
                  <a:srgbClr val="FFFF00"/>
                </a:solidFill>
              </a:rPr>
              <a:t>Scuola primaria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103312" y="2352675"/>
            <a:ext cx="4396339" cy="3903663"/>
          </a:xfrm>
        </p:spPr>
        <p:txBody>
          <a:bodyPr>
            <a:normAutofit/>
          </a:bodyPr>
          <a:lstStyle/>
          <a:p>
            <a:r>
              <a:rPr lang="it-IT" dirty="0"/>
              <a:t>Quali sono gli oggetti che avete portato?</a:t>
            </a:r>
          </a:p>
          <a:p>
            <a:r>
              <a:rPr lang="it-IT" dirty="0"/>
              <a:t>Esempio di oggetti</a:t>
            </a:r>
          </a:p>
          <a:p>
            <a:r>
              <a:rPr lang="it-IT" dirty="0"/>
              <a:t>Navigare con le 7 divinità della buna fortuna: quali sono gli oggetti che portano fortuna?</a:t>
            </a:r>
          </a:p>
          <a:p>
            <a:r>
              <a:rPr lang="it-IT" dirty="0"/>
              <a:t>Veste del drago: portate da casa giocattoli / immagini del drago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654495" y="1685925"/>
            <a:ext cx="4396339" cy="552451"/>
          </a:xfrm>
        </p:spPr>
        <p:txBody>
          <a:bodyPr/>
          <a:lstStyle/>
          <a:p>
            <a:r>
              <a:rPr lang="it-IT" dirty="0">
                <a:solidFill>
                  <a:srgbClr val="FFFF00"/>
                </a:solidFill>
              </a:rPr>
              <a:t>Scuola secondaria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654495" y="2352675"/>
            <a:ext cx="4396339" cy="3903663"/>
          </a:xfrm>
        </p:spPr>
        <p:txBody>
          <a:bodyPr>
            <a:normAutofit/>
          </a:bodyPr>
          <a:lstStyle/>
          <a:p>
            <a:r>
              <a:rPr lang="it-IT" dirty="0"/>
              <a:t>Oggetti: immagini manga</a:t>
            </a:r>
          </a:p>
          <a:p>
            <a:r>
              <a:rPr lang="it-IT" dirty="0"/>
              <a:t>Esempi di giochi</a:t>
            </a:r>
          </a:p>
          <a:p>
            <a:r>
              <a:rPr lang="it-IT" dirty="0"/>
              <a:t>Libri: conoscete qualche storia correlata a questi temi?</a:t>
            </a:r>
          </a:p>
        </p:txBody>
      </p:sp>
    </p:spTree>
    <p:extLst>
      <p:ext uri="{BB962C8B-B14F-4D97-AF65-F5344CB8AC3E}">
        <p14:creationId xmlns:p14="http://schemas.microsoft.com/office/powerpoint/2010/main" val="2969502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032399" cy="1400530"/>
          </a:xfrm>
        </p:spPr>
        <p:txBody>
          <a:bodyPr/>
          <a:lstStyle/>
          <a:p>
            <a:r>
              <a:rPr lang="it-IT"/>
              <a:t>Attività prima e dopo: Il Libro dei morti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103312" y="2060574"/>
            <a:ext cx="4396339" cy="41957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b="1" dirty="0">
                <a:solidFill>
                  <a:srgbClr val="FFFF00"/>
                </a:solidFill>
              </a:rPr>
              <a:t>Libro dei Morti</a:t>
            </a:r>
          </a:p>
          <a:p>
            <a:r>
              <a:rPr lang="it-IT" dirty="0"/>
              <a:t>Temi per la discussione: chiedete alla vostra classe di elencare tutti gli animali che vedono in questa immagine. Che cosa pensate stia succedendo? Potete elencare i simboli nei geroglifici? </a:t>
            </a:r>
            <a:br>
              <a:rPr lang="it-IT" dirty="0"/>
            </a:br>
            <a:r>
              <a:rPr lang="it-IT" dirty="0"/>
              <a:t>Vedi scheda informativa NMI sui geroglifici: 	</a:t>
            </a:r>
            <a:br>
              <a:rPr lang="it-IT" dirty="0"/>
            </a:br>
            <a:r>
              <a:rPr lang="it-IT" dirty="0">
                <a:ea typeface="+mj-lt"/>
                <a:cs typeface="+mj-lt"/>
                <a:hlinkClick r:id="rId2"/>
              </a:rPr>
              <a:t>https://www.museum.ie/getmedia/70209005-1713-450d-b0a9-5fc826bc7572/NMIEgyptianHieroglyphs_1.pdf</a:t>
            </a:r>
          </a:p>
          <a:p>
            <a:pPr>
              <a:buClr>
                <a:srgbClr val="8AD0D6"/>
              </a:buClr>
            </a:pPr>
            <a:endParaRPr lang="it-IT" dirty="0">
              <a:ea typeface="+mj-lt"/>
              <a:cs typeface="+mj-lt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80190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b="1" dirty="0">
                <a:solidFill>
                  <a:srgbClr val="FFFF00"/>
                </a:solidFill>
              </a:rPr>
              <a:t>Scuole primarie</a:t>
            </a:r>
            <a:r>
              <a:rPr lang="it-IT" dirty="0">
                <a:solidFill>
                  <a:srgbClr val="FFFF00"/>
                </a:solidFill>
              </a:rPr>
              <a:t>: </a:t>
            </a:r>
            <a:r>
              <a:rPr lang="it-IT" dirty="0"/>
              <a:t>ogni studente sceglie un animale tra quelli visti in alla Chester </a:t>
            </a:r>
            <a:r>
              <a:rPr lang="it-IT" dirty="0" err="1"/>
              <a:t>Beatty</a:t>
            </a:r>
            <a:r>
              <a:rPr lang="it-IT" dirty="0"/>
              <a:t> Library e la classe crea il proprio libro dei morti aggiungendo tutti i diversi dei animali alla processione</a:t>
            </a:r>
          </a:p>
          <a:p>
            <a:endParaRPr lang="it-IT" dirty="0"/>
          </a:p>
          <a:p>
            <a:r>
              <a:rPr lang="it-IT" b="1" dirty="0">
                <a:solidFill>
                  <a:srgbClr val="FFFF00"/>
                </a:solidFill>
              </a:rPr>
              <a:t>Scuole secondarie:</a:t>
            </a:r>
            <a:r>
              <a:rPr lang="it-IT" b="1" dirty="0"/>
              <a:t> </a:t>
            </a:r>
            <a:r>
              <a:rPr lang="it-IT" dirty="0"/>
              <a:t>gli studenti </a:t>
            </a:r>
            <a:r>
              <a:rPr lang="it-IT" dirty="0" err="1"/>
              <a:t>disegnanoil</a:t>
            </a:r>
            <a:r>
              <a:rPr lang="it-IT" dirty="0"/>
              <a:t> proprio libro dei morti in base al loro personaggio preferito della storia, del cinema o della letteratura. Che cosa ci dice la loro storia di vita? Quel personaggio riuscirà a superare la prova della pesatura dei cuori?</a:t>
            </a:r>
          </a:p>
        </p:txBody>
      </p:sp>
    </p:spTree>
    <p:extLst>
      <p:ext uri="{BB962C8B-B14F-4D97-AF65-F5344CB8AC3E}">
        <p14:creationId xmlns:p14="http://schemas.microsoft.com/office/powerpoint/2010/main" val="3193422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Fantasia e Immaginazione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/>
              <a:t>Sessione ONLINE SULLE COLLEZIONI DELLA Chester beatty LIBRARY PER LE SCUOLE PRIMARIE E SECONDARIE</a:t>
            </a:r>
          </a:p>
        </p:txBody>
      </p:sp>
    </p:spTree>
    <p:extLst>
      <p:ext uri="{BB962C8B-B14F-4D97-AF65-F5344CB8AC3E}">
        <p14:creationId xmlns:p14="http://schemas.microsoft.com/office/powerpoint/2010/main" val="2151368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Chester Beatty – </a:t>
            </a:r>
            <a:r>
              <a:rPr lang="en-IE" dirty="0" err="1"/>
              <a:t>introduzione</a:t>
            </a:r>
            <a:r>
              <a:rPr lang="en-IE" dirty="0"/>
              <a:t>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DD52600-EA6E-9C49-8680-E2C30292D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4217" y="2357335"/>
            <a:ext cx="4307514" cy="284603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786D58E-2605-EC41-BBE4-9CD2491E4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526" y="2063216"/>
            <a:ext cx="32385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85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718575" cy="1400530"/>
          </a:xfrm>
        </p:spPr>
        <p:txBody>
          <a:bodyPr/>
          <a:lstStyle/>
          <a:p>
            <a:r>
              <a:rPr lang="it-IT"/>
              <a:t>Che cos’è la Chester Beatty Library?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884268" cy="4195763"/>
          </a:xfrm>
        </p:spPr>
        <p:txBody>
          <a:bodyPr>
            <a:normAutofit lnSpcReduction="10000"/>
          </a:bodyPr>
          <a:lstStyle/>
          <a:p>
            <a:r>
              <a:rPr lang="it-IT" dirty="0"/>
              <a:t>È una biblioteca e un museo d'arte</a:t>
            </a:r>
          </a:p>
          <a:p>
            <a:r>
              <a:rPr lang="it-IT" dirty="0"/>
              <a:t>La Chester </a:t>
            </a:r>
            <a:r>
              <a:rPr lang="it-IT" dirty="0" err="1"/>
              <a:t>Beatty</a:t>
            </a:r>
            <a:r>
              <a:rPr lang="it-IT" dirty="0"/>
              <a:t> Library si trova nel parco del Castello di Dublino</a:t>
            </a:r>
          </a:p>
          <a:p>
            <a:r>
              <a:rPr lang="it-IT" dirty="0"/>
              <a:t>È aperta 12 mesi all'anno</a:t>
            </a:r>
          </a:p>
          <a:p>
            <a:r>
              <a:rPr lang="it-IT" dirty="0"/>
              <a:t>Era la collezione privata di Sir Alfred Chester </a:t>
            </a:r>
            <a:r>
              <a:rPr lang="it-IT" dirty="0" err="1"/>
              <a:t>Beatty</a:t>
            </a:r>
            <a:br>
              <a:rPr lang="it-IT" dirty="0"/>
            </a:br>
            <a:r>
              <a:rPr lang="it-IT" dirty="0"/>
              <a:t>Nato a New York nel 1875</a:t>
            </a:r>
            <a:br>
              <a:rPr lang="it-IT" dirty="0"/>
            </a:br>
            <a:r>
              <a:rPr lang="it-IT" dirty="0"/>
              <a:t>Qualificato come ingegnere minerario nel 1897</a:t>
            </a:r>
            <a:br>
              <a:rPr lang="it-IT" dirty="0"/>
            </a:br>
            <a:r>
              <a:rPr lang="it-IT" dirty="0"/>
              <a:t>Stabilitosi a Londra nel 1912</a:t>
            </a:r>
            <a:br>
              <a:rPr lang="it-IT" dirty="0"/>
            </a:br>
            <a:r>
              <a:rPr lang="it-IT" dirty="0"/>
              <a:t>Suddito britannico nel 1933</a:t>
            </a:r>
            <a:br>
              <a:rPr lang="it-IT" dirty="0"/>
            </a:br>
            <a:r>
              <a:rPr lang="it-IT" dirty="0"/>
              <a:t>Trasferitosi a Dublino 1955</a:t>
            </a:r>
            <a:br>
              <a:rPr lang="it-IT" dirty="0"/>
            </a:br>
            <a:r>
              <a:rPr lang="it-IT" dirty="0"/>
              <a:t>Baronetto nel 1954</a:t>
            </a:r>
            <a:br>
              <a:rPr lang="it-IT" dirty="0"/>
            </a:br>
            <a:r>
              <a:rPr lang="it-IT" dirty="0"/>
              <a:t>Morto a Montecarlo nel 1968</a:t>
            </a: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6366D45-B6F1-2847-B649-221347BAD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394" y="1772708"/>
            <a:ext cx="4315478" cy="481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68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en-US"/>
              <a:t>Galleria delle Tradizioni Sacre</a:t>
            </a:r>
          </a:p>
        </p:txBody>
      </p:sp>
      <p:pic>
        <p:nvPicPr>
          <p:cNvPr id="3075" name="Picture 8" descr="_cbl-image-srv_professional images_CBL_Professional_Images_Digitals_Exhibition Installations_Sacred Traditions 2009 - 2010_100817_CBL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1" y="4365625"/>
            <a:ext cx="3738563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 descr="Isl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8" y="1484313"/>
            <a:ext cx="3478212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0" descr="Christianit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13" y="1484313"/>
            <a:ext cx="3740150" cy="258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9230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en-US" dirty="0"/>
              <a:t>Galleria delle Arti del Libro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0B43FA9-9753-8846-A05A-B9D649DE9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362" y="3290887"/>
            <a:ext cx="4363899" cy="290100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F07CCD1-796F-0F47-B5C2-D3E13EA15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062" y="1414024"/>
            <a:ext cx="4585643" cy="307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38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Note per le sessioni OBL con le scuole primarie e secondarie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>
                <a:solidFill>
                  <a:srgbClr val="FFFF00"/>
                </a:solidFill>
              </a:rPr>
              <a:t>Scuole primarie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fontAlgn="base"/>
            <a:r>
              <a:rPr lang="it-IT"/>
              <a:t>In questa attiivtà scopriremo perché le persone hanno creduto in alcuni miti e  come queste fantasie hanno ispirato l'immaginazione di molte persone</a:t>
            </a:r>
          </a:p>
          <a:p>
            <a:pPr fontAlgn="base"/>
            <a:r>
              <a:rPr lang="it-IT"/>
              <a:t>Questi miti sono stati espressi attraverso storie, immagini, ecc.</a:t>
            </a:r>
          </a:p>
          <a:p>
            <a:pPr fontAlgn="base"/>
            <a:r>
              <a:rPr lang="it-IT"/>
              <a:t>Che cosa hanno fatto questi artisti?</a:t>
            </a:r>
          </a:p>
          <a:p>
            <a:pPr fontAlgn="base"/>
            <a:r>
              <a:rPr lang="it-IT"/>
              <a:t>Perché molte persone pensano che le fantasie e i miti siano molto importanti? E perché altri pensano che non lo siano?</a:t>
            </a:r>
          </a:p>
          <a:p>
            <a:pPr fontAlgn="base"/>
            <a:r>
              <a:rPr lang="it-IT"/>
              <a:t>In passato le persone raccontavano storie meravigliose di mostri, draghi, animali mitici</a:t>
            </a:r>
          </a:p>
          <a:p>
            <a:pPr fontAlgn="base"/>
            <a:r>
              <a:rPr lang="it-IT"/>
              <a:t>Conoscete fantasie e miti famosi?</a:t>
            </a:r>
          </a:p>
          <a:p>
            <a:pPr fontAlgn="base"/>
            <a:r>
              <a:rPr lang="it-IT"/>
              <a:t>Diamo un'occhiata ad alcuni esemp, provenienti da tutto il mondo, all'interno del museo</a:t>
            </a:r>
          </a:p>
          <a:p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>
                <a:solidFill>
                  <a:srgbClr val="FFFF00"/>
                </a:solidFill>
              </a:rPr>
              <a:t>Scuole secondarie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pPr fontAlgn="base"/>
            <a:r>
              <a:rPr lang="it-IT" dirty="0"/>
              <a:t>Che cosa sono le creature immaginarie?</a:t>
            </a:r>
          </a:p>
          <a:p>
            <a:pPr fontAlgn="base"/>
            <a:r>
              <a:rPr lang="it-IT" dirty="0"/>
              <a:t>Conoscete libri di incantesimi magici, magia oscura, talismani?</a:t>
            </a:r>
          </a:p>
          <a:p>
            <a:pPr fontAlgn="base"/>
            <a:r>
              <a:rPr lang="it-IT" dirty="0"/>
              <a:t>Gli esseri umani di oggi sono diversi da come erano in passato?</a:t>
            </a:r>
          </a:p>
          <a:p>
            <a:pPr fontAlgn="base"/>
            <a:r>
              <a:rPr lang="it-IT" dirty="0"/>
              <a:t>Qual è il collegamento tra il mito e le cose quotidiane?</a:t>
            </a:r>
          </a:p>
          <a:p>
            <a:pPr fontAlgn="base"/>
            <a:r>
              <a:rPr lang="it-IT" dirty="0"/>
              <a:t>Rappresentazione attuale della fantasia e dell'immaginazione nella cultura popolare: manga, anime, vampiri, fantasmi, ecc.</a:t>
            </a:r>
          </a:p>
          <a:p>
            <a:pPr fontAlgn="base"/>
            <a:r>
              <a:rPr lang="it-IT" dirty="0"/>
              <a:t>Libri e film di Harry Potter</a:t>
            </a:r>
          </a:p>
        </p:txBody>
      </p:sp>
    </p:spTree>
    <p:extLst>
      <p:ext uri="{BB962C8B-B14F-4D97-AF65-F5344CB8AC3E}">
        <p14:creationId xmlns:p14="http://schemas.microsoft.com/office/powerpoint/2010/main" val="605805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19499B7-1286-BC4C-A3AA-C17B11E68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825" y="1393973"/>
            <a:ext cx="5608164" cy="52782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52438"/>
            <a:ext cx="9404350" cy="1400175"/>
          </a:xfrm>
        </p:spPr>
        <p:txBody>
          <a:bodyPr/>
          <a:lstStyle/>
          <a:p>
            <a:r>
              <a:rPr lang="en-IE" dirty="0"/>
              <a:t>Fantasia e </a:t>
            </a:r>
            <a:r>
              <a:rPr lang="en-IE" dirty="0" err="1"/>
              <a:t>Immaginazione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69902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5067B83-5DD3-F445-B47D-F78B5F2AC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163" y="44668"/>
            <a:ext cx="9134910" cy="681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014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193</TotalTime>
  <Words>881</Words>
  <Application>Microsoft Macintosh PowerPoint</Application>
  <PresentationFormat>Widescreen</PresentationFormat>
  <Paragraphs>66</Paragraphs>
  <Slides>13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8" baseType="lpstr">
      <vt:lpstr>Arial</vt:lpstr>
      <vt:lpstr>Calibri</vt:lpstr>
      <vt:lpstr>Century Gothic</vt:lpstr>
      <vt:lpstr>Wingdings 3</vt:lpstr>
      <vt:lpstr>Ion</vt:lpstr>
      <vt:lpstr>Presentazione standard di PowerPoint</vt:lpstr>
      <vt:lpstr>Fantasia e Immaginazione</vt:lpstr>
      <vt:lpstr>Chester Beatty – introduzione </vt:lpstr>
      <vt:lpstr>Che cos’è la Chester Beatty Library?</vt:lpstr>
      <vt:lpstr>Galleria delle Tradizioni Sacre</vt:lpstr>
      <vt:lpstr>Galleria delle Arti del Libro</vt:lpstr>
      <vt:lpstr>Note per le sessioni OBL con le scuole primarie e secondarie</vt:lpstr>
      <vt:lpstr>Fantasia e Immaginazione</vt:lpstr>
      <vt:lpstr>Presentazione standard di PowerPoint</vt:lpstr>
      <vt:lpstr>Presentazione standard di PowerPoint</vt:lpstr>
      <vt:lpstr>Presentazione standard di PowerPoint</vt:lpstr>
      <vt:lpstr>Note per la sessione online</vt:lpstr>
      <vt:lpstr>Attività prima e dopo: Il Libro dei morti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Fantasy &amp; Imagination</dc:title>
  <dc:creator>Jennifer Siung</dc:creator>
  <cp:lastModifiedBy>Pier Giacomo Sola</cp:lastModifiedBy>
  <cp:revision>54</cp:revision>
  <dcterms:created xsi:type="dcterms:W3CDTF">2021-02-08T11:21:40Z</dcterms:created>
  <dcterms:modified xsi:type="dcterms:W3CDTF">2021-07-19T11:10:22Z</dcterms:modified>
</cp:coreProperties>
</file>