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autoCompressPictures="0">
  <p:sldMasterIdLst>
    <p:sldMasterId id="2147483659" r:id="rId1"/>
  </p:sldMasterIdLst>
  <p:notesMasterIdLst>
    <p:notesMasterId r:id="rId47"/>
  </p:notesMasterIdLst>
  <p:sldIdLst>
    <p:sldId id="30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9144000" cy="6858000"/>
  <p:embeddedFontLst>
    <p:embeddedFont>
      <p:font typeface="Cutive" pitchFamily="2"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2658" userDrawn="1">
          <p15:clr>
            <a:srgbClr val="000000"/>
          </p15:clr>
        </p15:guide>
        <p15:guide id="3"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5"/>
  </p:normalViewPr>
  <p:slideViewPr>
    <p:cSldViewPr snapToGrid="0">
      <p:cViewPr varScale="1">
        <p:scale>
          <a:sx n="122" d="100"/>
          <a:sy n="122" d="100"/>
        </p:scale>
        <p:origin x="1360" y="184"/>
      </p:cViewPr>
      <p:guideLst>
        <p:guide orient="horz" pos="2160"/>
        <p:guide pos="265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70" name="Google Shape;170;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280" name="Google Shape;280;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93" name="Google Shape;293;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i="0"/>
          </a:p>
        </p:txBody>
      </p:sp>
      <p:sp>
        <p:nvSpPr>
          <p:cNvPr id="318" name="Google Shape;318;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326" name="Google Shape;326;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40" name="Google Shape;340;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48" name="Google Shape;348;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72" name="Google Shape;372;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81" name="Google Shape;381;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90" name="Google Shape;390;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b="1"/>
          </a:p>
        </p:txBody>
      </p:sp>
      <p:sp>
        <p:nvSpPr>
          <p:cNvPr id="410" name="Google Shape;410;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19" name="Google Shape;419;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28" name="Google Shape;428;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64" name="Google Shape;464;p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72" name="Google Shape;472;p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Calibri"/>
              <a:buNone/>
            </a:pPr>
            <a:endParaRPr b="1">
              <a:solidFill>
                <a:srgbClr val="FF0000"/>
              </a:solidFill>
            </a:endParaRPr>
          </a:p>
        </p:txBody>
      </p:sp>
      <p:sp>
        <p:nvSpPr>
          <p:cNvPr id="132" name="Google Shape;132;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a:t>- Shall you please insert in the Word file a description of this graph?</a:t>
            </a:r>
            <a:endParaRPr b="1"/>
          </a:p>
          <a:p>
            <a:pPr marL="0" lvl="0" indent="0" algn="l" rtl="0">
              <a:lnSpc>
                <a:spcPct val="100000"/>
              </a:lnSpc>
              <a:spcBef>
                <a:spcPts val="0"/>
              </a:spcBef>
              <a:spcAft>
                <a:spcPts val="0"/>
              </a:spcAft>
              <a:buSzPts val="1400"/>
              <a:buNone/>
            </a:pPr>
            <a:r>
              <a:rPr lang="fr-FR" b="1"/>
              <a:t>- It should be made clearer that it represents the revelations made by 5 independents organizations all over the world. This implies that the measurements are not subject to political pressures and are reliable.</a:t>
            </a:r>
            <a:endParaRPr/>
          </a:p>
          <a:p>
            <a:pPr marL="0" lvl="0" indent="0" algn="l" rtl="0">
              <a:lnSpc>
                <a:spcPct val="100000"/>
              </a:lnSpc>
              <a:spcBef>
                <a:spcPts val="0"/>
              </a:spcBef>
              <a:spcAft>
                <a:spcPts val="0"/>
              </a:spcAft>
              <a:buSzPts val="1400"/>
              <a:buFont typeface="Calibri"/>
              <a:buNone/>
            </a:pPr>
            <a:r>
              <a:rPr lang="fr-FR" b="1"/>
              <a:t>- It could also be useful to add the links to the webpages of these organizations.</a:t>
            </a:r>
            <a:endParaRPr/>
          </a:p>
          <a:p>
            <a:pPr marL="171450" lvl="0" indent="-171450" algn="l" rtl="0">
              <a:lnSpc>
                <a:spcPct val="100000"/>
              </a:lnSpc>
              <a:spcBef>
                <a:spcPts val="0"/>
              </a:spcBef>
              <a:spcAft>
                <a:spcPts val="0"/>
              </a:spcAft>
              <a:buSzPts val="1400"/>
              <a:buFont typeface="Calibri"/>
              <a:buChar char="-"/>
            </a:pPr>
            <a:r>
              <a:rPr lang="fr-FR" b="1"/>
              <a:t>Shall you add and explanation about what or who Cowtan and Way are? We found that they are two authors but didn’t fully understand the impact of their works.</a:t>
            </a:r>
            <a:endParaRPr/>
          </a:p>
          <a:p>
            <a:pPr marL="171450" lvl="0" indent="-171450" algn="l" rtl="0">
              <a:lnSpc>
                <a:spcPct val="100000"/>
              </a:lnSpc>
              <a:spcBef>
                <a:spcPts val="0"/>
              </a:spcBef>
              <a:spcAft>
                <a:spcPts val="0"/>
              </a:spcAft>
              <a:buSzPts val="1400"/>
              <a:buFont typeface="Calibri"/>
              <a:buChar char="-"/>
            </a:pPr>
            <a:r>
              <a:rPr lang="fr-FR" b="1"/>
              <a:t>Shall you add the source of this graph?</a:t>
            </a:r>
            <a:endParaRPr/>
          </a:p>
          <a:p>
            <a:pPr marL="171450" lvl="0" indent="-171450" algn="l" rtl="0">
              <a:lnSpc>
                <a:spcPct val="100000"/>
              </a:lnSpc>
              <a:spcBef>
                <a:spcPts val="0"/>
              </a:spcBef>
              <a:spcAft>
                <a:spcPts val="0"/>
              </a:spcAft>
              <a:buSzPts val="1400"/>
              <a:buFont typeface="Calibri"/>
              <a:buChar char="-"/>
            </a:pPr>
            <a:r>
              <a:rPr lang="fr-FR" b="1">
                <a:solidFill>
                  <a:srgbClr val="FF0000"/>
                </a:solidFill>
              </a:rPr>
              <a:t>Who’s talking? Who pronounces the phrases in blue?</a:t>
            </a:r>
            <a:endParaRPr b="1"/>
          </a:p>
        </p:txBody>
      </p:sp>
      <p:sp>
        <p:nvSpPr>
          <p:cNvPr id="143" name="Google Shape;143;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54" name="Google Shape;154;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30"/>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21" y="-251619"/>
            <a:ext cx="4525963" cy="8229600"/>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40"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41" y="190501"/>
            <a:ext cx="5851525" cy="6019800"/>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7"/>
            <a:ext cx="7772400" cy="1500187"/>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00"/>
              </a:spcBef>
              <a:spcAft>
                <a:spcPts val="0"/>
              </a:spcAft>
              <a:buClr>
                <a:srgbClr val="888888"/>
              </a:buClr>
              <a:buSzPts val="2000"/>
              <a:buNone/>
              <a:defRPr sz="2000">
                <a:solidFill>
                  <a:srgbClr val="888888"/>
                </a:solidFill>
              </a:defRPr>
            </a:lvl1pPr>
            <a:lvl2pPr marL="914395" lvl="1" indent="-228599" algn="l">
              <a:lnSpc>
                <a:spcPct val="100000"/>
              </a:lnSpc>
              <a:spcBef>
                <a:spcPts val="360"/>
              </a:spcBef>
              <a:spcAft>
                <a:spcPts val="0"/>
              </a:spcAft>
              <a:buClr>
                <a:srgbClr val="888888"/>
              </a:buClr>
              <a:buSzPts val="1800"/>
              <a:buNone/>
              <a:defRPr sz="1800">
                <a:solidFill>
                  <a:srgbClr val="888888"/>
                </a:solidFill>
              </a:defRPr>
            </a:lvl2pPr>
            <a:lvl3pPr marL="1371592" lvl="2" indent="-228599" algn="l">
              <a:lnSpc>
                <a:spcPct val="100000"/>
              </a:lnSpc>
              <a:spcBef>
                <a:spcPts val="320"/>
              </a:spcBef>
              <a:spcAft>
                <a:spcPts val="0"/>
              </a:spcAft>
              <a:buClr>
                <a:srgbClr val="888888"/>
              </a:buClr>
              <a:buSzPts val="1600"/>
              <a:buNone/>
              <a:defRPr sz="1600">
                <a:solidFill>
                  <a:srgbClr val="888888"/>
                </a:solidFill>
              </a:defRPr>
            </a:lvl3pPr>
            <a:lvl4pPr marL="1828789" lvl="3" indent="-228599" algn="l">
              <a:lnSpc>
                <a:spcPct val="100000"/>
              </a:lnSpc>
              <a:spcBef>
                <a:spcPts val="279"/>
              </a:spcBef>
              <a:spcAft>
                <a:spcPts val="0"/>
              </a:spcAft>
              <a:buClr>
                <a:srgbClr val="888888"/>
              </a:buClr>
              <a:buSzPts val="1400"/>
              <a:buNone/>
              <a:defRPr sz="1400">
                <a:solidFill>
                  <a:srgbClr val="888888"/>
                </a:solidFill>
              </a:defRPr>
            </a:lvl4pPr>
            <a:lvl5pPr marL="2285987" lvl="4" indent="-228599" algn="l">
              <a:lnSpc>
                <a:spcPct val="100000"/>
              </a:lnSpc>
              <a:spcBef>
                <a:spcPts val="279"/>
              </a:spcBef>
              <a:spcAft>
                <a:spcPts val="0"/>
              </a:spcAft>
              <a:buClr>
                <a:srgbClr val="888888"/>
              </a:buClr>
              <a:buSzPts val="1400"/>
              <a:buNone/>
              <a:defRPr sz="1400">
                <a:solidFill>
                  <a:srgbClr val="888888"/>
                </a:solidFill>
              </a:defRPr>
            </a:lvl5pPr>
            <a:lvl6pPr marL="2743184" lvl="5" indent="-228599" algn="l">
              <a:lnSpc>
                <a:spcPct val="100000"/>
              </a:lnSpc>
              <a:spcBef>
                <a:spcPts val="279"/>
              </a:spcBef>
              <a:spcAft>
                <a:spcPts val="0"/>
              </a:spcAft>
              <a:buClr>
                <a:srgbClr val="888888"/>
              </a:buClr>
              <a:buSzPts val="1400"/>
              <a:buNone/>
              <a:defRPr sz="1400">
                <a:solidFill>
                  <a:srgbClr val="888888"/>
                </a:solidFill>
              </a:defRPr>
            </a:lvl6pPr>
            <a:lvl7pPr marL="3200381" lvl="6" indent="-228599" algn="l">
              <a:lnSpc>
                <a:spcPct val="100000"/>
              </a:lnSpc>
              <a:spcBef>
                <a:spcPts val="279"/>
              </a:spcBef>
              <a:spcAft>
                <a:spcPts val="0"/>
              </a:spcAft>
              <a:buClr>
                <a:srgbClr val="888888"/>
              </a:buClr>
              <a:buSzPts val="1400"/>
              <a:buNone/>
              <a:defRPr sz="1400">
                <a:solidFill>
                  <a:srgbClr val="888888"/>
                </a:solidFill>
              </a:defRPr>
            </a:lvl7pPr>
            <a:lvl8pPr marL="3657579" lvl="7" indent="-228599" algn="l">
              <a:lnSpc>
                <a:spcPct val="100000"/>
              </a:lnSpc>
              <a:spcBef>
                <a:spcPts val="279"/>
              </a:spcBef>
              <a:spcAft>
                <a:spcPts val="0"/>
              </a:spcAft>
              <a:buClr>
                <a:srgbClr val="888888"/>
              </a:buClr>
              <a:buSzPts val="1400"/>
              <a:buNone/>
              <a:defRPr sz="1400">
                <a:solidFill>
                  <a:srgbClr val="888888"/>
                </a:solidFill>
              </a:defRPr>
            </a:lvl8pPr>
            <a:lvl9pPr marL="4114776" lvl="8" indent="-228599" algn="l">
              <a:lnSpc>
                <a:spcPct val="100000"/>
              </a:lnSpc>
              <a:spcBef>
                <a:spcPts val="279"/>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197" lvl="0" indent="-406398" algn="l">
              <a:lnSpc>
                <a:spcPct val="100000"/>
              </a:lnSpc>
              <a:spcBef>
                <a:spcPts val="560"/>
              </a:spcBef>
              <a:spcAft>
                <a:spcPts val="0"/>
              </a:spcAft>
              <a:buClr>
                <a:schemeClr val="dk1"/>
              </a:buClr>
              <a:buSzPts val="2800"/>
              <a:buChar char="•"/>
              <a:defRPr sz="2800"/>
            </a:lvl1pPr>
            <a:lvl2pPr marL="914395" lvl="1" indent="-380998" algn="l">
              <a:lnSpc>
                <a:spcPct val="100000"/>
              </a:lnSpc>
              <a:spcBef>
                <a:spcPts val="480"/>
              </a:spcBef>
              <a:spcAft>
                <a:spcPts val="0"/>
              </a:spcAft>
              <a:buClr>
                <a:schemeClr val="dk1"/>
              </a:buClr>
              <a:buSzPts val="2400"/>
              <a:buChar char="–"/>
              <a:defRPr sz="2400"/>
            </a:lvl2pPr>
            <a:lvl3pPr marL="1371592" lvl="2" indent="-355598" algn="l">
              <a:lnSpc>
                <a:spcPct val="100000"/>
              </a:lnSpc>
              <a:spcBef>
                <a:spcPts val="400"/>
              </a:spcBef>
              <a:spcAft>
                <a:spcPts val="0"/>
              </a:spcAft>
              <a:buClr>
                <a:schemeClr val="dk1"/>
              </a:buClr>
              <a:buSzPts val="2000"/>
              <a:buChar char="•"/>
              <a:defRPr sz="2000"/>
            </a:lvl3pPr>
            <a:lvl4pPr marL="1828789" lvl="3" indent="-342898" algn="l">
              <a:lnSpc>
                <a:spcPct val="100000"/>
              </a:lnSpc>
              <a:spcBef>
                <a:spcPts val="360"/>
              </a:spcBef>
              <a:spcAft>
                <a:spcPts val="0"/>
              </a:spcAft>
              <a:buClr>
                <a:schemeClr val="dk1"/>
              </a:buClr>
              <a:buSzPts val="1800"/>
              <a:buChar char="–"/>
              <a:defRPr sz="1800"/>
            </a:lvl4pPr>
            <a:lvl5pPr marL="2285987" lvl="4" indent="-342898" algn="l">
              <a:lnSpc>
                <a:spcPct val="100000"/>
              </a:lnSpc>
              <a:spcBef>
                <a:spcPts val="360"/>
              </a:spcBef>
              <a:spcAft>
                <a:spcPts val="0"/>
              </a:spcAft>
              <a:buClr>
                <a:schemeClr val="dk1"/>
              </a:buClr>
              <a:buSzPts val="1800"/>
              <a:buChar char="»"/>
              <a:defRPr sz="1800"/>
            </a:lvl5pPr>
            <a:lvl6pPr marL="2743184" lvl="5" indent="-342898" algn="l">
              <a:lnSpc>
                <a:spcPct val="100000"/>
              </a:lnSpc>
              <a:spcBef>
                <a:spcPts val="360"/>
              </a:spcBef>
              <a:spcAft>
                <a:spcPts val="0"/>
              </a:spcAft>
              <a:buClr>
                <a:schemeClr val="dk1"/>
              </a:buClr>
              <a:buSzPts val="1800"/>
              <a:buChar char="•"/>
              <a:defRPr sz="1800"/>
            </a:lvl6pPr>
            <a:lvl7pPr marL="3200381" lvl="6" indent="-342898" algn="l">
              <a:lnSpc>
                <a:spcPct val="100000"/>
              </a:lnSpc>
              <a:spcBef>
                <a:spcPts val="360"/>
              </a:spcBef>
              <a:spcAft>
                <a:spcPts val="0"/>
              </a:spcAft>
              <a:buClr>
                <a:schemeClr val="dk1"/>
              </a:buClr>
              <a:buSzPts val="1800"/>
              <a:buChar char="•"/>
              <a:defRPr sz="1800"/>
            </a:lvl7pPr>
            <a:lvl8pPr marL="3657579" lvl="7" indent="-342898" algn="l">
              <a:lnSpc>
                <a:spcPct val="100000"/>
              </a:lnSpc>
              <a:spcBef>
                <a:spcPts val="360"/>
              </a:spcBef>
              <a:spcAft>
                <a:spcPts val="0"/>
              </a:spcAft>
              <a:buClr>
                <a:schemeClr val="dk1"/>
              </a:buClr>
              <a:buSzPts val="1800"/>
              <a:buChar char="•"/>
              <a:defRPr sz="1800"/>
            </a:lvl8pPr>
            <a:lvl9pPr marL="4114776" lvl="8" indent="-342898"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197" lvl="0" indent="-406398" algn="l">
              <a:lnSpc>
                <a:spcPct val="100000"/>
              </a:lnSpc>
              <a:spcBef>
                <a:spcPts val="560"/>
              </a:spcBef>
              <a:spcAft>
                <a:spcPts val="0"/>
              </a:spcAft>
              <a:buClr>
                <a:schemeClr val="dk1"/>
              </a:buClr>
              <a:buSzPts val="2800"/>
              <a:buChar char="•"/>
              <a:defRPr sz="2800"/>
            </a:lvl1pPr>
            <a:lvl2pPr marL="914395" lvl="1" indent="-380998" algn="l">
              <a:lnSpc>
                <a:spcPct val="100000"/>
              </a:lnSpc>
              <a:spcBef>
                <a:spcPts val="480"/>
              </a:spcBef>
              <a:spcAft>
                <a:spcPts val="0"/>
              </a:spcAft>
              <a:buClr>
                <a:schemeClr val="dk1"/>
              </a:buClr>
              <a:buSzPts val="2400"/>
              <a:buChar char="–"/>
              <a:defRPr sz="2400"/>
            </a:lvl2pPr>
            <a:lvl3pPr marL="1371592" lvl="2" indent="-355598" algn="l">
              <a:lnSpc>
                <a:spcPct val="100000"/>
              </a:lnSpc>
              <a:spcBef>
                <a:spcPts val="400"/>
              </a:spcBef>
              <a:spcAft>
                <a:spcPts val="0"/>
              </a:spcAft>
              <a:buClr>
                <a:schemeClr val="dk1"/>
              </a:buClr>
              <a:buSzPts val="2000"/>
              <a:buChar char="•"/>
              <a:defRPr sz="2000"/>
            </a:lvl3pPr>
            <a:lvl4pPr marL="1828789" lvl="3" indent="-342898" algn="l">
              <a:lnSpc>
                <a:spcPct val="100000"/>
              </a:lnSpc>
              <a:spcBef>
                <a:spcPts val="360"/>
              </a:spcBef>
              <a:spcAft>
                <a:spcPts val="0"/>
              </a:spcAft>
              <a:buClr>
                <a:schemeClr val="dk1"/>
              </a:buClr>
              <a:buSzPts val="1800"/>
              <a:buChar char="–"/>
              <a:defRPr sz="1800"/>
            </a:lvl4pPr>
            <a:lvl5pPr marL="2285987" lvl="4" indent="-342898" algn="l">
              <a:lnSpc>
                <a:spcPct val="100000"/>
              </a:lnSpc>
              <a:spcBef>
                <a:spcPts val="360"/>
              </a:spcBef>
              <a:spcAft>
                <a:spcPts val="0"/>
              </a:spcAft>
              <a:buClr>
                <a:schemeClr val="dk1"/>
              </a:buClr>
              <a:buSzPts val="1800"/>
              <a:buChar char="»"/>
              <a:defRPr sz="1800"/>
            </a:lvl5pPr>
            <a:lvl6pPr marL="2743184" lvl="5" indent="-342898" algn="l">
              <a:lnSpc>
                <a:spcPct val="100000"/>
              </a:lnSpc>
              <a:spcBef>
                <a:spcPts val="360"/>
              </a:spcBef>
              <a:spcAft>
                <a:spcPts val="0"/>
              </a:spcAft>
              <a:buClr>
                <a:schemeClr val="dk1"/>
              </a:buClr>
              <a:buSzPts val="1800"/>
              <a:buChar char="•"/>
              <a:defRPr sz="1800"/>
            </a:lvl6pPr>
            <a:lvl7pPr marL="3200381" lvl="6" indent="-342898" algn="l">
              <a:lnSpc>
                <a:spcPct val="100000"/>
              </a:lnSpc>
              <a:spcBef>
                <a:spcPts val="360"/>
              </a:spcBef>
              <a:spcAft>
                <a:spcPts val="0"/>
              </a:spcAft>
              <a:buClr>
                <a:schemeClr val="dk1"/>
              </a:buClr>
              <a:buSzPts val="1800"/>
              <a:buChar char="•"/>
              <a:defRPr sz="1800"/>
            </a:lvl7pPr>
            <a:lvl8pPr marL="3657579" lvl="7" indent="-342898" algn="l">
              <a:lnSpc>
                <a:spcPct val="100000"/>
              </a:lnSpc>
              <a:spcBef>
                <a:spcPts val="360"/>
              </a:spcBef>
              <a:spcAft>
                <a:spcPts val="0"/>
              </a:spcAft>
              <a:buClr>
                <a:schemeClr val="dk1"/>
              </a:buClr>
              <a:buSzPts val="1800"/>
              <a:buChar char="•"/>
              <a:defRPr sz="1800"/>
            </a:lvl8pPr>
            <a:lvl9pPr marL="4114776" lvl="8" indent="-342898"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80"/>
              </a:spcBef>
              <a:spcAft>
                <a:spcPts val="0"/>
              </a:spcAft>
              <a:buClr>
                <a:schemeClr val="dk1"/>
              </a:buClr>
              <a:buSzPts val="2400"/>
              <a:buNone/>
              <a:defRPr sz="2400" b="1"/>
            </a:lvl1pPr>
            <a:lvl2pPr marL="914395" lvl="1" indent="-228599" algn="l">
              <a:lnSpc>
                <a:spcPct val="100000"/>
              </a:lnSpc>
              <a:spcBef>
                <a:spcPts val="400"/>
              </a:spcBef>
              <a:spcAft>
                <a:spcPts val="0"/>
              </a:spcAft>
              <a:buClr>
                <a:schemeClr val="dk1"/>
              </a:buClr>
              <a:buSzPts val="2000"/>
              <a:buNone/>
              <a:defRPr sz="2000" b="1"/>
            </a:lvl2pPr>
            <a:lvl3pPr marL="1371592" lvl="2" indent="-228599" algn="l">
              <a:lnSpc>
                <a:spcPct val="100000"/>
              </a:lnSpc>
              <a:spcBef>
                <a:spcPts val="360"/>
              </a:spcBef>
              <a:spcAft>
                <a:spcPts val="0"/>
              </a:spcAft>
              <a:buClr>
                <a:schemeClr val="dk1"/>
              </a:buClr>
              <a:buSzPts val="1800"/>
              <a:buNone/>
              <a:defRPr sz="1800" b="1"/>
            </a:lvl3pPr>
            <a:lvl4pPr marL="1828789" lvl="3" indent="-228599" algn="l">
              <a:lnSpc>
                <a:spcPct val="100000"/>
              </a:lnSpc>
              <a:spcBef>
                <a:spcPts val="320"/>
              </a:spcBef>
              <a:spcAft>
                <a:spcPts val="0"/>
              </a:spcAft>
              <a:buClr>
                <a:schemeClr val="dk1"/>
              </a:buClr>
              <a:buSzPts val="1600"/>
              <a:buNone/>
              <a:defRPr sz="1600" b="1"/>
            </a:lvl4pPr>
            <a:lvl5pPr marL="2285987" lvl="4" indent="-228599" algn="l">
              <a:lnSpc>
                <a:spcPct val="100000"/>
              </a:lnSpc>
              <a:spcBef>
                <a:spcPts val="320"/>
              </a:spcBef>
              <a:spcAft>
                <a:spcPts val="0"/>
              </a:spcAft>
              <a:buClr>
                <a:schemeClr val="dk1"/>
              </a:buClr>
              <a:buSzPts val="1600"/>
              <a:buNone/>
              <a:defRPr sz="1600" b="1"/>
            </a:lvl5pPr>
            <a:lvl6pPr marL="2743184" lvl="5" indent="-228599" algn="l">
              <a:lnSpc>
                <a:spcPct val="100000"/>
              </a:lnSpc>
              <a:spcBef>
                <a:spcPts val="320"/>
              </a:spcBef>
              <a:spcAft>
                <a:spcPts val="0"/>
              </a:spcAft>
              <a:buClr>
                <a:schemeClr val="dk1"/>
              </a:buClr>
              <a:buSzPts val="1600"/>
              <a:buNone/>
              <a:defRPr sz="1600" b="1"/>
            </a:lvl6pPr>
            <a:lvl7pPr marL="3200381" lvl="6" indent="-228599" algn="l">
              <a:lnSpc>
                <a:spcPct val="100000"/>
              </a:lnSpc>
              <a:spcBef>
                <a:spcPts val="320"/>
              </a:spcBef>
              <a:spcAft>
                <a:spcPts val="0"/>
              </a:spcAft>
              <a:buClr>
                <a:schemeClr val="dk1"/>
              </a:buClr>
              <a:buSzPts val="1600"/>
              <a:buNone/>
              <a:defRPr sz="1600" b="1"/>
            </a:lvl7pPr>
            <a:lvl8pPr marL="3657579" lvl="7" indent="-228599" algn="l">
              <a:lnSpc>
                <a:spcPct val="100000"/>
              </a:lnSpc>
              <a:spcBef>
                <a:spcPts val="320"/>
              </a:spcBef>
              <a:spcAft>
                <a:spcPts val="0"/>
              </a:spcAft>
              <a:buClr>
                <a:schemeClr val="dk1"/>
              </a:buClr>
              <a:buSzPts val="1600"/>
              <a:buNone/>
              <a:defRPr sz="1600" b="1"/>
            </a:lvl8pPr>
            <a:lvl9pPr marL="4114776" lvl="8" indent="-228599"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197" lvl="0" indent="-380998" algn="l">
              <a:lnSpc>
                <a:spcPct val="100000"/>
              </a:lnSpc>
              <a:spcBef>
                <a:spcPts val="480"/>
              </a:spcBef>
              <a:spcAft>
                <a:spcPts val="0"/>
              </a:spcAft>
              <a:buClr>
                <a:schemeClr val="dk1"/>
              </a:buClr>
              <a:buSzPts val="2400"/>
              <a:buChar char="•"/>
              <a:defRPr sz="2400"/>
            </a:lvl1pPr>
            <a:lvl2pPr marL="914395" lvl="1" indent="-355598" algn="l">
              <a:lnSpc>
                <a:spcPct val="100000"/>
              </a:lnSpc>
              <a:spcBef>
                <a:spcPts val="400"/>
              </a:spcBef>
              <a:spcAft>
                <a:spcPts val="0"/>
              </a:spcAft>
              <a:buClr>
                <a:schemeClr val="dk1"/>
              </a:buClr>
              <a:buSzPts val="2000"/>
              <a:buChar char="–"/>
              <a:defRPr sz="2000"/>
            </a:lvl2pPr>
            <a:lvl3pPr marL="1371592" lvl="2" indent="-342898" algn="l">
              <a:lnSpc>
                <a:spcPct val="100000"/>
              </a:lnSpc>
              <a:spcBef>
                <a:spcPts val="360"/>
              </a:spcBef>
              <a:spcAft>
                <a:spcPts val="0"/>
              </a:spcAft>
              <a:buClr>
                <a:schemeClr val="dk1"/>
              </a:buClr>
              <a:buSzPts val="1800"/>
              <a:buChar char="•"/>
              <a:defRPr sz="1800"/>
            </a:lvl3pPr>
            <a:lvl4pPr marL="1828789" lvl="3" indent="-330199" algn="l">
              <a:lnSpc>
                <a:spcPct val="100000"/>
              </a:lnSpc>
              <a:spcBef>
                <a:spcPts val="320"/>
              </a:spcBef>
              <a:spcAft>
                <a:spcPts val="0"/>
              </a:spcAft>
              <a:buClr>
                <a:schemeClr val="dk1"/>
              </a:buClr>
              <a:buSzPts val="1600"/>
              <a:buChar char="–"/>
              <a:defRPr sz="1600"/>
            </a:lvl4pPr>
            <a:lvl5pPr marL="2285987" lvl="4" indent="-330199" algn="l">
              <a:lnSpc>
                <a:spcPct val="100000"/>
              </a:lnSpc>
              <a:spcBef>
                <a:spcPts val="320"/>
              </a:spcBef>
              <a:spcAft>
                <a:spcPts val="0"/>
              </a:spcAft>
              <a:buClr>
                <a:schemeClr val="dk1"/>
              </a:buClr>
              <a:buSzPts val="1600"/>
              <a:buChar char="»"/>
              <a:defRPr sz="1600"/>
            </a:lvl5pPr>
            <a:lvl6pPr marL="2743184" lvl="5" indent="-330199" algn="l">
              <a:lnSpc>
                <a:spcPct val="100000"/>
              </a:lnSpc>
              <a:spcBef>
                <a:spcPts val="320"/>
              </a:spcBef>
              <a:spcAft>
                <a:spcPts val="0"/>
              </a:spcAft>
              <a:buClr>
                <a:schemeClr val="dk1"/>
              </a:buClr>
              <a:buSzPts val="1600"/>
              <a:buChar char="•"/>
              <a:defRPr sz="1600"/>
            </a:lvl6pPr>
            <a:lvl7pPr marL="3200381" lvl="6" indent="-330199" algn="l">
              <a:lnSpc>
                <a:spcPct val="100000"/>
              </a:lnSpc>
              <a:spcBef>
                <a:spcPts val="320"/>
              </a:spcBef>
              <a:spcAft>
                <a:spcPts val="0"/>
              </a:spcAft>
              <a:buClr>
                <a:schemeClr val="dk1"/>
              </a:buClr>
              <a:buSzPts val="1600"/>
              <a:buChar char="•"/>
              <a:defRPr sz="1600"/>
            </a:lvl7pPr>
            <a:lvl8pPr marL="3657579" lvl="7" indent="-330199" algn="l">
              <a:lnSpc>
                <a:spcPct val="100000"/>
              </a:lnSpc>
              <a:spcBef>
                <a:spcPts val="320"/>
              </a:spcBef>
              <a:spcAft>
                <a:spcPts val="0"/>
              </a:spcAft>
              <a:buClr>
                <a:schemeClr val="dk1"/>
              </a:buClr>
              <a:buSzPts val="1600"/>
              <a:buChar char="•"/>
              <a:defRPr sz="1600"/>
            </a:lvl8pPr>
            <a:lvl9pPr marL="4114776" lvl="8" indent="-330199"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535113"/>
            <a:ext cx="4041776" cy="639762"/>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80"/>
              </a:spcBef>
              <a:spcAft>
                <a:spcPts val="0"/>
              </a:spcAft>
              <a:buClr>
                <a:schemeClr val="dk1"/>
              </a:buClr>
              <a:buSzPts val="2400"/>
              <a:buNone/>
              <a:defRPr sz="2400" b="1"/>
            </a:lvl1pPr>
            <a:lvl2pPr marL="914395" lvl="1" indent="-228599" algn="l">
              <a:lnSpc>
                <a:spcPct val="100000"/>
              </a:lnSpc>
              <a:spcBef>
                <a:spcPts val="400"/>
              </a:spcBef>
              <a:spcAft>
                <a:spcPts val="0"/>
              </a:spcAft>
              <a:buClr>
                <a:schemeClr val="dk1"/>
              </a:buClr>
              <a:buSzPts val="2000"/>
              <a:buNone/>
              <a:defRPr sz="2000" b="1"/>
            </a:lvl2pPr>
            <a:lvl3pPr marL="1371592" lvl="2" indent="-228599" algn="l">
              <a:lnSpc>
                <a:spcPct val="100000"/>
              </a:lnSpc>
              <a:spcBef>
                <a:spcPts val="360"/>
              </a:spcBef>
              <a:spcAft>
                <a:spcPts val="0"/>
              </a:spcAft>
              <a:buClr>
                <a:schemeClr val="dk1"/>
              </a:buClr>
              <a:buSzPts val="1800"/>
              <a:buNone/>
              <a:defRPr sz="1800" b="1"/>
            </a:lvl3pPr>
            <a:lvl4pPr marL="1828789" lvl="3" indent="-228599" algn="l">
              <a:lnSpc>
                <a:spcPct val="100000"/>
              </a:lnSpc>
              <a:spcBef>
                <a:spcPts val="320"/>
              </a:spcBef>
              <a:spcAft>
                <a:spcPts val="0"/>
              </a:spcAft>
              <a:buClr>
                <a:schemeClr val="dk1"/>
              </a:buClr>
              <a:buSzPts val="1600"/>
              <a:buNone/>
              <a:defRPr sz="1600" b="1"/>
            </a:lvl4pPr>
            <a:lvl5pPr marL="2285987" lvl="4" indent="-228599" algn="l">
              <a:lnSpc>
                <a:spcPct val="100000"/>
              </a:lnSpc>
              <a:spcBef>
                <a:spcPts val="320"/>
              </a:spcBef>
              <a:spcAft>
                <a:spcPts val="0"/>
              </a:spcAft>
              <a:buClr>
                <a:schemeClr val="dk1"/>
              </a:buClr>
              <a:buSzPts val="1600"/>
              <a:buNone/>
              <a:defRPr sz="1600" b="1"/>
            </a:lvl5pPr>
            <a:lvl6pPr marL="2743184" lvl="5" indent="-228599" algn="l">
              <a:lnSpc>
                <a:spcPct val="100000"/>
              </a:lnSpc>
              <a:spcBef>
                <a:spcPts val="320"/>
              </a:spcBef>
              <a:spcAft>
                <a:spcPts val="0"/>
              </a:spcAft>
              <a:buClr>
                <a:schemeClr val="dk1"/>
              </a:buClr>
              <a:buSzPts val="1600"/>
              <a:buNone/>
              <a:defRPr sz="1600" b="1"/>
            </a:lvl6pPr>
            <a:lvl7pPr marL="3200381" lvl="6" indent="-228599" algn="l">
              <a:lnSpc>
                <a:spcPct val="100000"/>
              </a:lnSpc>
              <a:spcBef>
                <a:spcPts val="320"/>
              </a:spcBef>
              <a:spcAft>
                <a:spcPts val="0"/>
              </a:spcAft>
              <a:buClr>
                <a:schemeClr val="dk1"/>
              </a:buClr>
              <a:buSzPts val="1600"/>
              <a:buNone/>
              <a:defRPr sz="1600" b="1"/>
            </a:lvl7pPr>
            <a:lvl8pPr marL="3657579" lvl="7" indent="-228599" algn="l">
              <a:lnSpc>
                <a:spcPct val="100000"/>
              </a:lnSpc>
              <a:spcBef>
                <a:spcPts val="320"/>
              </a:spcBef>
              <a:spcAft>
                <a:spcPts val="0"/>
              </a:spcAft>
              <a:buClr>
                <a:schemeClr val="dk1"/>
              </a:buClr>
              <a:buSzPts val="1600"/>
              <a:buNone/>
              <a:defRPr sz="1600" b="1"/>
            </a:lvl8pPr>
            <a:lvl9pPr marL="4114776" lvl="8" indent="-228599"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2174875"/>
            <a:ext cx="4041776" cy="3951288"/>
          </a:xfrm>
          <a:prstGeom prst="rect">
            <a:avLst/>
          </a:prstGeom>
          <a:noFill/>
          <a:ln>
            <a:noFill/>
          </a:ln>
        </p:spPr>
        <p:txBody>
          <a:bodyPr spcFirstLastPara="1" wrap="square" lIns="91425" tIns="45700" rIns="91425" bIns="45700" anchor="t" anchorCtr="0">
            <a:normAutofit/>
          </a:bodyPr>
          <a:lstStyle>
            <a:lvl1pPr marL="457197" lvl="0" indent="-380998" algn="l">
              <a:lnSpc>
                <a:spcPct val="100000"/>
              </a:lnSpc>
              <a:spcBef>
                <a:spcPts val="480"/>
              </a:spcBef>
              <a:spcAft>
                <a:spcPts val="0"/>
              </a:spcAft>
              <a:buClr>
                <a:schemeClr val="dk1"/>
              </a:buClr>
              <a:buSzPts val="2400"/>
              <a:buChar char="•"/>
              <a:defRPr sz="2400"/>
            </a:lvl1pPr>
            <a:lvl2pPr marL="914395" lvl="1" indent="-355598" algn="l">
              <a:lnSpc>
                <a:spcPct val="100000"/>
              </a:lnSpc>
              <a:spcBef>
                <a:spcPts val="400"/>
              </a:spcBef>
              <a:spcAft>
                <a:spcPts val="0"/>
              </a:spcAft>
              <a:buClr>
                <a:schemeClr val="dk1"/>
              </a:buClr>
              <a:buSzPts val="2000"/>
              <a:buChar char="–"/>
              <a:defRPr sz="2000"/>
            </a:lvl2pPr>
            <a:lvl3pPr marL="1371592" lvl="2" indent="-342898" algn="l">
              <a:lnSpc>
                <a:spcPct val="100000"/>
              </a:lnSpc>
              <a:spcBef>
                <a:spcPts val="360"/>
              </a:spcBef>
              <a:spcAft>
                <a:spcPts val="0"/>
              </a:spcAft>
              <a:buClr>
                <a:schemeClr val="dk1"/>
              </a:buClr>
              <a:buSzPts val="1800"/>
              <a:buChar char="•"/>
              <a:defRPr sz="1800"/>
            </a:lvl3pPr>
            <a:lvl4pPr marL="1828789" lvl="3" indent="-330199" algn="l">
              <a:lnSpc>
                <a:spcPct val="100000"/>
              </a:lnSpc>
              <a:spcBef>
                <a:spcPts val="320"/>
              </a:spcBef>
              <a:spcAft>
                <a:spcPts val="0"/>
              </a:spcAft>
              <a:buClr>
                <a:schemeClr val="dk1"/>
              </a:buClr>
              <a:buSzPts val="1600"/>
              <a:buChar char="–"/>
              <a:defRPr sz="1600"/>
            </a:lvl4pPr>
            <a:lvl5pPr marL="2285987" lvl="4" indent="-330199" algn="l">
              <a:lnSpc>
                <a:spcPct val="100000"/>
              </a:lnSpc>
              <a:spcBef>
                <a:spcPts val="320"/>
              </a:spcBef>
              <a:spcAft>
                <a:spcPts val="0"/>
              </a:spcAft>
              <a:buClr>
                <a:schemeClr val="dk1"/>
              </a:buClr>
              <a:buSzPts val="1600"/>
              <a:buChar char="»"/>
              <a:defRPr sz="1600"/>
            </a:lvl5pPr>
            <a:lvl6pPr marL="2743184" lvl="5" indent="-330199" algn="l">
              <a:lnSpc>
                <a:spcPct val="100000"/>
              </a:lnSpc>
              <a:spcBef>
                <a:spcPts val="320"/>
              </a:spcBef>
              <a:spcAft>
                <a:spcPts val="0"/>
              </a:spcAft>
              <a:buClr>
                <a:schemeClr val="dk1"/>
              </a:buClr>
              <a:buSzPts val="1600"/>
              <a:buChar char="•"/>
              <a:defRPr sz="1600"/>
            </a:lvl6pPr>
            <a:lvl7pPr marL="3200381" lvl="6" indent="-330199" algn="l">
              <a:lnSpc>
                <a:spcPct val="100000"/>
              </a:lnSpc>
              <a:spcBef>
                <a:spcPts val="320"/>
              </a:spcBef>
              <a:spcAft>
                <a:spcPts val="0"/>
              </a:spcAft>
              <a:buClr>
                <a:schemeClr val="dk1"/>
              </a:buClr>
              <a:buSzPts val="1600"/>
              <a:buChar char="•"/>
              <a:defRPr sz="1600"/>
            </a:lvl7pPr>
            <a:lvl8pPr marL="3657579" lvl="7" indent="-330199" algn="l">
              <a:lnSpc>
                <a:spcPct val="100000"/>
              </a:lnSpc>
              <a:spcBef>
                <a:spcPts val="320"/>
              </a:spcBef>
              <a:spcAft>
                <a:spcPts val="0"/>
              </a:spcAft>
              <a:buClr>
                <a:schemeClr val="dk1"/>
              </a:buClr>
              <a:buSzPts val="1600"/>
              <a:buChar char="•"/>
              <a:defRPr sz="1600"/>
            </a:lvl8pPr>
            <a:lvl9pPr marL="4114776" lvl="8" indent="-330199"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2" y="273055"/>
            <a:ext cx="5111749" cy="5853113"/>
          </a:xfrm>
          <a:prstGeom prst="rect">
            <a:avLst/>
          </a:prstGeom>
          <a:noFill/>
          <a:ln>
            <a:noFill/>
          </a:ln>
        </p:spPr>
        <p:txBody>
          <a:bodyPr spcFirstLastPara="1" wrap="square" lIns="91425" tIns="45700" rIns="91425" bIns="45700" anchor="t" anchorCtr="0">
            <a:normAutofit/>
          </a:bodyPr>
          <a:lstStyle>
            <a:lvl1pPr marL="457197" lvl="0" indent="-431798" algn="l">
              <a:lnSpc>
                <a:spcPct val="100000"/>
              </a:lnSpc>
              <a:spcBef>
                <a:spcPts val="640"/>
              </a:spcBef>
              <a:spcAft>
                <a:spcPts val="0"/>
              </a:spcAft>
              <a:buClr>
                <a:schemeClr val="dk1"/>
              </a:buClr>
              <a:buSzPts val="3200"/>
              <a:buChar char="•"/>
              <a:defRPr sz="3200"/>
            </a:lvl1pPr>
            <a:lvl2pPr marL="914395" lvl="1" indent="-406398" algn="l">
              <a:lnSpc>
                <a:spcPct val="100000"/>
              </a:lnSpc>
              <a:spcBef>
                <a:spcPts val="560"/>
              </a:spcBef>
              <a:spcAft>
                <a:spcPts val="0"/>
              </a:spcAft>
              <a:buClr>
                <a:schemeClr val="dk1"/>
              </a:buClr>
              <a:buSzPts val="2800"/>
              <a:buChar char="–"/>
              <a:defRPr sz="2800"/>
            </a:lvl2pPr>
            <a:lvl3pPr marL="1371592" lvl="2" indent="-380998" algn="l">
              <a:lnSpc>
                <a:spcPct val="100000"/>
              </a:lnSpc>
              <a:spcBef>
                <a:spcPts val="480"/>
              </a:spcBef>
              <a:spcAft>
                <a:spcPts val="0"/>
              </a:spcAft>
              <a:buClr>
                <a:schemeClr val="dk1"/>
              </a:buClr>
              <a:buSzPts val="2400"/>
              <a:buChar char="•"/>
              <a:defRPr sz="2400"/>
            </a:lvl3pPr>
            <a:lvl4pPr marL="1828789" lvl="3" indent="-355598" algn="l">
              <a:lnSpc>
                <a:spcPct val="100000"/>
              </a:lnSpc>
              <a:spcBef>
                <a:spcPts val="400"/>
              </a:spcBef>
              <a:spcAft>
                <a:spcPts val="0"/>
              </a:spcAft>
              <a:buClr>
                <a:schemeClr val="dk1"/>
              </a:buClr>
              <a:buSzPts val="2000"/>
              <a:buChar char="–"/>
              <a:defRPr sz="2000"/>
            </a:lvl4pPr>
            <a:lvl5pPr marL="2285987" lvl="4" indent="-355598" algn="l">
              <a:lnSpc>
                <a:spcPct val="100000"/>
              </a:lnSpc>
              <a:spcBef>
                <a:spcPts val="400"/>
              </a:spcBef>
              <a:spcAft>
                <a:spcPts val="0"/>
              </a:spcAft>
              <a:buClr>
                <a:schemeClr val="dk1"/>
              </a:buClr>
              <a:buSzPts val="2000"/>
              <a:buChar char="»"/>
              <a:defRPr sz="2000"/>
            </a:lvl5pPr>
            <a:lvl6pPr marL="2743184" lvl="5" indent="-355598" algn="l">
              <a:lnSpc>
                <a:spcPct val="100000"/>
              </a:lnSpc>
              <a:spcBef>
                <a:spcPts val="400"/>
              </a:spcBef>
              <a:spcAft>
                <a:spcPts val="0"/>
              </a:spcAft>
              <a:buClr>
                <a:schemeClr val="dk1"/>
              </a:buClr>
              <a:buSzPts val="2000"/>
              <a:buChar char="•"/>
              <a:defRPr sz="2000"/>
            </a:lvl6pPr>
            <a:lvl7pPr marL="3200381" lvl="6" indent="-355598" algn="l">
              <a:lnSpc>
                <a:spcPct val="100000"/>
              </a:lnSpc>
              <a:spcBef>
                <a:spcPts val="400"/>
              </a:spcBef>
              <a:spcAft>
                <a:spcPts val="0"/>
              </a:spcAft>
              <a:buClr>
                <a:schemeClr val="dk1"/>
              </a:buClr>
              <a:buSzPts val="2000"/>
              <a:buChar char="•"/>
              <a:defRPr sz="2000"/>
            </a:lvl7pPr>
            <a:lvl8pPr marL="3657579" lvl="7" indent="-355598" algn="l">
              <a:lnSpc>
                <a:spcPct val="100000"/>
              </a:lnSpc>
              <a:spcBef>
                <a:spcPts val="400"/>
              </a:spcBef>
              <a:spcAft>
                <a:spcPts val="0"/>
              </a:spcAft>
              <a:buClr>
                <a:schemeClr val="dk1"/>
              </a:buClr>
              <a:buSzPts val="2000"/>
              <a:buChar char="•"/>
              <a:defRPr sz="2000"/>
            </a:lvl8pPr>
            <a:lvl9pPr marL="4114776" lvl="8" indent="-355598"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197" lvl="0" indent="-228599" algn="l">
              <a:lnSpc>
                <a:spcPct val="100000"/>
              </a:lnSpc>
              <a:spcBef>
                <a:spcPts val="279"/>
              </a:spcBef>
              <a:spcAft>
                <a:spcPts val="0"/>
              </a:spcAft>
              <a:buClr>
                <a:schemeClr val="dk1"/>
              </a:buClr>
              <a:buSzPts val="1400"/>
              <a:buNone/>
              <a:defRPr sz="1400"/>
            </a:lvl1pPr>
            <a:lvl2pPr marL="914395" lvl="1" indent="-228599" algn="l">
              <a:lnSpc>
                <a:spcPct val="100000"/>
              </a:lnSpc>
              <a:spcBef>
                <a:spcPts val="240"/>
              </a:spcBef>
              <a:spcAft>
                <a:spcPts val="0"/>
              </a:spcAft>
              <a:buClr>
                <a:schemeClr val="dk1"/>
              </a:buClr>
              <a:buSzPts val="1200"/>
              <a:buNone/>
              <a:defRPr sz="1200"/>
            </a:lvl2pPr>
            <a:lvl3pPr marL="1371592" lvl="2" indent="-228599" algn="l">
              <a:lnSpc>
                <a:spcPct val="100000"/>
              </a:lnSpc>
              <a:spcBef>
                <a:spcPts val="200"/>
              </a:spcBef>
              <a:spcAft>
                <a:spcPts val="0"/>
              </a:spcAft>
              <a:buClr>
                <a:schemeClr val="dk1"/>
              </a:buClr>
              <a:buSzPts val="1000"/>
              <a:buNone/>
              <a:defRPr sz="1000"/>
            </a:lvl3pPr>
            <a:lvl4pPr marL="1828789" lvl="3" indent="-228599" algn="l">
              <a:lnSpc>
                <a:spcPct val="100000"/>
              </a:lnSpc>
              <a:spcBef>
                <a:spcPts val="180"/>
              </a:spcBef>
              <a:spcAft>
                <a:spcPts val="0"/>
              </a:spcAft>
              <a:buClr>
                <a:schemeClr val="dk1"/>
              </a:buClr>
              <a:buSzPts val="900"/>
              <a:buNone/>
              <a:defRPr sz="900"/>
            </a:lvl4pPr>
            <a:lvl5pPr marL="2285987" lvl="4" indent="-228599" algn="l">
              <a:lnSpc>
                <a:spcPct val="100000"/>
              </a:lnSpc>
              <a:spcBef>
                <a:spcPts val="180"/>
              </a:spcBef>
              <a:spcAft>
                <a:spcPts val="0"/>
              </a:spcAft>
              <a:buClr>
                <a:schemeClr val="dk1"/>
              </a:buClr>
              <a:buSzPts val="900"/>
              <a:buNone/>
              <a:defRPr sz="900"/>
            </a:lvl5pPr>
            <a:lvl6pPr marL="2743184" lvl="5" indent="-228599" algn="l">
              <a:lnSpc>
                <a:spcPct val="100000"/>
              </a:lnSpc>
              <a:spcBef>
                <a:spcPts val="180"/>
              </a:spcBef>
              <a:spcAft>
                <a:spcPts val="0"/>
              </a:spcAft>
              <a:buClr>
                <a:schemeClr val="dk1"/>
              </a:buClr>
              <a:buSzPts val="900"/>
              <a:buNone/>
              <a:defRPr sz="900"/>
            </a:lvl6pPr>
            <a:lvl7pPr marL="3200381" lvl="6" indent="-228599" algn="l">
              <a:lnSpc>
                <a:spcPct val="100000"/>
              </a:lnSpc>
              <a:spcBef>
                <a:spcPts val="180"/>
              </a:spcBef>
              <a:spcAft>
                <a:spcPts val="0"/>
              </a:spcAft>
              <a:buClr>
                <a:schemeClr val="dk1"/>
              </a:buClr>
              <a:buSzPts val="900"/>
              <a:buNone/>
              <a:defRPr sz="900"/>
            </a:lvl7pPr>
            <a:lvl8pPr marL="3657579" lvl="7" indent="-228599" algn="l">
              <a:lnSpc>
                <a:spcPct val="100000"/>
              </a:lnSpc>
              <a:spcBef>
                <a:spcPts val="180"/>
              </a:spcBef>
              <a:spcAft>
                <a:spcPts val="0"/>
              </a:spcAft>
              <a:buClr>
                <a:schemeClr val="dk1"/>
              </a:buClr>
              <a:buSzPts val="900"/>
              <a:buNone/>
              <a:defRPr sz="900"/>
            </a:lvl8pPr>
            <a:lvl9pPr marL="4114776" lvl="8" indent="-228599"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197" lvl="0" indent="-228599" algn="l">
              <a:lnSpc>
                <a:spcPct val="100000"/>
              </a:lnSpc>
              <a:spcBef>
                <a:spcPts val="279"/>
              </a:spcBef>
              <a:spcAft>
                <a:spcPts val="0"/>
              </a:spcAft>
              <a:buClr>
                <a:schemeClr val="dk1"/>
              </a:buClr>
              <a:buSzPts val="1400"/>
              <a:buNone/>
              <a:defRPr sz="1400"/>
            </a:lvl1pPr>
            <a:lvl2pPr marL="914395" lvl="1" indent="-228599" algn="l">
              <a:lnSpc>
                <a:spcPct val="100000"/>
              </a:lnSpc>
              <a:spcBef>
                <a:spcPts val="240"/>
              </a:spcBef>
              <a:spcAft>
                <a:spcPts val="0"/>
              </a:spcAft>
              <a:buClr>
                <a:schemeClr val="dk1"/>
              </a:buClr>
              <a:buSzPts val="1200"/>
              <a:buNone/>
              <a:defRPr sz="1200"/>
            </a:lvl2pPr>
            <a:lvl3pPr marL="1371592" lvl="2" indent="-228599" algn="l">
              <a:lnSpc>
                <a:spcPct val="100000"/>
              </a:lnSpc>
              <a:spcBef>
                <a:spcPts val="200"/>
              </a:spcBef>
              <a:spcAft>
                <a:spcPts val="0"/>
              </a:spcAft>
              <a:buClr>
                <a:schemeClr val="dk1"/>
              </a:buClr>
              <a:buSzPts val="1000"/>
              <a:buNone/>
              <a:defRPr sz="1000"/>
            </a:lvl3pPr>
            <a:lvl4pPr marL="1828789" lvl="3" indent="-228599" algn="l">
              <a:lnSpc>
                <a:spcPct val="100000"/>
              </a:lnSpc>
              <a:spcBef>
                <a:spcPts val="180"/>
              </a:spcBef>
              <a:spcAft>
                <a:spcPts val="0"/>
              </a:spcAft>
              <a:buClr>
                <a:schemeClr val="dk1"/>
              </a:buClr>
              <a:buSzPts val="900"/>
              <a:buNone/>
              <a:defRPr sz="900"/>
            </a:lvl4pPr>
            <a:lvl5pPr marL="2285987" lvl="4" indent="-228599" algn="l">
              <a:lnSpc>
                <a:spcPct val="100000"/>
              </a:lnSpc>
              <a:spcBef>
                <a:spcPts val="180"/>
              </a:spcBef>
              <a:spcAft>
                <a:spcPts val="0"/>
              </a:spcAft>
              <a:buClr>
                <a:schemeClr val="dk1"/>
              </a:buClr>
              <a:buSzPts val="900"/>
              <a:buNone/>
              <a:defRPr sz="900"/>
            </a:lvl5pPr>
            <a:lvl6pPr marL="2743184" lvl="5" indent="-228599" algn="l">
              <a:lnSpc>
                <a:spcPct val="100000"/>
              </a:lnSpc>
              <a:spcBef>
                <a:spcPts val="180"/>
              </a:spcBef>
              <a:spcAft>
                <a:spcPts val="0"/>
              </a:spcAft>
              <a:buClr>
                <a:schemeClr val="dk1"/>
              </a:buClr>
              <a:buSzPts val="900"/>
              <a:buNone/>
              <a:defRPr sz="900"/>
            </a:lvl6pPr>
            <a:lvl7pPr marL="3200381" lvl="6" indent="-228599" algn="l">
              <a:lnSpc>
                <a:spcPct val="100000"/>
              </a:lnSpc>
              <a:spcBef>
                <a:spcPts val="180"/>
              </a:spcBef>
              <a:spcAft>
                <a:spcPts val="0"/>
              </a:spcAft>
              <a:buClr>
                <a:schemeClr val="dk1"/>
              </a:buClr>
              <a:buSzPts val="900"/>
              <a:buNone/>
              <a:defRPr sz="900"/>
            </a:lvl7pPr>
            <a:lvl8pPr marL="3657579" lvl="7" indent="-228599" algn="l">
              <a:lnSpc>
                <a:spcPct val="100000"/>
              </a:lnSpc>
              <a:spcBef>
                <a:spcPts val="180"/>
              </a:spcBef>
              <a:spcAft>
                <a:spcPts val="0"/>
              </a:spcAft>
              <a:buClr>
                <a:schemeClr val="dk1"/>
              </a:buClr>
              <a:buSzPts val="900"/>
              <a:buNone/>
              <a:defRPr sz="900"/>
            </a:lvl8pPr>
            <a:lvl9pPr marL="4114776" lvl="8" indent="-228599"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reative-school.eu/"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idc.be/sils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lika 5" descr="Erasmus+ Programme">
            <a:extLst>
              <a:ext uri="{FF2B5EF4-FFF2-40B4-BE49-F238E27FC236}">
                <a16:creationId xmlns:a16="http://schemas.microsoft.com/office/drawing/2014/main" id="{F57197E9-65C3-8D40-9F15-8CA6AAE08E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5162550"/>
            <a:ext cx="3248025" cy="781050"/>
          </a:xfrm>
          <a:prstGeom prst="rect">
            <a:avLst/>
          </a:prstGeom>
          <a:noFill/>
          <a:ln>
            <a:noFill/>
          </a:ln>
        </p:spPr>
      </p:pic>
      <p:sp>
        <p:nvSpPr>
          <p:cNvPr id="16" name="CasellaDiTesto 1">
            <a:extLst>
              <a:ext uri="{FF2B5EF4-FFF2-40B4-BE49-F238E27FC236}">
                <a16:creationId xmlns:a16="http://schemas.microsoft.com/office/drawing/2014/main" id="{06C66B44-046B-024E-A871-DDA34D8885B0}"/>
              </a:ext>
            </a:extLst>
          </p:cNvPr>
          <p:cNvSpPr txBox="1">
            <a:spLocks noChangeArrowheads="1"/>
          </p:cNvSpPr>
          <p:nvPr/>
        </p:nvSpPr>
        <p:spPr bwMode="auto">
          <a:xfrm>
            <a:off x="196850" y="228600"/>
            <a:ext cx="8851900" cy="5333768"/>
          </a:xfrm>
          <a:prstGeom prst="rect">
            <a:avLst/>
          </a:prstGeom>
          <a:noFill/>
          <a:ln w="9525">
            <a:noFill/>
            <a:miter lim="800000"/>
            <a:headEnd/>
            <a:tailEnd/>
          </a:ln>
        </p:spPr>
        <p:txBody>
          <a:bodyPr wrap="square">
            <a:spAutoFit/>
          </a:bodyPr>
          <a:lstStyle/>
          <a:p>
            <a:r>
              <a:rPr lang="en-GB" sz="2000" b="1" i="1" dirty="0">
                <a:latin typeface="Calibri" panose="020F0502020204030204" pitchFamily="34" charset="0"/>
                <a:cs typeface="Calibri" panose="020F0502020204030204" pitchFamily="34" charset="0"/>
              </a:rPr>
              <a:t>Open Educational Resources (</a:t>
            </a:r>
            <a:r>
              <a:rPr lang="en-GB" sz="2000" b="1" i="1" dirty="0" err="1">
                <a:latin typeface="Calibri" panose="020F0502020204030204" pitchFamily="34" charset="0"/>
                <a:cs typeface="Calibri" panose="020F0502020204030204" pitchFamily="34" charset="0"/>
              </a:rPr>
              <a:t>OER</a:t>
            </a:r>
            <a:r>
              <a:rPr lang="en-GB" sz="2000" b="1" i="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a:lnSpc>
                <a:spcPct val="90000"/>
              </a:lnSpc>
            </a:pPr>
            <a:endParaRPr lang="en-GB" sz="14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Nowadays, everywhere in the world, children and young people need to be trained to face</a:t>
            </a:r>
          </a:p>
          <a:p>
            <a:pPr algn="just"/>
            <a:r>
              <a:rPr lang="en-GB" sz="1400" dirty="0">
                <a:latin typeface="Calibri" panose="020F0502020204030204" pitchFamily="34" charset="0"/>
                <a:cs typeface="Calibri" panose="020F0502020204030204" pitchFamily="34" charset="0"/>
              </a:rPr>
              <a:t>challenging social, emotional and economical problems they will confront with - as adults -</a:t>
            </a:r>
          </a:p>
          <a:p>
            <a:pPr algn="just"/>
            <a:r>
              <a:rPr lang="en-GB" sz="1400" dirty="0">
                <a:latin typeface="Calibri" panose="020F0502020204030204" pitchFamily="34" charset="0"/>
                <a:cs typeface="Calibri" panose="020F0502020204030204" pitchFamily="34" charset="0"/>
              </a:rPr>
              <a:t>both in their personal lives and in the context of the wider world.</a:t>
            </a:r>
          </a:p>
          <a:p>
            <a:pPr algn="just"/>
            <a:endParaRPr lang="en-GB" sz="10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In order to do so, they must </a:t>
            </a:r>
            <a:r>
              <a:rPr lang="en-GB" sz="1400" b="1" dirty="0">
                <a:latin typeface="Calibri" panose="020F0502020204030204" pitchFamily="34" charset="0"/>
                <a:cs typeface="Calibri" panose="020F0502020204030204" pitchFamily="34" charset="0"/>
              </a:rPr>
              <a:t>DEVELOP HIGHER LEVEL THINKING SKILLS</a:t>
            </a:r>
            <a:r>
              <a:rPr lang="en-GB" sz="1400" dirty="0">
                <a:latin typeface="Calibri" panose="020F0502020204030204" pitchFamily="34" charset="0"/>
                <a:cs typeface="Calibri" panose="020F0502020204030204" pitchFamily="34" charset="0"/>
              </a:rPr>
              <a:t> which, we believe, </a:t>
            </a:r>
          </a:p>
          <a:p>
            <a:pPr algn="just"/>
            <a:r>
              <a:rPr lang="en-GB" sz="1400" b="1" dirty="0">
                <a:latin typeface="Calibri" panose="020F0502020204030204" pitchFamily="34" charset="0"/>
                <a:cs typeface="Calibri" panose="020F0502020204030204" pitchFamily="34" charset="0"/>
              </a:rPr>
              <a:t>WILL FLOURISH IF ENCOURAGED TO BE CREATIVE, INNOVATIVE, INGENIOUS AND ADAPTABLE</a:t>
            </a:r>
            <a:r>
              <a:rPr lang="en-GB" sz="1400" dirty="0">
                <a:latin typeface="Calibri" panose="020F0502020204030204" pitchFamily="34" charset="0"/>
                <a:cs typeface="Calibri" panose="020F0502020204030204" pitchFamily="34" charset="0"/>
              </a:rPr>
              <a:t>.</a:t>
            </a:r>
          </a:p>
          <a:p>
            <a:pPr algn="just">
              <a:lnSpc>
                <a:spcPct val="70000"/>
              </a:lnSpc>
            </a:pPr>
            <a:endParaRPr lang="en-GB" sz="10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The present Open Educational Resources (</a:t>
            </a:r>
            <a:r>
              <a:rPr lang="en-GB" sz="1400" dirty="0" err="1">
                <a:latin typeface="Calibri" panose="020F0502020204030204" pitchFamily="34" charset="0"/>
                <a:cs typeface="Calibri" panose="020F0502020204030204" pitchFamily="34" charset="0"/>
              </a:rPr>
              <a:t>OER</a:t>
            </a:r>
            <a:r>
              <a:rPr lang="en-GB" sz="1400" dirty="0">
                <a:latin typeface="Calibri" panose="020F0502020204030204" pitchFamily="34" charset="0"/>
                <a:cs typeface="Calibri" panose="020F0502020204030204" pitchFamily="34" charset="0"/>
              </a:rPr>
              <a:t>) have been designed within the </a:t>
            </a:r>
            <a:r>
              <a:rPr lang="en-GB" sz="1400" b="1" i="1" dirty="0">
                <a:latin typeface="Calibri" panose="020F0502020204030204" pitchFamily="34" charset="0"/>
                <a:cs typeface="Calibri" panose="020F0502020204030204" pitchFamily="34" charset="0"/>
              </a:rPr>
              <a:t>Creative School Project</a:t>
            </a:r>
            <a:r>
              <a:rPr lang="en-GB" sz="1400" dirty="0">
                <a:latin typeface="Calibri" panose="020F0502020204030204" pitchFamily="34" charset="0"/>
                <a:cs typeface="Calibri" panose="020F0502020204030204" pitchFamily="34" charset="0"/>
              </a:rPr>
              <a:t>, whose objective</a:t>
            </a:r>
          </a:p>
          <a:p>
            <a:pPr algn="just"/>
            <a:r>
              <a:rPr lang="en-GB" sz="1400" dirty="0">
                <a:latin typeface="Calibri" panose="020F0502020204030204" pitchFamily="34" charset="0"/>
                <a:cs typeface="Calibri" panose="020F0502020204030204" pitchFamily="34" charset="0"/>
              </a:rPr>
              <a:t>is to develop teaching/learning modules for school teachers and students, </a:t>
            </a:r>
            <a:r>
              <a:rPr lang="en-GB" sz="1400" b="1" dirty="0">
                <a:latin typeface="Calibri" panose="020F0502020204030204" pitchFamily="34" charset="0"/>
                <a:cs typeface="Calibri" panose="020F0502020204030204" pitchFamily="34" charset="0"/>
              </a:rPr>
              <a:t>PROMOTING SELF-DIRECTED LEARNING AND CRITICAL AND VISUAL THINKING SKILLS</a:t>
            </a:r>
            <a:r>
              <a:rPr lang="en-GB" sz="1400" dirty="0">
                <a:latin typeface="Calibri" panose="020F0502020204030204" pitchFamily="34" charset="0"/>
                <a:cs typeface="Calibri" panose="020F0502020204030204" pitchFamily="34" charset="0"/>
              </a:rPr>
              <a:t>, using </a:t>
            </a:r>
            <a:r>
              <a:rPr lang="en-GB" sz="1400" b="1" dirty="0">
                <a:latin typeface="Calibri" panose="020F0502020204030204" pitchFamily="34" charset="0"/>
                <a:cs typeface="Calibri" panose="020F0502020204030204" pitchFamily="34" charset="0"/>
              </a:rPr>
              <a:t>CULTURAL HERITAGE CONTENTS </a:t>
            </a:r>
            <a:r>
              <a:rPr lang="en-GB" sz="1400" dirty="0">
                <a:latin typeface="Calibri" panose="020F0502020204030204" pitchFamily="34" charset="0"/>
                <a:cs typeface="Calibri" panose="020F0502020204030204" pitchFamily="34" charset="0"/>
              </a:rPr>
              <a:t>made available by the Institutions and Organizations the Creative School Project Partners belong to.</a:t>
            </a:r>
            <a:endParaRPr lang="it-IT" sz="1400" dirty="0">
              <a:latin typeface="Calibri" panose="020F0502020204030204" pitchFamily="34" charset="0"/>
              <a:cs typeface="Calibri" panose="020F0502020204030204" pitchFamily="34" charset="0"/>
            </a:endParaRPr>
          </a:p>
          <a:p>
            <a:pPr algn="just">
              <a:lnSpc>
                <a:spcPct val="70000"/>
              </a:lnSpc>
            </a:pPr>
            <a:endParaRPr lang="en-GB" sz="10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The </a:t>
            </a:r>
            <a:r>
              <a:rPr lang="en-GB" sz="1400" b="1" dirty="0">
                <a:latin typeface="Calibri" panose="020F0502020204030204" pitchFamily="34" charset="0"/>
                <a:cs typeface="Calibri" panose="020F0502020204030204" pitchFamily="34" charset="0"/>
              </a:rPr>
              <a:t>BENEFICIARIES</a:t>
            </a:r>
            <a:r>
              <a:rPr lang="en-GB" sz="1400" dirty="0">
                <a:latin typeface="Calibri" panose="020F0502020204030204" pitchFamily="34" charset="0"/>
                <a:cs typeface="Calibri" panose="020F0502020204030204" pitchFamily="34" charset="0"/>
              </a:rPr>
              <a:t> of the present Open Educational Resources are:</a:t>
            </a:r>
          </a:p>
          <a:p>
            <a:pPr marL="285750" indent="-285750" algn="just">
              <a:buFontTx/>
              <a:buChar char="-"/>
            </a:pPr>
            <a:r>
              <a:rPr lang="en-GB" sz="1400" b="1" dirty="0">
                <a:latin typeface="Calibri" panose="020F0502020204030204" pitchFamily="34" charset="0"/>
                <a:cs typeface="Calibri" panose="020F0502020204030204" pitchFamily="34" charset="0"/>
              </a:rPr>
              <a:t>PRIMARY AND SECONDARY SCHOOL TEACHERS </a:t>
            </a:r>
            <a:r>
              <a:rPr lang="en-GB" sz="1400" dirty="0">
                <a:latin typeface="Calibri" panose="020F0502020204030204" pitchFamily="34" charset="0"/>
                <a:cs typeface="Calibri" panose="020F0502020204030204" pitchFamily="34" charset="0"/>
              </a:rPr>
              <a:t>who, through engaging with the Project, will become equipped with the skills necessary to facilitate pedagogical strategies for creativity and critical thinking;</a:t>
            </a:r>
          </a:p>
          <a:p>
            <a:pPr marL="285750" indent="-285750" algn="just">
              <a:buFontTx/>
              <a:buChar char="-"/>
            </a:pPr>
            <a:r>
              <a:rPr lang="en-GB" sz="1400" b="1" dirty="0">
                <a:latin typeface="Calibri" panose="020F0502020204030204" pitchFamily="34" charset="0"/>
                <a:cs typeface="Calibri" panose="020F0502020204030204" pitchFamily="34" charset="0"/>
              </a:rPr>
              <a:t>CHILDREN AND YOUNG PEOPLE </a:t>
            </a:r>
            <a:r>
              <a:rPr lang="en-GB" sz="1400" dirty="0">
                <a:latin typeface="Calibri" panose="020F0502020204030204" pitchFamily="34" charset="0"/>
                <a:cs typeface="Calibri" panose="020F0502020204030204" pitchFamily="34" charset="0"/>
              </a:rPr>
              <a:t>which will use the </a:t>
            </a:r>
            <a:r>
              <a:rPr lang="en-GB" sz="1400" dirty="0" err="1">
                <a:latin typeface="Calibri" panose="020F0502020204030204" pitchFamily="34" charset="0"/>
                <a:cs typeface="Calibri" panose="020F0502020204030204" pitchFamily="34" charset="0"/>
              </a:rPr>
              <a:t>OER</a:t>
            </a:r>
            <a:r>
              <a:rPr lang="en-GB" sz="1400" dirty="0">
                <a:latin typeface="Calibri" panose="020F0502020204030204" pitchFamily="34" charset="0"/>
                <a:cs typeface="Calibri" panose="020F0502020204030204" pitchFamily="34" charset="0"/>
              </a:rPr>
              <a:t> developed by the Project.</a:t>
            </a:r>
            <a:r>
              <a:rPr lang="it-IT" sz="1400" dirty="0">
                <a:latin typeface="Calibri" panose="020F0502020204030204" pitchFamily="34" charset="0"/>
                <a:cs typeface="Calibri" panose="020F0502020204030204" pitchFamily="34" charset="0"/>
              </a:rPr>
              <a:t> </a:t>
            </a:r>
          </a:p>
          <a:p>
            <a:pPr algn="just">
              <a:lnSpc>
                <a:spcPct val="70000"/>
              </a:lnSpc>
            </a:pPr>
            <a:endParaRPr lang="it-IT" sz="10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Please note, that </a:t>
            </a:r>
            <a:r>
              <a:rPr lang="en-GB" sz="1400" b="1" dirty="0" err="1">
                <a:latin typeface="Calibri" panose="020F0502020204030204" pitchFamily="34" charset="0"/>
                <a:cs typeface="Calibri" panose="020F0502020204030204" pitchFamily="34" charset="0"/>
              </a:rPr>
              <a:t>OER</a:t>
            </a:r>
            <a:r>
              <a:rPr lang="en-GB" sz="1400" b="1" dirty="0">
                <a:latin typeface="Calibri" panose="020F0502020204030204" pitchFamily="34" charset="0"/>
                <a:cs typeface="Calibri" panose="020F0502020204030204" pitchFamily="34" charset="0"/>
              </a:rPr>
              <a:t> TOPICS HAVE BEEN SELECTED BY AN INTERNATIONAL GROUP OF TEACHERS AND EDUCATORS </a:t>
            </a:r>
            <a:r>
              <a:rPr lang="en-GB" sz="1400" dirty="0">
                <a:latin typeface="Calibri" panose="020F0502020204030204" pitchFamily="34" charset="0"/>
                <a:cs typeface="Calibri" panose="020F0502020204030204" pitchFamily="34" charset="0"/>
              </a:rPr>
              <a:t>from </a:t>
            </a:r>
            <a:r>
              <a:rPr lang="en-GB" sz="1400" b="1" dirty="0">
                <a:latin typeface="Calibri" panose="020F0502020204030204" pitchFamily="34" charset="0"/>
                <a:cs typeface="Calibri" panose="020F0502020204030204" pitchFamily="34" charset="0"/>
              </a:rPr>
              <a:t>Austria</a:t>
            </a:r>
            <a:r>
              <a:rPr lang="en-GB" sz="1400" dirty="0">
                <a:latin typeface="Calibri" panose="020F0502020204030204" pitchFamily="34" charset="0"/>
                <a:cs typeface="Calibri" panose="020F0502020204030204" pitchFamily="34" charset="0"/>
              </a:rPr>
              <a:t>, </a:t>
            </a:r>
            <a:r>
              <a:rPr lang="en-GB" sz="1400" b="1" dirty="0">
                <a:latin typeface="Calibri" panose="020F0502020204030204" pitchFamily="34" charset="0"/>
                <a:cs typeface="Calibri" panose="020F0502020204030204" pitchFamily="34" charset="0"/>
              </a:rPr>
              <a:t>Croatia</a:t>
            </a:r>
            <a:r>
              <a:rPr lang="en-GB" sz="1400" dirty="0">
                <a:latin typeface="Calibri" panose="020F0502020204030204" pitchFamily="34" charset="0"/>
                <a:cs typeface="Calibri" panose="020F0502020204030204" pitchFamily="34" charset="0"/>
              </a:rPr>
              <a:t>, </a:t>
            </a:r>
            <a:r>
              <a:rPr lang="en-GB" sz="1400" b="1" dirty="0">
                <a:latin typeface="Calibri" panose="020F0502020204030204" pitchFamily="34" charset="0"/>
                <a:cs typeface="Calibri" panose="020F0502020204030204" pitchFamily="34" charset="0"/>
              </a:rPr>
              <a:t>Finland</a:t>
            </a:r>
            <a:r>
              <a:rPr lang="en-GB" sz="1400" dirty="0">
                <a:latin typeface="Calibri" panose="020F0502020204030204" pitchFamily="34" charset="0"/>
                <a:cs typeface="Calibri" panose="020F0502020204030204" pitchFamily="34" charset="0"/>
              </a:rPr>
              <a:t>, </a:t>
            </a:r>
            <a:r>
              <a:rPr lang="en-GB" sz="1400" b="1" dirty="0">
                <a:latin typeface="Calibri" panose="020F0502020204030204" pitchFamily="34" charset="0"/>
                <a:cs typeface="Calibri" panose="020F0502020204030204" pitchFamily="34" charset="0"/>
              </a:rPr>
              <a:t>France</a:t>
            </a:r>
            <a:r>
              <a:rPr lang="en-GB" sz="1400" dirty="0">
                <a:latin typeface="Calibri" panose="020F0502020204030204" pitchFamily="34" charset="0"/>
                <a:cs typeface="Calibri" panose="020F0502020204030204" pitchFamily="34" charset="0"/>
              </a:rPr>
              <a:t>, </a:t>
            </a:r>
            <a:r>
              <a:rPr lang="en-GB" sz="1400" b="1" dirty="0">
                <a:latin typeface="Calibri" panose="020F0502020204030204" pitchFamily="34" charset="0"/>
                <a:cs typeface="Calibri" panose="020F0502020204030204" pitchFamily="34" charset="0"/>
              </a:rPr>
              <a:t>Ireland</a:t>
            </a:r>
            <a:r>
              <a:rPr lang="en-GB" sz="1400" dirty="0">
                <a:latin typeface="Calibri" panose="020F0502020204030204" pitchFamily="34" charset="0"/>
                <a:cs typeface="Calibri" panose="020F0502020204030204" pitchFamily="34" charset="0"/>
              </a:rPr>
              <a:t>, </a:t>
            </a:r>
            <a:r>
              <a:rPr lang="en-GB" sz="1400" b="1" dirty="0">
                <a:latin typeface="Calibri" panose="020F0502020204030204" pitchFamily="34" charset="0"/>
                <a:cs typeface="Calibri" panose="020F0502020204030204" pitchFamily="34" charset="0"/>
              </a:rPr>
              <a:t>Italy</a:t>
            </a:r>
            <a:r>
              <a:rPr lang="en-GB" sz="1400" dirty="0">
                <a:latin typeface="Calibri" panose="020F0502020204030204" pitchFamily="34" charset="0"/>
                <a:cs typeface="Calibri" panose="020F0502020204030204" pitchFamily="34" charset="0"/>
              </a:rPr>
              <a:t> and the </a:t>
            </a:r>
            <a:r>
              <a:rPr lang="en-GB" sz="1400" b="1" dirty="0">
                <a:latin typeface="Calibri" panose="020F0502020204030204" pitchFamily="34" charset="0"/>
                <a:cs typeface="Calibri" panose="020F0502020204030204" pitchFamily="34" charset="0"/>
              </a:rPr>
              <a:t>United Kingdom</a:t>
            </a:r>
            <a:r>
              <a:rPr lang="en-GB" sz="1400" dirty="0">
                <a:latin typeface="Calibri" panose="020F0502020204030204" pitchFamily="34" charset="0"/>
                <a:cs typeface="Calibri" panose="020F0502020204030204" pitchFamily="34" charset="0"/>
              </a:rPr>
              <a:t>, through focus groups and surveys.</a:t>
            </a:r>
            <a:r>
              <a:rPr lang="it-IT" sz="1400" dirty="0">
                <a:latin typeface="Calibri" panose="020F0502020204030204" pitchFamily="34" charset="0"/>
                <a:cs typeface="Calibri" panose="020F0502020204030204" pitchFamily="34" charset="0"/>
              </a:rPr>
              <a:t> </a:t>
            </a:r>
          </a:p>
          <a:p>
            <a:pPr algn="just">
              <a:lnSpc>
                <a:spcPct val="70000"/>
              </a:lnSpc>
            </a:pPr>
            <a:endParaRPr lang="it-IT" sz="10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We hope the present materials enrich your teaching resources and foster creative and critical thinking </a:t>
            </a:r>
            <a:r>
              <a:rPr lang="it-IT" sz="1400" dirty="0" err="1">
                <a:latin typeface="Calibri" panose="020F0502020204030204" pitchFamily="34" charset="0"/>
                <a:cs typeface="Calibri" panose="020F0502020204030204" pitchFamily="34" charset="0"/>
              </a:rPr>
              <a:t>among</a:t>
            </a:r>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students</a:t>
            </a:r>
            <a:r>
              <a:rPr lang="it-IT" sz="1400" dirty="0">
                <a:latin typeface="Calibri" panose="020F0502020204030204" pitchFamily="34" charset="0"/>
                <a:cs typeface="Calibri" panose="020F0502020204030204" pitchFamily="34" charset="0"/>
              </a:rPr>
              <a:t>.</a:t>
            </a:r>
          </a:p>
          <a:p>
            <a:pPr algn="r"/>
            <a:endParaRPr lang="en-GB" sz="1600" b="1" dirty="0">
              <a:latin typeface="Calibri" panose="020F0502020204030204" pitchFamily="34" charset="0"/>
              <a:cs typeface="Calibri" panose="020F0502020204030204" pitchFamily="34" charset="0"/>
              <a:hlinkClick r:id="" action="ppaction://noaction"/>
            </a:endParaRPr>
          </a:p>
          <a:p>
            <a:pPr algn="ctr"/>
            <a:r>
              <a:rPr lang="en-GB" sz="1600" b="1" dirty="0">
                <a:latin typeface="Calibri" panose="020F0502020204030204" pitchFamily="34" charset="0"/>
                <a:cs typeface="Calibri" panose="020F0502020204030204" pitchFamily="34" charset="0"/>
                <a:hlinkClick r:id="" action="ppaction://noaction"/>
              </a:rPr>
              <a:t>https</a:t>
            </a:r>
            <a:r>
              <a:rPr lang="en-GB" sz="1600" b="1" dirty="0">
                <a:latin typeface="Calibri" panose="020F0502020204030204" pitchFamily="34" charset="0"/>
                <a:cs typeface="Calibri" panose="020F0502020204030204" pitchFamily="34" charset="0"/>
                <a:hlinkClick r:id="rId3"/>
              </a:rPr>
              <a:t>://www.creative-school.eu</a:t>
            </a:r>
            <a:endParaRPr lang="en-GB" sz="1600" b="1" dirty="0">
              <a:latin typeface="Calibri" panose="020F0502020204030204" pitchFamily="34" charset="0"/>
              <a:cs typeface="Calibri" panose="020F0502020204030204" pitchFamily="34" charset="0"/>
            </a:endParaRPr>
          </a:p>
        </p:txBody>
      </p:sp>
      <p:pic>
        <p:nvPicPr>
          <p:cNvPr id="17" name="Picture 4">
            <a:extLst>
              <a:ext uri="{FF2B5EF4-FFF2-40B4-BE49-F238E27FC236}">
                <a16:creationId xmlns:a16="http://schemas.microsoft.com/office/drawing/2014/main" id="{CC43FEA1-EA27-AE49-BEAA-B340B322209A}"/>
              </a:ext>
            </a:extLst>
          </p:cNvPr>
          <p:cNvPicPr>
            <a:picLocks noChangeAspect="1" noChangeArrowheads="1"/>
          </p:cNvPicPr>
          <p:nvPr/>
        </p:nvPicPr>
        <p:blipFill>
          <a:blip r:embed="rId4" cstate="print"/>
          <a:srcRect/>
          <a:stretch>
            <a:fillRect/>
          </a:stretch>
        </p:blipFill>
        <p:spPr bwMode="auto">
          <a:xfrm>
            <a:off x="6943725" y="5486400"/>
            <a:ext cx="2105025" cy="762000"/>
          </a:xfrm>
          <a:prstGeom prst="rect">
            <a:avLst/>
          </a:prstGeom>
          <a:noFill/>
          <a:ln w="9525">
            <a:noFill/>
            <a:miter lim="800000"/>
            <a:headEnd/>
            <a:tailEnd/>
          </a:ln>
        </p:spPr>
      </p:pic>
      <p:sp>
        <p:nvSpPr>
          <p:cNvPr id="18" name="CasellaDiTesto 7">
            <a:extLst>
              <a:ext uri="{FF2B5EF4-FFF2-40B4-BE49-F238E27FC236}">
                <a16:creationId xmlns:a16="http://schemas.microsoft.com/office/drawing/2014/main" id="{9CB53E79-F4DD-B545-A4C2-B68565E37B9F}"/>
              </a:ext>
            </a:extLst>
          </p:cNvPr>
          <p:cNvSpPr txBox="1">
            <a:spLocks noChangeArrowheads="1"/>
          </p:cNvSpPr>
          <p:nvPr/>
        </p:nvSpPr>
        <p:spPr bwMode="auto">
          <a:xfrm>
            <a:off x="6330950" y="6211669"/>
            <a:ext cx="2736850" cy="646331"/>
          </a:xfrm>
          <a:prstGeom prst="rect">
            <a:avLst/>
          </a:prstGeom>
          <a:noFill/>
          <a:ln w="9525">
            <a:noFill/>
            <a:miter lim="800000"/>
            <a:headEnd/>
            <a:tailEnd/>
          </a:ln>
        </p:spPr>
        <p:txBody>
          <a:bodyPr>
            <a:spAutoFit/>
          </a:bodyPr>
          <a:lstStyle/>
          <a:p>
            <a:pPr algn="r"/>
            <a:r>
              <a:rPr lang="en-GB" sz="1200" dirty="0">
                <a:latin typeface="Calibri" panose="020F0502020204030204" pitchFamily="34" charset="0"/>
                <a:cs typeface="Calibri" panose="020F0502020204030204" pitchFamily="34" charset="0"/>
              </a:rPr>
              <a:t>Materials can be used according </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to the: Creative Commons Non Commercial Share Alike license</a:t>
            </a:r>
            <a:endParaRPr lang="it-IT" sz="1200" dirty="0">
              <a:latin typeface="Calibri" panose="020F0502020204030204" pitchFamily="34" charset="0"/>
              <a:cs typeface="Calibri" panose="020F0502020204030204" pitchFamily="34" charset="0"/>
            </a:endParaRPr>
          </a:p>
        </p:txBody>
      </p:sp>
      <p:sp>
        <p:nvSpPr>
          <p:cNvPr id="19" name="CasellaDiTesto 8">
            <a:extLst>
              <a:ext uri="{FF2B5EF4-FFF2-40B4-BE49-F238E27FC236}">
                <a16:creationId xmlns:a16="http://schemas.microsoft.com/office/drawing/2014/main" id="{23632761-057E-4243-8581-A7EF67D44597}"/>
              </a:ext>
            </a:extLst>
          </p:cNvPr>
          <p:cNvSpPr txBox="1">
            <a:spLocks noChangeArrowheads="1"/>
          </p:cNvSpPr>
          <p:nvPr/>
        </p:nvSpPr>
        <p:spPr bwMode="auto">
          <a:xfrm rot="10800000" flipV="1">
            <a:off x="53975" y="5842336"/>
            <a:ext cx="6270625" cy="1015663"/>
          </a:xfrm>
          <a:prstGeom prst="rect">
            <a:avLst/>
          </a:prstGeom>
          <a:noFill/>
          <a:ln w="9525">
            <a:noFill/>
            <a:miter lim="800000"/>
            <a:headEnd/>
            <a:tailEnd/>
          </a:ln>
        </p:spPr>
        <p:txBody>
          <a:bodyPr wrap="square">
            <a:spAutoFit/>
          </a:bodyPr>
          <a:lstStyle/>
          <a:p>
            <a:r>
              <a:rPr lang="en-GB" sz="1200" i="1" dirty="0">
                <a:latin typeface="Calibri" panose="020F0502020204030204" pitchFamily="34" charset="0"/>
                <a:cs typeface="Calibri" panose="020F0502020204030204" pitchFamily="34" charset="0"/>
              </a:rPr>
              <a:t>The Creative School </a:t>
            </a:r>
            <a:r>
              <a:rPr lang="en-GB" sz="1200" dirty="0">
                <a:latin typeface="Calibri" panose="020F0502020204030204" pitchFamily="34" charset="0"/>
                <a:cs typeface="Calibri" panose="020F0502020204030204" pitchFamily="34" charset="0"/>
              </a:rPr>
              <a:t>project has been funded with the support of the European Union and the French National Agency for the Erasmus+ Programme (Grant Agreement 2019-1-FR01-KA201-062212). This publication reflects the views only of the author, and the European Union and the French National Agency for the Erasmus+ Programme cannot be held responsible for any use which may be made of the information contained therein.</a:t>
            </a:r>
            <a:r>
              <a:rPr lang="it-IT" sz="1200" dirty="0">
                <a:latin typeface="Calibri" panose="020F0502020204030204" pitchFamily="34" charset="0"/>
                <a:cs typeface="Calibri" panose="020F0502020204030204" pitchFamily="34" charset="0"/>
              </a:rPr>
              <a:t> </a:t>
            </a:r>
          </a:p>
        </p:txBody>
      </p:sp>
      <p:pic>
        <p:nvPicPr>
          <p:cNvPr id="20" name="Immagine 19">
            <a:extLst>
              <a:ext uri="{FF2B5EF4-FFF2-40B4-BE49-F238E27FC236}">
                <a16:creationId xmlns:a16="http://schemas.microsoft.com/office/drawing/2014/main" id="{C8EE004F-FD63-F540-A2E1-80022CB817EE}"/>
              </a:ext>
            </a:extLst>
          </p:cNvPr>
          <p:cNvPicPr/>
          <p:nvPr/>
        </p:nvPicPr>
        <p:blipFill>
          <a:blip r:embed="rId5"/>
          <a:stretch>
            <a:fillRect/>
          </a:stretch>
        </p:blipFill>
        <p:spPr>
          <a:xfrm>
            <a:off x="7467600" y="10886"/>
            <a:ext cx="1676400" cy="1589314"/>
          </a:xfrm>
          <a:prstGeom prst="rect">
            <a:avLst/>
          </a:prstGeom>
        </p:spPr>
      </p:pic>
      <p:sp>
        <p:nvSpPr>
          <p:cNvPr id="21" name="Segnaposto numero diapositiva 20">
            <a:extLst>
              <a:ext uri="{FF2B5EF4-FFF2-40B4-BE49-F238E27FC236}">
                <a16:creationId xmlns:a16="http://schemas.microsoft.com/office/drawing/2014/main" id="{B46CDE0F-7462-9F4D-A001-3D7AD60B6350}"/>
              </a:ext>
            </a:extLst>
          </p:cNvPr>
          <p:cNvSpPr>
            <a:spLocks noGrp="1"/>
          </p:cNvSpPr>
          <p:nvPr>
            <p:ph type="sldNum" idx="12"/>
          </p:nvPr>
        </p:nvSpPr>
        <p:spPr/>
        <p:txBody>
          <a:bodyPr/>
          <a:lstStyle/>
          <a:p>
            <a:fld id="{00000000-1234-1234-1234-123412341234}" type="slidenum">
              <a:rPr lang="fr-FR" smtClean="0"/>
              <a:pPr/>
              <a:t>0</a:t>
            </a:fld>
            <a:endParaRPr lang="fr-FR"/>
          </a:p>
        </p:txBody>
      </p:sp>
    </p:spTree>
    <p:extLst>
      <p:ext uri="{BB962C8B-B14F-4D97-AF65-F5344CB8AC3E}">
        <p14:creationId xmlns:p14="http://schemas.microsoft.com/office/powerpoint/2010/main" val="265759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a:t>2. THE SUSPECTS</a:t>
            </a:r>
            <a:endParaRPr/>
          </a:p>
        </p:txBody>
      </p:sp>
      <p:sp>
        <p:nvSpPr>
          <p:cNvPr id="4" name="Google Shape;104;p15">
            <a:extLst>
              <a:ext uri="{FF2B5EF4-FFF2-40B4-BE49-F238E27FC236}">
                <a16:creationId xmlns:a16="http://schemas.microsoft.com/office/drawing/2014/main" id="{8D1BE87B-4815-6148-B061-C2645CE5BE93}"/>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9</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10</a:t>
            </a:fld>
            <a:endParaRPr lang="en-GB"/>
          </a:p>
        </p:txBody>
      </p:sp>
      <p:sp>
        <p:nvSpPr>
          <p:cNvPr id="174" name="Google Shape;174;p22"/>
          <p:cNvSpPr txBox="1"/>
          <p:nvPr/>
        </p:nvSpPr>
        <p:spPr>
          <a:xfrm>
            <a:off x="114302" y="2607735"/>
            <a:ext cx="8504664" cy="1477287"/>
          </a:xfrm>
          <a:prstGeom prst="rect">
            <a:avLst/>
          </a:prstGeom>
          <a:noFill/>
          <a:ln>
            <a:noFill/>
          </a:ln>
        </p:spPr>
        <p:txBody>
          <a:bodyPr spcFirstLastPara="1" wrap="square" lIns="91425" tIns="45700" rIns="91425" bIns="45700" anchor="t" anchorCtr="0">
            <a:spAutoFit/>
          </a:bodyPr>
          <a:lstStyle/>
          <a:p>
            <a:pPr algn="just">
              <a:buClr>
                <a:srgbClr val="3366FF"/>
              </a:buClr>
              <a:buSzPts val="1400"/>
            </a:pPr>
            <a:r>
              <a:rPr lang="en-GB" sz="3800" i="1">
                <a:solidFill>
                  <a:srgbClr val="3366FF"/>
                </a:solidFill>
                <a:latin typeface="Calibri"/>
                <a:ea typeface="Calibri"/>
                <a:cs typeface="Calibri"/>
                <a:sym typeface="Calibri"/>
              </a:rPr>
              <a:t>« What do you think is the cause of global warming?... »</a:t>
            </a:r>
            <a:endParaRPr lang="en-GB" sz="3800" b="1">
              <a:solidFill>
                <a:schemeClr val="dk1"/>
              </a:solidFill>
              <a:latin typeface="Calibri"/>
              <a:ea typeface="Calibri"/>
              <a:cs typeface="Calibri"/>
              <a:sym typeface="Calibri"/>
            </a:endParaRPr>
          </a:p>
          <a:p>
            <a:pPr algn="just">
              <a:buSzPts val="1400"/>
            </a:pPr>
            <a:endParaRPr lang="en-GB" b="1">
              <a:solidFill>
                <a:schemeClr val="dk1"/>
              </a:solidFill>
              <a:latin typeface="Calibri"/>
              <a:ea typeface="Calibri"/>
              <a:cs typeface="Calibri"/>
              <a:sym typeface="Calibri"/>
            </a:endParaRPr>
          </a:p>
        </p:txBody>
      </p:sp>
      <p:pic>
        <p:nvPicPr>
          <p:cNvPr id="7" name="Google Shape;109;p15" descr="Scientist woman.png">
            <a:extLst>
              <a:ext uri="{FF2B5EF4-FFF2-40B4-BE49-F238E27FC236}">
                <a16:creationId xmlns:a16="http://schemas.microsoft.com/office/drawing/2014/main" id="{2E9DB382-EC8C-4F44-874D-48F1ACDD5B76}"/>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0" name="Google Shape;188;p24">
            <a:extLst>
              <a:ext uri="{FF2B5EF4-FFF2-40B4-BE49-F238E27FC236}">
                <a16:creationId xmlns:a16="http://schemas.microsoft.com/office/drawing/2014/main" id="{51EA8607-3D55-D04E-B5DA-F452A608A8C1}"/>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2. The suspect</a:t>
            </a:r>
            <a:r>
              <a:rPr lang="en-GB" dirty="0">
                <a:solidFill>
                  <a:srgbClr val="000000"/>
                </a:solidFill>
              </a:rPr>
              <a: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11</a:t>
            </a:fld>
            <a:endParaRPr/>
          </a:p>
        </p:txBody>
      </p:sp>
      <p:sp>
        <p:nvSpPr>
          <p:cNvPr id="182" name="Google Shape;182;p23"/>
          <p:cNvSpPr txBox="1"/>
          <p:nvPr/>
        </p:nvSpPr>
        <p:spPr>
          <a:xfrm>
            <a:off x="114302" y="2607736"/>
            <a:ext cx="8504664" cy="923289"/>
          </a:xfrm>
          <a:prstGeom prst="rect">
            <a:avLst/>
          </a:prstGeom>
          <a:noFill/>
          <a:ln>
            <a:noFill/>
          </a:ln>
        </p:spPr>
        <p:txBody>
          <a:bodyPr spcFirstLastPara="1" wrap="square" lIns="91425" tIns="45700" rIns="91425" bIns="45700" anchor="t" anchorCtr="0">
            <a:spAutoFit/>
          </a:bodyPr>
          <a:lstStyle/>
          <a:p>
            <a:pPr algn="just">
              <a:buSzPts val="4000"/>
            </a:pPr>
            <a:r>
              <a:rPr lang="fr-FR" sz="4000" i="1">
                <a:solidFill>
                  <a:srgbClr val="3366FF"/>
                </a:solidFill>
                <a:latin typeface="Calibri"/>
                <a:ea typeface="Calibri"/>
                <a:cs typeface="Calibri"/>
                <a:sym typeface="Calibri"/>
              </a:rPr>
              <a:t>« Is it the only cause?»</a:t>
            </a:r>
            <a:endParaRPr sz="4000" b="1">
              <a:solidFill>
                <a:schemeClr val="dk1"/>
              </a:solidFill>
              <a:latin typeface="Calibri"/>
              <a:ea typeface="Calibri"/>
              <a:cs typeface="Calibri"/>
              <a:sym typeface="Calibri"/>
            </a:endParaRPr>
          </a:p>
          <a:p>
            <a:pPr algn="just">
              <a:buSzPts val="1400"/>
            </a:pPr>
            <a:endParaRPr b="1">
              <a:solidFill>
                <a:schemeClr val="dk1"/>
              </a:solidFill>
              <a:latin typeface="Calibri"/>
              <a:ea typeface="Calibri"/>
              <a:cs typeface="Calibri"/>
              <a:sym typeface="Calibri"/>
            </a:endParaRPr>
          </a:p>
        </p:txBody>
      </p:sp>
      <p:pic>
        <p:nvPicPr>
          <p:cNvPr id="6" name="Google Shape;109;p15" descr="Scientist woman.png">
            <a:extLst>
              <a:ext uri="{FF2B5EF4-FFF2-40B4-BE49-F238E27FC236}">
                <a16:creationId xmlns:a16="http://schemas.microsoft.com/office/drawing/2014/main" id="{440E103D-E297-9B41-B602-97D15CBFB2F7}"/>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9" name="Google Shape;188;p24">
            <a:extLst>
              <a:ext uri="{FF2B5EF4-FFF2-40B4-BE49-F238E27FC236}">
                <a16:creationId xmlns:a16="http://schemas.microsoft.com/office/drawing/2014/main" id="{93958C65-5582-F742-8357-DC72E93D8FCA}"/>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2. The suspect</a:t>
            </a:r>
            <a:r>
              <a:rPr lang="en-GB" dirty="0">
                <a:solidFill>
                  <a:srgbClr val="000000"/>
                </a:solidFill>
              </a:rPr>
              <a: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2. The suspect</a:t>
            </a:r>
            <a:r>
              <a:rPr lang="en-GB" dirty="0">
                <a:solidFill>
                  <a:srgbClr val="000000"/>
                </a:solidFill>
              </a:rPr>
              <a:t>s</a:t>
            </a:r>
          </a:p>
        </p:txBody>
      </p:sp>
      <p:sp>
        <p:nvSpPr>
          <p:cNvPr id="189" name="Google Shape;189;p2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12</a:t>
            </a:fld>
            <a:endParaRPr lang="en-GB"/>
          </a:p>
        </p:txBody>
      </p:sp>
      <p:pic>
        <p:nvPicPr>
          <p:cNvPr id="190" name="Google Shape;190;p24" descr="ADEME graph.jpg"/>
          <p:cNvPicPr preferRelativeResize="0"/>
          <p:nvPr/>
        </p:nvPicPr>
        <p:blipFill rotWithShape="1">
          <a:blip r:embed="rId3">
            <a:alphaModFix/>
          </a:blip>
          <a:srcRect/>
          <a:stretch/>
        </p:blipFill>
        <p:spPr>
          <a:xfrm>
            <a:off x="0" y="1917700"/>
            <a:ext cx="5160580" cy="3978493"/>
          </a:xfrm>
          <a:prstGeom prst="rect">
            <a:avLst/>
          </a:prstGeom>
          <a:noFill/>
          <a:ln>
            <a:noFill/>
          </a:ln>
        </p:spPr>
      </p:pic>
      <p:sp>
        <p:nvSpPr>
          <p:cNvPr id="191" name="Google Shape;191;p24"/>
          <p:cNvSpPr txBox="1"/>
          <p:nvPr/>
        </p:nvSpPr>
        <p:spPr>
          <a:xfrm>
            <a:off x="5160580" y="2472160"/>
            <a:ext cx="3983419" cy="677068"/>
          </a:xfrm>
          <a:prstGeom prst="rect">
            <a:avLst/>
          </a:prstGeom>
          <a:noFill/>
          <a:ln>
            <a:noFill/>
          </a:ln>
        </p:spPr>
        <p:txBody>
          <a:bodyPr spcFirstLastPara="1" wrap="square" lIns="91425" tIns="45700" rIns="91425" bIns="45700" anchor="t" anchorCtr="0">
            <a:spAutoFit/>
          </a:bodyPr>
          <a:lstStyle/>
          <a:p>
            <a:pPr algn="r">
              <a:buSzPts val="1900"/>
            </a:pPr>
            <a:r>
              <a:rPr lang="en-GB" sz="1900" dirty="0">
                <a:solidFill>
                  <a:schemeClr val="dk1"/>
                </a:solidFill>
                <a:latin typeface="Calibri"/>
                <a:ea typeface="Calibri"/>
                <a:cs typeface="Calibri"/>
                <a:sym typeface="Calibri"/>
              </a:rPr>
              <a:t>…that global warming is caused by human activities</a:t>
            </a:r>
          </a:p>
        </p:txBody>
      </p:sp>
      <p:sp>
        <p:nvSpPr>
          <p:cNvPr id="192" name="Google Shape;192;p24"/>
          <p:cNvSpPr txBox="1"/>
          <p:nvPr/>
        </p:nvSpPr>
        <p:spPr>
          <a:xfrm>
            <a:off x="5033902" y="3360792"/>
            <a:ext cx="4110097" cy="677068"/>
          </a:xfrm>
          <a:prstGeom prst="rect">
            <a:avLst/>
          </a:prstGeom>
          <a:noFill/>
          <a:ln>
            <a:noFill/>
          </a:ln>
        </p:spPr>
        <p:txBody>
          <a:bodyPr spcFirstLastPara="1" wrap="square" lIns="91425" tIns="45700" rIns="91425" bIns="45700" anchor="t" anchorCtr="0">
            <a:spAutoFit/>
          </a:bodyPr>
          <a:lstStyle/>
          <a:p>
            <a:pPr algn="r">
              <a:buSzPts val="1900"/>
            </a:pPr>
            <a:r>
              <a:rPr lang="en-GB" sz="1900" dirty="0">
                <a:solidFill>
                  <a:schemeClr val="dk1"/>
                </a:solidFill>
                <a:latin typeface="Calibri"/>
                <a:ea typeface="Calibri"/>
                <a:cs typeface="Calibri"/>
                <a:sym typeface="Calibri"/>
              </a:rPr>
              <a:t>…that it is only a natural phenomenon that has always existed</a:t>
            </a:r>
            <a:endParaRPr lang="en-GB" sz="1900" u="sng" dirty="0">
              <a:solidFill>
                <a:schemeClr val="dk1"/>
              </a:solidFill>
              <a:latin typeface="Calibri"/>
              <a:ea typeface="Calibri"/>
              <a:cs typeface="Calibri"/>
              <a:sym typeface="Calibri"/>
            </a:endParaRPr>
          </a:p>
        </p:txBody>
      </p:sp>
      <p:sp>
        <p:nvSpPr>
          <p:cNvPr id="193" name="Google Shape;193;p24"/>
          <p:cNvSpPr txBox="1"/>
          <p:nvPr/>
        </p:nvSpPr>
        <p:spPr>
          <a:xfrm>
            <a:off x="4584700" y="4200565"/>
            <a:ext cx="4491098" cy="384680"/>
          </a:xfrm>
          <a:prstGeom prst="rect">
            <a:avLst/>
          </a:prstGeom>
          <a:noFill/>
          <a:ln>
            <a:noFill/>
          </a:ln>
        </p:spPr>
        <p:txBody>
          <a:bodyPr spcFirstLastPara="1" wrap="square" lIns="91425" tIns="45700" rIns="91425" bIns="45700" anchor="t" anchorCtr="0">
            <a:spAutoFit/>
          </a:bodyPr>
          <a:lstStyle/>
          <a:p>
            <a:pPr algn="r">
              <a:buSzPts val="1900"/>
            </a:pPr>
            <a:r>
              <a:rPr lang="en-GB" sz="1900" dirty="0">
                <a:solidFill>
                  <a:schemeClr val="dk1"/>
                </a:solidFill>
                <a:latin typeface="Calibri"/>
                <a:ea typeface="Calibri"/>
                <a:cs typeface="Calibri"/>
                <a:sym typeface="Calibri"/>
              </a:rPr>
              <a:t>… no opinion</a:t>
            </a:r>
            <a:endParaRPr lang="en-GB" sz="1900" u="sng" dirty="0">
              <a:solidFill>
                <a:schemeClr val="dk1"/>
              </a:solidFill>
              <a:latin typeface="Calibri"/>
              <a:ea typeface="Calibri"/>
              <a:cs typeface="Calibri"/>
              <a:sym typeface="Calibri"/>
            </a:endParaRPr>
          </a:p>
        </p:txBody>
      </p:sp>
      <p:sp>
        <p:nvSpPr>
          <p:cNvPr id="194" name="Google Shape;194;p24"/>
          <p:cNvSpPr txBox="1"/>
          <p:nvPr/>
        </p:nvSpPr>
        <p:spPr>
          <a:xfrm>
            <a:off x="0" y="6550263"/>
            <a:ext cx="8764751" cy="307736"/>
          </a:xfrm>
          <a:prstGeom prst="rect">
            <a:avLst/>
          </a:prstGeom>
          <a:noFill/>
          <a:ln>
            <a:noFill/>
          </a:ln>
        </p:spPr>
        <p:txBody>
          <a:bodyPr spcFirstLastPara="1" wrap="square" lIns="91425" tIns="45700" rIns="91425" bIns="45700" anchor="t" anchorCtr="0">
            <a:spAutoFit/>
          </a:bodyPr>
          <a:lstStyle/>
          <a:p>
            <a:pPr>
              <a:buSzPts val="1400"/>
            </a:pPr>
            <a:r>
              <a:rPr lang="en-GB">
                <a:solidFill>
                  <a:schemeClr val="dk1"/>
                </a:solidFill>
                <a:latin typeface="Calibri"/>
                <a:ea typeface="Calibri"/>
                <a:cs typeface="Calibri"/>
                <a:sym typeface="Calibri"/>
              </a:rPr>
              <a:t>Source: ADEME (French ecological transition Agency) - Social representations of the greenhouse effect</a:t>
            </a:r>
          </a:p>
        </p:txBody>
      </p:sp>
      <p:sp>
        <p:nvSpPr>
          <p:cNvPr id="195" name="Google Shape;195;p24"/>
          <p:cNvSpPr txBox="1"/>
          <p:nvPr/>
        </p:nvSpPr>
        <p:spPr>
          <a:xfrm>
            <a:off x="101603" y="1397001"/>
            <a:ext cx="8195047" cy="400069"/>
          </a:xfrm>
          <a:prstGeom prst="rect">
            <a:avLst/>
          </a:prstGeom>
          <a:noFill/>
          <a:ln>
            <a:noFill/>
          </a:ln>
        </p:spPr>
        <p:txBody>
          <a:bodyPr spcFirstLastPara="1" wrap="square" lIns="91425" tIns="45700" rIns="91425" bIns="45700" anchor="t" anchorCtr="0">
            <a:spAutoFit/>
          </a:bodyPr>
          <a:lstStyle/>
          <a:p>
            <a:r>
              <a:rPr lang="en-GB" sz="2000" b="1">
                <a:solidFill>
                  <a:schemeClr val="dk1"/>
                </a:solidFill>
                <a:latin typeface="Calibri"/>
                <a:ea typeface="Calibri"/>
                <a:cs typeface="Calibri"/>
                <a:sym typeface="Calibri"/>
              </a:rPr>
              <a:t>Results of a survey carried out on a sample of 798 French people. </a:t>
            </a:r>
            <a:endParaRPr lang="en-GB" sz="2000"/>
          </a:p>
        </p:txBody>
      </p:sp>
      <p:pic>
        <p:nvPicPr>
          <p:cNvPr id="10" name="Google Shape;109;p15" descr="Scientist woman.png">
            <a:extLst>
              <a:ext uri="{FF2B5EF4-FFF2-40B4-BE49-F238E27FC236}">
                <a16:creationId xmlns:a16="http://schemas.microsoft.com/office/drawing/2014/main" id="{CC6177E8-5E94-EB4C-91B7-3EFEAB2572A8}"/>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13</a:t>
            </a:fld>
            <a:endParaRPr lang="en-GB"/>
          </a:p>
        </p:txBody>
      </p:sp>
      <p:sp>
        <p:nvSpPr>
          <p:cNvPr id="201" name="Google Shape;201;p25"/>
          <p:cNvSpPr txBox="1"/>
          <p:nvPr/>
        </p:nvSpPr>
        <p:spPr>
          <a:xfrm>
            <a:off x="0" y="1241449"/>
            <a:ext cx="9144000" cy="5755381"/>
          </a:xfrm>
          <a:prstGeom prst="rect">
            <a:avLst/>
          </a:prstGeom>
          <a:noFill/>
          <a:ln>
            <a:noFill/>
          </a:ln>
        </p:spPr>
        <p:txBody>
          <a:bodyPr spcFirstLastPara="1" wrap="square" lIns="91425" tIns="45700" rIns="91425" bIns="45700" anchor="t" anchorCtr="0">
            <a:spAutoFit/>
          </a:bodyPr>
          <a:lstStyle/>
          <a:p>
            <a:pPr>
              <a:buSzPts val="2200"/>
            </a:pPr>
            <a:endParaRPr lang="en-GB" sz="2200" i="1">
              <a:solidFill>
                <a:srgbClr val="3366FF"/>
              </a:solidFill>
              <a:latin typeface="Calibri"/>
              <a:ea typeface="Calibri"/>
              <a:cs typeface="Calibri"/>
              <a:sym typeface="Calibri"/>
            </a:endParaRPr>
          </a:p>
          <a:p>
            <a:pPr algn="just"/>
            <a:r>
              <a:rPr lang="en-GB" sz="2200" i="1">
                <a:solidFill>
                  <a:srgbClr val="3366FF"/>
                </a:solidFill>
                <a:latin typeface="Calibri"/>
                <a:ea typeface="Calibri"/>
                <a:cs typeface="Calibri"/>
                <a:sym typeface="Calibri"/>
              </a:rPr>
              <a:t>« Regarding the results of the survey.. What do you think of these results? </a:t>
            </a:r>
            <a:endParaRPr lang="en-GB" sz="2200"/>
          </a:p>
          <a:p>
            <a:pPr>
              <a:buSzPts val="2200"/>
            </a:pPr>
            <a:endParaRPr lang="en-GB" sz="2200" i="1">
              <a:solidFill>
                <a:srgbClr val="3366FF"/>
              </a:solidFill>
              <a:latin typeface="Calibri"/>
              <a:ea typeface="Calibri"/>
              <a:cs typeface="Calibri"/>
              <a:sym typeface="Calibri"/>
            </a:endParaRPr>
          </a:p>
          <a:p>
            <a:pPr>
              <a:buSzPts val="2200"/>
            </a:pPr>
            <a:r>
              <a:rPr lang="en-GB" sz="2200" i="1">
                <a:solidFill>
                  <a:srgbClr val="3366FF"/>
                </a:solidFill>
                <a:latin typeface="Calibri"/>
                <a:ea typeface="Calibri"/>
                <a:cs typeface="Calibri"/>
                <a:sym typeface="Calibri"/>
              </a:rPr>
              <a:t>If I ask you again: Who thinks that global warming is caused by human activities? </a:t>
            </a:r>
            <a:endParaRPr lang="en-GB" sz="2200"/>
          </a:p>
          <a:p>
            <a:pPr>
              <a:buSzPts val="2200"/>
            </a:pPr>
            <a:endParaRPr lang="en-GB" sz="2200" i="1">
              <a:solidFill>
                <a:srgbClr val="3366FF"/>
              </a:solidFill>
              <a:latin typeface="Calibri"/>
              <a:ea typeface="Calibri"/>
              <a:cs typeface="Calibri"/>
              <a:sym typeface="Calibri"/>
            </a:endParaRPr>
          </a:p>
          <a:p>
            <a:pPr>
              <a:buSzPts val="2200"/>
            </a:pPr>
            <a:r>
              <a:rPr lang="en-GB" sz="2200" i="1">
                <a:solidFill>
                  <a:srgbClr val="3366FF"/>
                </a:solidFill>
                <a:latin typeface="Calibri"/>
                <a:ea typeface="Calibri"/>
                <a:cs typeface="Calibri"/>
                <a:sym typeface="Calibri"/>
              </a:rPr>
              <a:t>Who thinks that it is only a natural phenomenon that has always existed? </a:t>
            </a:r>
            <a:endParaRPr lang="en-GB" sz="2200"/>
          </a:p>
          <a:p>
            <a:pPr>
              <a:buSzPts val="2200"/>
            </a:pPr>
            <a:endParaRPr lang="en-GB" sz="2200" i="1">
              <a:solidFill>
                <a:srgbClr val="3366FF"/>
              </a:solidFill>
              <a:latin typeface="Calibri"/>
              <a:ea typeface="Calibri"/>
              <a:cs typeface="Calibri"/>
              <a:sym typeface="Calibri"/>
            </a:endParaRPr>
          </a:p>
          <a:p>
            <a:pPr>
              <a:buSzPts val="2200"/>
            </a:pPr>
            <a:r>
              <a:rPr lang="en-GB" sz="2200" i="1">
                <a:solidFill>
                  <a:srgbClr val="3366FF"/>
                </a:solidFill>
                <a:latin typeface="Calibri"/>
                <a:ea typeface="Calibri"/>
                <a:cs typeface="Calibri"/>
                <a:sym typeface="Calibri"/>
              </a:rPr>
              <a:t>Who thinks it is both?... </a:t>
            </a:r>
            <a:endParaRPr lang="en-GB" sz="2200"/>
          </a:p>
          <a:p>
            <a:pPr>
              <a:buSzPts val="2200"/>
            </a:pPr>
            <a:endParaRPr lang="en-GB" sz="2200" i="1">
              <a:solidFill>
                <a:srgbClr val="3366FF"/>
              </a:solidFill>
              <a:latin typeface="Calibri"/>
              <a:ea typeface="Calibri"/>
              <a:cs typeface="Calibri"/>
              <a:sym typeface="Calibri"/>
            </a:endParaRPr>
          </a:p>
          <a:p>
            <a:pPr>
              <a:buSzPts val="2200"/>
            </a:pPr>
            <a:r>
              <a:rPr lang="en-GB" sz="2200" i="1">
                <a:solidFill>
                  <a:srgbClr val="3366FF"/>
                </a:solidFill>
                <a:latin typeface="Calibri"/>
                <a:ea typeface="Calibri"/>
                <a:cs typeface="Calibri"/>
                <a:sym typeface="Calibri"/>
              </a:rPr>
              <a:t>Who doesn't know? </a:t>
            </a:r>
            <a:endParaRPr lang="en-GB" sz="2200"/>
          </a:p>
          <a:p>
            <a:pPr>
              <a:buSzPts val="2200"/>
            </a:pPr>
            <a:endParaRPr lang="en-GB" sz="2200" i="1">
              <a:solidFill>
                <a:srgbClr val="3366FF"/>
              </a:solidFill>
              <a:latin typeface="Calibri"/>
              <a:ea typeface="Calibri"/>
              <a:cs typeface="Calibri"/>
              <a:sym typeface="Calibri"/>
            </a:endParaRPr>
          </a:p>
          <a:p>
            <a:pPr>
              <a:buSzPts val="2200"/>
            </a:pPr>
            <a:r>
              <a:rPr lang="en-GB" sz="2200" i="1">
                <a:solidFill>
                  <a:srgbClr val="3366FF"/>
                </a:solidFill>
                <a:latin typeface="Calibri"/>
                <a:ea typeface="Calibri"/>
                <a:cs typeface="Calibri"/>
                <a:sym typeface="Calibri"/>
              </a:rPr>
              <a:t>What do you think about when we talk about human activities and when we talk about natural factors? »</a:t>
            </a:r>
            <a:endParaRPr lang="en-GB" sz="2200"/>
          </a:p>
          <a:p>
            <a:pPr>
              <a:buSzPts val="2000"/>
            </a:pPr>
            <a:endParaRPr lang="en-GB" sz="2000" i="1">
              <a:solidFill>
                <a:srgbClr val="3366FF"/>
              </a:solidFill>
              <a:latin typeface="Calibri"/>
              <a:ea typeface="Calibri"/>
              <a:cs typeface="Calibri"/>
              <a:sym typeface="Calibri"/>
            </a:endParaRPr>
          </a:p>
          <a:p>
            <a:pPr>
              <a:buSzPts val="2000"/>
            </a:pPr>
            <a:endParaRPr lang="en-GB" sz="2000" i="1">
              <a:solidFill>
                <a:srgbClr val="3366FF"/>
              </a:solidFill>
              <a:latin typeface="Calibri"/>
              <a:ea typeface="Calibri"/>
              <a:cs typeface="Calibri"/>
              <a:sym typeface="Calibri"/>
            </a:endParaRPr>
          </a:p>
          <a:p>
            <a:pPr>
              <a:buSzPts val="2000"/>
            </a:pPr>
            <a:endParaRPr lang="en-GB" sz="2000" i="1">
              <a:solidFill>
                <a:srgbClr val="3366FF"/>
              </a:solidFill>
              <a:latin typeface="Calibri"/>
              <a:ea typeface="Calibri"/>
              <a:cs typeface="Calibri"/>
              <a:sym typeface="Calibri"/>
            </a:endParaRPr>
          </a:p>
        </p:txBody>
      </p:sp>
      <p:pic>
        <p:nvPicPr>
          <p:cNvPr id="6" name="Google Shape;109;p15" descr="Scientist woman.png">
            <a:extLst>
              <a:ext uri="{FF2B5EF4-FFF2-40B4-BE49-F238E27FC236}">
                <a16:creationId xmlns:a16="http://schemas.microsoft.com/office/drawing/2014/main" id="{FD2B7EC5-5D0C-684F-B5B1-2C9DEE7DFD5D}"/>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9" name="Google Shape;188;p24">
            <a:extLst>
              <a:ext uri="{FF2B5EF4-FFF2-40B4-BE49-F238E27FC236}">
                <a16:creationId xmlns:a16="http://schemas.microsoft.com/office/drawing/2014/main" id="{5565E248-7DBD-3945-9A70-DED46F1D5DF1}"/>
              </a:ext>
            </a:extLst>
          </p:cNvPr>
          <p:cNvSpPr txBox="1">
            <a:spLocks/>
          </p:cNvSpPr>
          <p:nvPr/>
        </p:nvSpPr>
        <p:spPr>
          <a:xfrm>
            <a:off x="1270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2. The suspect</a:t>
            </a:r>
            <a:r>
              <a:rPr lang="en-GB">
                <a:solidFill>
                  <a:srgbClr val="000000"/>
                </a:solidFill>
              </a:rPr>
              <a:t>s</a:t>
            </a:r>
            <a:endParaRPr lang="en-GB"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14</a:t>
            </a:fld>
            <a:endParaRPr/>
          </a:p>
        </p:txBody>
      </p:sp>
      <p:sp>
        <p:nvSpPr>
          <p:cNvPr id="209" name="Google Shape;209;p26"/>
          <p:cNvSpPr txBox="1"/>
          <p:nvPr/>
        </p:nvSpPr>
        <p:spPr>
          <a:xfrm>
            <a:off x="186126" y="2382258"/>
            <a:ext cx="8771748" cy="3231614"/>
          </a:xfrm>
          <a:prstGeom prst="rect">
            <a:avLst/>
          </a:prstGeom>
          <a:noFill/>
          <a:ln>
            <a:noFill/>
          </a:ln>
        </p:spPr>
        <p:txBody>
          <a:bodyPr spcFirstLastPara="1" wrap="square" lIns="91425" tIns="45700" rIns="91425" bIns="45700" anchor="t" anchorCtr="0">
            <a:spAutoFit/>
          </a:bodyPr>
          <a:lstStyle/>
          <a:p>
            <a:pPr>
              <a:buSzPts val="2200"/>
            </a:pPr>
            <a:r>
              <a:rPr lang="en-GB" sz="2200" i="1" dirty="0">
                <a:solidFill>
                  <a:srgbClr val="3366FF"/>
                </a:solidFill>
                <a:latin typeface="Calibri"/>
                <a:ea typeface="Calibri"/>
                <a:cs typeface="Calibri"/>
                <a:sym typeface="Calibri"/>
              </a:rPr>
              <a:t>« In this high-profile global warming affair, it is indeed sometimes difficult to distinguish between what is true and what is false, to sort out the information... </a:t>
            </a:r>
            <a:endParaRPr lang="en-GB" sz="2200" dirty="0"/>
          </a:p>
          <a:p>
            <a:pPr>
              <a:buSzPts val="2200"/>
            </a:pPr>
            <a:endParaRPr lang="en-GB" sz="2200" i="1" dirty="0">
              <a:solidFill>
                <a:srgbClr val="3366FF"/>
              </a:solidFill>
              <a:latin typeface="Calibri"/>
              <a:ea typeface="Calibri"/>
              <a:cs typeface="Calibri"/>
              <a:sym typeface="Calibri"/>
            </a:endParaRPr>
          </a:p>
          <a:p>
            <a:pPr>
              <a:buSzPts val="2200"/>
            </a:pPr>
            <a:r>
              <a:rPr lang="en-GB" sz="2200" i="1" dirty="0">
                <a:solidFill>
                  <a:srgbClr val="3366FF"/>
                </a:solidFill>
                <a:latin typeface="Calibri"/>
                <a:ea typeface="Calibri"/>
                <a:cs typeface="Calibri"/>
                <a:sym typeface="Calibri"/>
              </a:rPr>
              <a:t>Moreover, my colleagues have collected a large amount of data on several suspects, and it is up to us to classify and then analyse it in order to evaluate, if possible, the potential involvement of these factors in global warming. »</a:t>
            </a:r>
            <a:endParaRPr lang="en-GB" sz="2200" dirty="0"/>
          </a:p>
          <a:p>
            <a:pPr>
              <a:buSzPts val="1400"/>
            </a:pPr>
            <a:endParaRPr lang="en-GB" i="1" dirty="0">
              <a:solidFill>
                <a:srgbClr val="3366FF"/>
              </a:solidFill>
              <a:latin typeface="Calibri"/>
              <a:ea typeface="Calibri"/>
              <a:cs typeface="Calibri"/>
              <a:sym typeface="Calibri"/>
            </a:endParaRPr>
          </a:p>
          <a:p>
            <a:pPr>
              <a:buSzPts val="1400"/>
            </a:pPr>
            <a:endParaRPr lang="en-GB" i="1" dirty="0">
              <a:solidFill>
                <a:srgbClr val="3366FF"/>
              </a:solidFill>
              <a:latin typeface="Calibri"/>
              <a:ea typeface="Calibri"/>
              <a:cs typeface="Calibri"/>
              <a:sym typeface="Calibri"/>
            </a:endParaRPr>
          </a:p>
        </p:txBody>
      </p:sp>
      <p:pic>
        <p:nvPicPr>
          <p:cNvPr id="211" name="Google Shape;211;p2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188;p24">
            <a:extLst>
              <a:ext uri="{FF2B5EF4-FFF2-40B4-BE49-F238E27FC236}">
                <a16:creationId xmlns:a16="http://schemas.microsoft.com/office/drawing/2014/main" id="{0714ACC6-A4B7-AD47-93E5-722AE0575953}"/>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2. The suspect</a:t>
            </a:r>
            <a:r>
              <a:rPr lang="en-GB" dirty="0">
                <a:solidFill>
                  <a:srgbClr val="000000"/>
                </a:solidFill>
              </a:rPr>
              <a: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a:t>2. SUSPECT N°1 : THE SUN</a:t>
            </a:r>
            <a:endParaRPr/>
          </a:p>
        </p:txBody>
      </p:sp>
      <p:pic>
        <p:nvPicPr>
          <p:cNvPr id="217" name="Google Shape;217;p27" descr="suspect-109026874.jpg"/>
          <p:cNvPicPr preferRelativeResize="0"/>
          <p:nvPr/>
        </p:nvPicPr>
        <p:blipFill rotWithShape="1">
          <a:blip r:embed="rId3">
            <a:alphaModFix/>
          </a:blip>
          <a:srcRect b="17515"/>
          <a:stretch/>
        </p:blipFill>
        <p:spPr>
          <a:xfrm>
            <a:off x="2692399" y="3436113"/>
            <a:ext cx="3962400" cy="2418588"/>
          </a:xfrm>
          <a:prstGeom prst="rect">
            <a:avLst/>
          </a:prstGeom>
          <a:noFill/>
          <a:ln>
            <a:noFill/>
          </a:ln>
        </p:spPr>
      </p:pic>
      <p:pic>
        <p:nvPicPr>
          <p:cNvPr id="5" name="Google Shape;109;p15" descr="Scientist woman.png">
            <a:extLst>
              <a:ext uri="{FF2B5EF4-FFF2-40B4-BE49-F238E27FC236}">
                <a16:creationId xmlns:a16="http://schemas.microsoft.com/office/drawing/2014/main" id="{3F7E00F7-B046-2B46-825D-210E55B0D9A1}"/>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6" name="Google Shape;104;p15">
            <a:extLst>
              <a:ext uri="{FF2B5EF4-FFF2-40B4-BE49-F238E27FC236}">
                <a16:creationId xmlns:a16="http://schemas.microsoft.com/office/drawing/2014/main" id="{2D94A2BD-A41F-8B48-ABD1-65852777A662}"/>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15</a:t>
            </a:fld>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2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16</a:t>
            </a:fld>
            <a:endParaRPr lang="en-GB"/>
          </a:p>
        </p:txBody>
      </p:sp>
      <p:pic>
        <p:nvPicPr>
          <p:cNvPr id="224" name="Google Shape;224;p28" descr="sun_title.jpg"/>
          <p:cNvPicPr preferRelativeResize="0"/>
          <p:nvPr/>
        </p:nvPicPr>
        <p:blipFill rotWithShape="1">
          <a:blip r:embed="rId3">
            <a:alphaModFix/>
          </a:blip>
          <a:srcRect/>
          <a:stretch/>
        </p:blipFill>
        <p:spPr>
          <a:xfrm>
            <a:off x="0" y="1554023"/>
            <a:ext cx="4515506" cy="3629980"/>
          </a:xfrm>
          <a:prstGeom prst="rect">
            <a:avLst/>
          </a:prstGeom>
          <a:noFill/>
          <a:ln>
            <a:noFill/>
          </a:ln>
        </p:spPr>
      </p:pic>
      <p:sp>
        <p:nvSpPr>
          <p:cNvPr id="225" name="Google Shape;225;p28"/>
          <p:cNvSpPr txBox="1"/>
          <p:nvPr/>
        </p:nvSpPr>
        <p:spPr>
          <a:xfrm>
            <a:off x="4629807" y="1107962"/>
            <a:ext cx="4514194" cy="5355272"/>
          </a:xfrm>
          <a:prstGeom prst="rect">
            <a:avLst/>
          </a:prstGeom>
          <a:solidFill>
            <a:srgbClr val="FDE9D8"/>
          </a:solidFill>
          <a:ln w="12700" cap="flat" cmpd="sng">
            <a:solidFill>
              <a:srgbClr val="953734"/>
            </a:solidFill>
            <a:prstDash val="solid"/>
            <a:round/>
            <a:headEnd type="none" w="sm" len="sm"/>
            <a:tailEnd type="none" w="sm" len="sm"/>
          </a:ln>
        </p:spPr>
        <p:txBody>
          <a:bodyPr spcFirstLastPara="1" wrap="square" lIns="91425" tIns="45700" rIns="91425" bIns="45700" anchor="t" anchorCtr="0">
            <a:spAutoFit/>
          </a:bodyPr>
          <a:lstStyle/>
          <a:p>
            <a:pPr algn="ctr">
              <a:buSzPts val="1800"/>
            </a:pPr>
            <a:r>
              <a:rPr lang="en-GB" sz="1800">
                <a:solidFill>
                  <a:schemeClr val="dk1"/>
                </a:solidFill>
                <a:latin typeface="Cutive"/>
                <a:ea typeface="Cutive"/>
                <a:cs typeface="Cutive"/>
                <a:sym typeface="Cutive"/>
              </a:rPr>
              <a:t>SUSPECT SHEET</a:t>
            </a:r>
            <a:endParaRPr lang="en-GB" sz="1800">
              <a:latin typeface="Cutive"/>
              <a:ea typeface="Cutive"/>
              <a:cs typeface="Cutive"/>
              <a:sym typeface="Cutive"/>
            </a:endParaRPr>
          </a:p>
          <a:p>
            <a:pPr algn="ctr">
              <a:buSzPts val="1800"/>
            </a:pPr>
            <a:endParaRPr lang="en-GB" sz="1800" b="1">
              <a:solidFill>
                <a:schemeClr val="dk1"/>
              </a:solidFill>
              <a:latin typeface="Calibri"/>
              <a:ea typeface="Calibri"/>
              <a:cs typeface="Calibri"/>
              <a:sym typeface="Calibri"/>
            </a:endParaRPr>
          </a:p>
          <a:p>
            <a:pPr>
              <a:buSzPts val="1800"/>
            </a:pPr>
            <a:r>
              <a:rPr lang="en-GB" sz="1800" b="1">
                <a:solidFill>
                  <a:schemeClr val="dk1"/>
                </a:solidFill>
                <a:latin typeface="Cutive"/>
                <a:ea typeface="Cutive"/>
                <a:cs typeface="Cutive"/>
                <a:sym typeface="Cutive"/>
              </a:rPr>
              <a:t>Age </a:t>
            </a:r>
            <a:r>
              <a:rPr lang="en-GB" sz="1800">
                <a:solidFill>
                  <a:schemeClr val="dk1"/>
                </a:solidFill>
                <a:latin typeface="Cutive"/>
                <a:ea typeface="Cutive"/>
                <a:cs typeface="Cutive"/>
                <a:sym typeface="Cutive"/>
              </a:rPr>
              <a:t>: 4.57 billion years</a:t>
            </a:r>
            <a:endParaRPr lang="en-GB"/>
          </a:p>
          <a:p>
            <a:pPr>
              <a:buSzPts val="1800"/>
            </a:pPr>
            <a:endParaRPr lang="en-GB" sz="1800">
              <a:solidFill>
                <a:schemeClr val="dk1"/>
              </a:solidFill>
              <a:latin typeface="Cutive"/>
              <a:ea typeface="Cutive"/>
              <a:cs typeface="Cutive"/>
              <a:sym typeface="Cutive"/>
            </a:endParaRPr>
          </a:p>
          <a:p>
            <a:pPr>
              <a:buSzPts val="1800"/>
            </a:pPr>
            <a:r>
              <a:rPr lang="en-GB" sz="1800" b="1">
                <a:solidFill>
                  <a:schemeClr val="dk1"/>
                </a:solidFill>
                <a:latin typeface="Cutive"/>
                <a:ea typeface="Cutive"/>
                <a:cs typeface="Cutive"/>
                <a:sym typeface="Cutive"/>
              </a:rPr>
              <a:t>Life expectancy </a:t>
            </a:r>
            <a:r>
              <a:rPr lang="en-GB" sz="1800">
                <a:solidFill>
                  <a:schemeClr val="dk1"/>
                </a:solidFill>
                <a:latin typeface="Cutive"/>
                <a:ea typeface="Cutive"/>
                <a:cs typeface="Cutive"/>
                <a:sym typeface="Cutive"/>
              </a:rPr>
              <a:t>:  10 billion years</a:t>
            </a:r>
            <a:endParaRPr lang="en-GB"/>
          </a:p>
          <a:p>
            <a:pPr>
              <a:buSzPts val="1800"/>
            </a:pPr>
            <a:endParaRPr lang="en-GB" sz="1800">
              <a:solidFill>
                <a:schemeClr val="dk1"/>
              </a:solidFill>
              <a:latin typeface="Cutive"/>
              <a:ea typeface="Cutive"/>
              <a:cs typeface="Cutive"/>
              <a:sym typeface="Cutive"/>
            </a:endParaRPr>
          </a:p>
          <a:p>
            <a:pPr>
              <a:buSzPts val="1800"/>
            </a:pPr>
            <a:r>
              <a:rPr lang="en-GB" sz="1800" b="1">
                <a:solidFill>
                  <a:schemeClr val="dk1"/>
                </a:solidFill>
                <a:latin typeface="Cutive"/>
                <a:ea typeface="Cutive"/>
                <a:cs typeface="Cutive"/>
                <a:sym typeface="Cutive"/>
              </a:rPr>
              <a:t>Diameter</a:t>
            </a:r>
            <a:r>
              <a:rPr lang="en-GB" sz="1800">
                <a:solidFill>
                  <a:schemeClr val="dk1"/>
                </a:solidFill>
                <a:latin typeface="Cutive"/>
                <a:ea typeface="Cutive"/>
                <a:cs typeface="Cutive"/>
                <a:sym typeface="Cutive"/>
              </a:rPr>
              <a:t> : 14 million kilometres</a:t>
            </a:r>
            <a:endParaRPr lang="en-GB"/>
          </a:p>
          <a:p>
            <a:pPr>
              <a:buSzPts val="1800"/>
            </a:pPr>
            <a:endParaRPr lang="en-GB" sz="1800">
              <a:solidFill>
                <a:schemeClr val="dk1"/>
              </a:solidFill>
              <a:latin typeface="Cutive"/>
              <a:ea typeface="Cutive"/>
              <a:cs typeface="Cutive"/>
              <a:sym typeface="Cutive"/>
            </a:endParaRPr>
          </a:p>
          <a:p>
            <a:pPr>
              <a:buSzPts val="1800"/>
            </a:pPr>
            <a:r>
              <a:rPr lang="en-GB" sz="1800" b="1">
                <a:solidFill>
                  <a:schemeClr val="dk1"/>
                </a:solidFill>
                <a:latin typeface="Cutive"/>
                <a:ea typeface="Cutive"/>
                <a:cs typeface="Cutive"/>
                <a:sym typeface="Cutive"/>
              </a:rPr>
              <a:t>Number</a:t>
            </a:r>
            <a:r>
              <a:rPr lang="en-GB" sz="1800">
                <a:solidFill>
                  <a:schemeClr val="dk1"/>
                </a:solidFill>
                <a:latin typeface="Cutive"/>
                <a:ea typeface="Cutive"/>
                <a:cs typeface="Cutive"/>
                <a:sym typeface="Cutive"/>
              </a:rPr>
              <a:t> : one</a:t>
            </a:r>
            <a:endParaRPr lang="en-GB" sz="1800"/>
          </a:p>
          <a:p>
            <a:pPr>
              <a:buSzPts val="1800"/>
            </a:pPr>
            <a:endParaRPr lang="en-GB" sz="1800">
              <a:solidFill>
                <a:schemeClr val="dk1"/>
              </a:solidFill>
              <a:latin typeface="Cutive"/>
              <a:ea typeface="Cutive"/>
              <a:cs typeface="Cutive"/>
              <a:sym typeface="Cutive"/>
            </a:endParaRPr>
          </a:p>
          <a:p>
            <a:pPr>
              <a:buSzPts val="1800"/>
            </a:pPr>
            <a:r>
              <a:rPr lang="en-GB" sz="1800" b="1">
                <a:solidFill>
                  <a:schemeClr val="dk1"/>
                </a:solidFill>
                <a:latin typeface="Cutive"/>
                <a:ea typeface="Cutive"/>
                <a:cs typeface="Cutive"/>
                <a:sym typeface="Cutive"/>
              </a:rPr>
              <a:t>Activity</a:t>
            </a:r>
            <a:r>
              <a:rPr lang="en-GB" sz="1800">
                <a:solidFill>
                  <a:schemeClr val="dk1"/>
                </a:solidFill>
                <a:latin typeface="Cutive"/>
                <a:ea typeface="Cutive"/>
                <a:cs typeface="Cutive"/>
                <a:sym typeface="Cutive"/>
              </a:rPr>
              <a:t> : light energy 1360 watts per square metre</a:t>
            </a:r>
            <a:endParaRPr lang="en-GB"/>
          </a:p>
          <a:p>
            <a:pPr>
              <a:buSzPts val="1800"/>
            </a:pPr>
            <a:endParaRPr lang="en-GB" sz="1800">
              <a:solidFill>
                <a:schemeClr val="dk1"/>
              </a:solidFill>
              <a:latin typeface="Cutive"/>
              <a:ea typeface="Cutive"/>
              <a:cs typeface="Cutive"/>
              <a:sym typeface="Cutive"/>
            </a:endParaRPr>
          </a:p>
          <a:p>
            <a:pPr>
              <a:buSzPts val="1800"/>
            </a:pPr>
            <a:r>
              <a:rPr lang="en-GB" sz="1800" b="1">
                <a:solidFill>
                  <a:schemeClr val="dk1"/>
                </a:solidFill>
                <a:latin typeface="Cutive"/>
                <a:ea typeface="Cutive"/>
                <a:cs typeface="Cutive"/>
                <a:sym typeface="Cutive"/>
              </a:rPr>
              <a:t>Origin</a:t>
            </a:r>
            <a:r>
              <a:rPr lang="en-GB" sz="1800">
                <a:solidFill>
                  <a:schemeClr val="dk1"/>
                </a:solidFill>
                <a:latin typeface="Cutive"/>
                <a:ea typeface="Cutive"/>
                <a:cs typeface="Cutive"/>
                <a:sym typeface="Cutive"/>
              </a:rPr>
              <a:t> : natural</a:t>
            </a:r>
            <a:endParaRPr lang="en-GB"/>
          </a:p>
          <a:p>
            <a:pPr>
              <a:buSzPts val="1800"/>
            </a:pPr>
            <a:endParaRPr lang="en-GB" sz="1800">
              <a:solidFill>
                <a:schemeClr val="dk1"/>
              </a:solidFill>
              <a:latin typeface="Cutive"/>
              <a:ea typeface="Cutive"/>
              <a:cs typeface="Cutive"/>
              <a:sym typeface="Cutive"/>
            </a:endParaRPr>
          </a:p>
          <a:p>
            <a:pPr>
              <a:buSzPts val="1800"/>
            </a:pPr>
            <a:r>
              <a:rPr lang="en-GB" sz="1800" b="1">
                <a:solidFill>
                  <a:schemeClr val="dk1"/>
                </a:solidFill>
                <a:latin typeface="Cutive"/>
                <a:ea typeface="Cutive"/>
                <a:cs typeface="Cutive"/>
                <a:sym typeface="Cutive"/>
              </a:rPr>
              <a:t>Composition</a:t>
            </a:r>
            <a:r>
              <a:rPr lang="en-GB" sz="1800">
                <a:solidFill>
                  <a:schemeClr val="dk1"/>
                </a:solidFill>
                <a:latin typeface="Cutive"/>
                <a:ea typeface="Cutive"/>
                <a:cs typeface="Cutive"/>
                <a:sym typeface="Cutive"/>
              </a:rPr>
              <a:t> : 	</a:t>
            </a:r>
            <a:endParaRPr lang="en-GB"/>
          </a:p>
          <a:p>
            <a:pPr>
              <a:buSzPts val="1800"/>
            </a:pPr>
            <a:r>
              <a:rPr lang="en-GB" sz="1800">
                <a:solidFill>
                  <a:schemeClr val="dk1"/>
                </a:solidFill>
                <a:latin typeface="Cutive"/>
                <a:ea typeface="Cutive"/>
                <a:cs typeface="Cutive"/>
                <a:sym typeface="Cutive"/>
              </a:rPr>
              <a:t> 73% hydrogen </a:t>
            </a:r>
            <a:endParaRPr lang="en-GB" sz="1800"/>
          </a:p>
          <a:p>
            <a:pPr>
              <a:buSzPts val="1800"/>
            </a:pPr>
            <a:r>
              <a:rPr lang="en-GB" sz="1800">
                <a:solidFill>
                  <a:schemeClr val="dk1"/>
                </a:solidFill>
                <a:latin typeface="Cutive"/>
                <a:ea typeface="Cutive"/>
                <a:cs typeface="Cutive"/>
                <a:sym typeface="Cutive"/>
              </a:rPr>
              <a:t>25% helium </a:t>
            </a:r>
            <a:endParaRPr lang="en-GB"/>
          </a:p>
          <a:p>
            <a:pPr>
              <a:buSzPts val="1800"/>
            </a:pPr>
            <a:r>
              <a:rPr lang="en-GB" sz="1800">
                <a:solidFill>
                  <a:schemeClr val="dk1"/>
                </a:solidFill>
                <a:latin typeface="Cutive"/>
                <a:ea typeface="Cutive"/>
                <a:cs typeface="Cutive"/>
                <a:sym typeface="Cutive"/>
              </a:rPr>
              <a:t>2% other elements</a:t>
            </a:r>
            <a:endParaRPr lang="en-GB"/>
          </a:p>
        </p:txBody>
      </p:sp>
      <p:sp>
        <p:nvSpPr>
          <p:cNvPr id="226" name="Google Shape;226;p28"/>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a:t>Source: Futura Sciences https://www.futura-sciences.com/sciences/questions-reponses/astronomie-temperature-soleil-6296/</a:t>
            </a:r>
          </a:p>
        </p:txBody>
      </p:sp>
      <p:pic>
        <p:nvPicPr>
          <p:cNvPr id="7" name="Google Shape;109;p15" descr="Scientist woman.png">
            <a:extLst>
              <a:ext uri="{FF2B5EF4-FFF2-40B4-BE49-F238E27FC236}">
                <a16:creationId xmlns:a16="http://schemas.microsoft.com/office/drawing/2014/main" id="{970723F7-767C-8046-9DC0-F6D24C96D1FB}"/>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8A1EB1E9-DB50-4643-9076-448EAECC79DC}"/>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Suspect n°1: the sun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4" name="Google Shape;234;p29"/>
          <p:cNvSpPr txBox="1"/>
          <p:nvPr/>
        </p:nvSpPr>
        <p:spPr>
          <a:xfrm>
            <a:off x="5041901" y="1554023"/>
            <a:ext cx="4102099" cy="5016718"/>
          </a:xfrm>
          <a:prstGeom prst="rect">
            <a:avLst/>
          </a:prstGeom>
          <a:noFill/>
          <a:ln>
            <a:noFill/>
          </a:ln>
        </p:spPr>
        <p:txBody>
          <a:bodyPr spcFirstLastPara="1" wrap="square" lIns="91425" tIns="45700" rIns="91425" bIns="45700" anchor="t" anchorCtr="0">
            <a:spAutoFit/>
          </a:bodyPr>
          <a:lstStyle/>
          <a:p>
            <a:pPr>
              <a:buSzPts val="2000"/>
            </a:pPr>
            <a:r>
              <a:rPr lang="en-GB" sz="2000" i="1" dirty="0">
                <a:solidFill>
                  <a:srgbClr val="3366FF"/>
                </a:solidFill>
                <a:latin typeface="Calibri"/>
                <a:ea typeface="Calibri"/>
                <a:cs typeface="Calibri"/>
                <a:sym typeface="Calibri"/>
              </a:rPr>
              <a:t>«The Sun alone provides 99.99% of the energy that enters our environment on Earth. </a:t>
            </a:r>
            <a:endParaRPr lang="en-GB" sz="2000" dirty="0"/>
          </a:p>
          <a:p>
            <a:pPr>
              <a:buSzPts val="2000"/>
            </a:pPr>
            <a:endParaRPr lang="en-GB" sz="2000" i="1" dirty="0">
              <a:solidFill>
                <a:srgbClr val="3366FF"/>
              </a:solidFill>
              <a:latin typeface="Calibri"/>
              <a:ea typeface="Calibri"/>
              <a:cs typeface="Calibri"/>
              <a:sym typeface="Calibri"/>
            </a:endParaRPr>
          </a:p>
          <a:p>
            <a:pPr>
              <a:buSzPts val="2000"/>
            </a:pPr>
            <a:r>
              <a:rPr lang="en-GB" sz="2000" i="1" dirty="0">
                <a:solidFill>
                  <a:srgbClr val="3366FF"/>
                </a:solidFill>
                <a:latin typeface="Calibri"/>
                <a:ea typeface="Calibri"/>
                <a:cs typeface="Calibri"/>
                <a:sym typeface="Calibri"/>
              </a:rPr>
              <a:t>This abundant energy reaches us mainly in the form of radiation, including visible light, infrared and ultraviolet radiation. »</a:t>
            </a:r>
            <a:endParaRPr lang="en-GB" dirty="0"/>
          </a:p>
          <a:p>
            <a:pPr>
              <a:buSzPts val="2000"/>
            </a:pPr>
            <a:endParaRPr lang="en-GB" sz="2000" i="1" dirty="0">
              <a:solidFill>
                <a:srgbClr val="3366FF"/>
              </a:solidFill>
              <a:latin typeface="Calibri"/>
              <a:ea typeface="Calibri"/>
              <a:cs typeface="Calibri"/>
              <a:sym typeface="Calibri"/>
            </a:endParaRPr>
          </a:p>
          <a:p>
            <a:r>
              <a:rPr lang="en-GB" sz="2000" i="1" dirty="0">
                <a:solidFill>
                  <a:srgbClr val="3366FF"/>
                </a:solidFill>
                <a:latin typeface="Calibri"/>
                <a:ea typeface="Calibri"/>
                <a:cs typeface="Calibri"/>
                <a:sym typeface="Calibri"/>
              </a:rPr>
              <a:t>« Who thinks that the sun may be responsible for the current global warming? Why or why not? </a:t>
            </a:r>
            <a:endParaRPr lang="en-GB" sz="2000" dirty="0"/>
          </a:p>
          <a:p>
            <a:endParaRPr lang="en-GB" sz="2000" i="1" dirty="0">
              <a:solidFill>
                <a:srgbClr val="3366FF"/>
              </a:solidFill>
              <a:latin typeface="Calibri"/>
              <a:ea typeface="Calibri"/>
              <a:cs typeface="Calibri"/>
              <a:sym typeface="Calibri"/>
            </a:endParaRPr>
          </a:p>
          <a:p>
            <a:r>
              <a:rPr lang="en-GB" sz="2000" i="1" dirty="0">
                <a:solidFill>
                  <a:srgbClr val="3366FF"/>
                </a:solidFill>
                <a:latin typeface="Calibri"/>
                <a:ea typeface="Calibri"/>
                <a:cs typeface="Calibri"/>
                <a:sym typeface="Calibri"/>
              </a:rPr>
              <a:t>« Do you think global warming is a natural or human-made phenomenon?» </a:t>
            </a:r>
            <a:endParaRPr lang="en-GB" sz="2000" dirty="0">
              <a:solidFill>
                <a:schemeClr val="dk1"/>
              </a:solidFill>
              <a:latin typeface="Calibri"/>
              <a:ea typeface="Calibri"/>
              <a:cs typeface="Calibri"/>
              <a:sym typeface="Calibri"/>
            </a:endParaRPr>
          </a:p>
        </p:txBody>
      </p:sp>
      <p:pic>
        <p:nvPicPr>
          <p:cNvPr id="8" name="Google Shape;109;p15" descr="Scientist woman.png">
            <a:extLst>
              <a:ext uri="{FF2B5EF4-FFF2-40B4-BE49-F238E27FC236}">
                <a16:creationId xmlns:a16="http://schemas.microsoft.com/office/drawing/2014/main" id="{B2FDEE9B-0995-F045-98FB-F177E1016BA3}"/>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9" name="Google Shape;224;p28" descr="sun_title.jpg">
            <a:extLst>
              <a:ext uri="{FF2B5EF4-FFF2-40B4-BE49-F238E27FC236}">
                <a16:creationId xmlns:a16="http://schemas.microsoft.com/office/drawing/2014/main" id="{7AC4B33C-071E-2449-969C-B6A1B92FD2B7}"/>
              </a:ext>
            </a:extLst>
          </p:cNvPr>
          <p:cNvPicPr preferRelativeResize="0"/>
          <p:nvPr/>
        </p:nvPicPr>
        <p:blipFill rotWithShape="1">
          <a:blip r:embed="rId4">
            <a:alphaModFix/>
          </a:blip>
          <a:srcRect/>
          <a:stretch/>
        </p:blipFill>
        <p:spPr>
          <a:xfrm>
            <a:off x="0" y="1554023"/>
            <a:ext cx="4515506" cy="3629980"/>
          </a:xfrm>
          <a:prstGeom prst="rect">
            <a:avLst/>
          </a:prstGeom>
          <a:noFill/>
          <a:ln>
            <a:noFill/>
          </a:ln>
        </p:spPr>
      </p:pic>
      <p:sp>
        <p:nvSpPr>
          <p:cNvPr id="10" name="Google Shape;226;p28">
            <a:extLst>
              <a:ext uri="{FF2B5EF4-FFF2-40B4-BE49-F238E27FC236}">
                <a16:creationId xmlns:a16="http://schemas.microsoft.com/office/drawing/2014/main" id="{DAB58DC1-F82F-BF46-8051-53E16CD82748}"/>
              </a:ext>
            </a:extLst>
          </p:cNvPr>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a:t>Source: Futura Sciences https://www.futura-sciences.com/sciences/questions-reponses/astronomie-temperature-soleil-6296/</a:t>
            </a:r>
          </a:p>
        </p:txBody>
      </p:sp>
      <p:sp>
        <p:nvSpPr>
          <p:cNvPr id="13" name="Google Shape;231;p29">
            <a:extLst>
              <a:ext uri="{FF2B5EF4-FFF2-40B4-BE49-F238E27FC236}">
                <a16:creationId xmlns:a16="http://schemas.microsoft.com/office/drawing/2014/main" id="{782CBAD1-0A3F-4447-AA1C-67541B6F1EFE}"/>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Suspect n°1: the sun</a:t>
            </a:r>
          </a:p>
        </p:txBody>
      </p:sp>
      <p:sp>
        <p:nvSpPr>
          <p:cNvPr id="11" name="Google Shape;104;p15">
            <a:extLst>
              <a:ext uri="{FF2B5EF4-FFF2-40B4-BE49-F238E27FC236}">
                <a16:creationId xmlns:a16="http://schemas.microsoft.com/office/drawing/2014/main" id="{3B7EDC9A-2ABA-8D4A-82B6-50ECFD1C5CCB}"/>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17</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the sun</a:t>
            </a:r>
          </a:p>
        </p:txBody>
      </p:sp>
      <p:sp>
        <p:nvSpPr>
          <p:cNvPr id="242" name="Google Shape;242;p3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18</a:t>
            </a:fld>
            <a:endParaRPr lang="en-GB"/>
          </a:p>
        </p:txBody>
      </p:sp>
      <p:sp>
        <p:nvSpPr>
          <p:cNvPr id="244" name="Google Shape;244;p30"/>
          <p:cNvSpPr txBox="1"/>
          <p:nvPr/>
        </p:nvSpPr>
        <p:spPr>
          <a:xfrm>
            <a:off x="5331422" y="1554023"/>
            <a:ext cx="3812578" cy="4493497"/>
          </a:xfrm>
          <a:prstGeom prst="rect">
            <a:avLst/>
          </a:prstGeom>
          <a:noFill/>
          <a:ln>
            <a:noFill/>
          </a:ln>
        </p:spPr>
        <p:txBody>
          <a:bodyPr spcFirstLastPara="1" wrap="square" lIns="91425" tIns="45700" rIns="91425" bIns="45700" anchor="t" anchorCtr="0">
            <a:spAutoFit/>
          </a:bodyPr>
          <a:lstStyle/>
          <a:p>
            <a:pPr>
              <a:buSzPts val="2200"/>
            </a:pPr>
            <a:r>
              <a:rPr lang="en-GB" sz="2200" i="1" dirty="0">
                <a:solidFill>
                  <a:srgbClr val="3366FF"/>
                </a:solidFill>
                <a:latin typeface="Calibri"/>
                <a:ea typeface="Calibri"/>
                <a:cs typeface="Calibri"/>
                <a:sym typeface="Calibri"/>
              </a:rPr>
              <a:t>« The flow of solar energy received on the Earth's surface and the insolation varies essentially because of the rotational movement of our planet around its axis of rotation, which is the origin of the alternation between day and night. And it also varies with the movement of revolution in its orbit around the Sun, which is the origin of the alternation of seasons. </a:t>
            </a:r>
            <a:endParaRPr lang="en-GB" sz="2200" dirty="0"/>
          </a:p>
        </p:txBody>
      </p:sp>
      <p:pic>
        <p:nvPicPr>
          <p:cNvPr id="8" name="Google Shape;109;p15" descr="Scientist woman.png">
            <a:extLst>
              <a:ext uri="{FF2B5EF4-FFF2-40B4-BE49-F238E27FC236}">
                <a16:creationId xmlns:a16="http://schemas.microsoft.com/office/drawing/2014/main" id="{76B30CE5-0179-8245-A0E4-9FEADC61AB10}"/>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9" name="Google Shape;224;p28" descr="sun_title.jpg">
            <a:extLst>
              <a:ext uri="{FF2B5EF4-FFF2-40B4-BE49-F238E27FC236}">
                <a16:creationId xmlns:a16="http://schemas.microsoft.com/office/drawing/2014/main" id="{98BAE159-A4C0-9943-A261-70F8CDEEACF2}"/>
              </a:ext>
            </a:extLst>
          </p:cNvPr>
          <p:cNvPicPr preferRelativeResize="0"/>
          <p:nvPr/>
        </p:nvPicPr>
        <p:blipFill rotWithShape="1">
          <a:blip r:embed="rId4">
            <a:alphaModFix/>
          </a:blip>
          <a:srcRect/>
          <a:stretch/>
        </p:blipFill>
        <p:spPr>
          <a:xfrm>
            <a:off x="0" y="1554023"/>
            <a:ext cx="4515506" cy="3629980"/>
          </a:xfrm>
          <a:prstGeom prst="rect">
            <a:avLst/>
          </a:prstGeom>
          <a:noFill/>
          <a:ln>
            <a:noFill/>
          </a:ln>
        </p:spPr>
      </p:pic>
      <p:sp>
        <p:nvSpPr>
          <p:cNvPr id="10" name="Google Shape;226;p28">
            <a:extLst>
              <a:ext uri="{FF2B5EF4-FFF2-40B4-BE49-F238E27FC236}">
                <a16:creationId xmlns:a16="http://schemas.microsoft.com/office/drawing/2014/main" id="{85727024-295D-8B4A-99DB-F0E763B95A6B}"/>
              </a:ext>
            </a:extLst>
          </p:cNvPr>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a:t>Source: Futura Sciences https://www.futura-sciences.com/sciences/questions-reponses/astronomie-temperature-soleil-6296/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en-GB"/>
              <a:t>Climate change investigation</a:t>
            </a:r>
          </a:p>
        </p:txBody>
      </p:sp>
      <p:sp>
        <p:nvSpPr>
          <p:cNvPr id="89" name="Google Shape;89;p13"/>
          <p:cNvSpPr txBox="1">
            <a:spLocks noGrp="1"/>
          </p:cNvSpPr>
          <p:nvPr>
            <p:ph type="subTitle" idx="1"/>
          </p:nvPr>
        </p:nvSpPr>
        <p:spPr>
          <a:xfrm>
            <a:off x="1104900" y="3886201"/>
            <a:ext cx="6934200" cy="1752600"/>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a:t>Open Educational Resource</a:t>
            </a:r>
          </a:p>
          <a:p>
            <a:pPr marL="0" indent="0">
              <a:spcBef>
                <a:spcPts val="400"/>
              </a:spcBef>
              <a:buSzPts val="2000"/>
            </a:pPr>
            <a:r>
              <a:rPr lang="en-GB" sz="2000"/>
              <a:t>For students from 14 to 18 years old</a:t>
            </a:r>
          </a:p>
        </p:txBody>
      </p:sp>
      <p:sp>
        <p:nvSpPr>
          <p:cNvPr id="2" name="Segnaposto numero diapositiva 1">
            <a:extLst>
              <a:ext uri="{FF2B5EF4-FFF2-40B4-BE49-F238E27FC236}">
                <a16:creationId xmlns:a16="http://schemas.microsoft.com/office/drawing/2014/main" id="{B0592E6E-246C-1547-8804-BBEFEF7E4FF7}"/>
              </a:ext>
            </a:extLst>
          </p:cNvPr>
          <p:cNvSpPr>
            <a:spLocks noGrp="1"/>
          </p:cNvSpPr>
          <p:nvPr>
            <p:ph type="sldNum" idx="12"/>
          </p:nvPr>
        </p:nvSpPr>
        <p:spPr/>
        <p:txBody>
          <a:bodyPr/>
          <a:lstStyle/>
          <a:p>
            <a:fld id="{00000000-1234-1234-1234-123412341234}" type="slidenum">
              <a:rPr lang="fr-FR" smtClean="0"/>
              <a:pPr/>
              <a:t>1</a:t>
            </a:fld>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19</a:t>
            </a:fld>
            <a:endParaRPr/>
          </a:p>
        </p:txBody>
      </p:sp>
      <p:sp>
        <p:nvSpPr>
          <p:cNvPr id="253" name="Google Shape;253;p31"/>
          <p:cNvSpPr txBox="1"/>
          <p:nvPr/>
        </p:nvSpPr>
        <p:spPr>
          <a:xfrm>
            <a:off x="5509222" y="1564285"/>
            <a:ext cx="3634778" cy="5016718"/>
          </a:xfrm>
          <a:prstGeom prst="rect">
            <a:avLst/>
          </a:prstGeom>
          <a:noFill/>
          <a:ln>
            <a:noFill/>
          </a:ln>
        </p:spPr>
        <p:txBody>
          <a:bodyPr spcFirstLastPara="1" wrap="square" lIns="91425" tIns="45700" rIns="91425" bIns="45700" anchor="t" anchorCtr="0">
            <a:spAutoFit/>
          </a:bodyPr>
          <a:lstStyle/>
          <a:p>
            <a:pPr>
              <a:buSzPts val="2000"/>
            </a:pPr>
            <a:r>
              <a:rPr lang="en-GB" sz="2000" b="1" i="1" dirty="0">
                <a:solidFill>
                  <a:srgbClr val="3366FF"/>
                </a:solidFill>
                <a:latin typeface="Calibri"/>
                <a:ea typeface="Calibri"/>
                <a:cs typeface="Calibri"/>
                <a:sym typeface="Calibri"/>
              </a:rPr>
              <a:t>Milutin Milankovitch cycle</a:t>
            </a:r>
            <a:r>
              <a:rPr lang="en-GB" sz="2000" i="1" dirty="0">
                <a:solidFill>
                  <a:srgbClr val="3366FF"/>
                </a:solidFill>
                <a:latin typeface="Calibri"/>
                <a:ea typeface="Calibri"/>
                <a:cs typeface="Calibri"/>
                <a:sym typeface="Calibri"/>
              </a:rPr>
              <a:t>. </a:t>
            </a:r>
            <a:endParaRPr lang="en-GB" sz="2000" dirty="0"/>
          </a:p>
          <a:p>
            <a:pPr>
              <a:buSzPts val="2000"/>
            </a:pPr>
            <a:r>
              <a:rPr lang="en-GB" sz="2000" i="1" dirty="0">
                <a:solidFill>
                  <a:srgbClr val="3366FF"/>
                </a:solidFill>
                <a:latin typeface="Calibri"/>
                <a:ea typeface="Calibri"/>
                <a:cs typeface="Calibri"/>
                <a:sym typeface="Calibri"/>
              </a:rPr>
              <a:t>Cycles are perceptible in the climatic archives of ice cores.  The flow of energy radiated by the Sun, the irradiance (expressed in W_m-2), was for a long time considered to be constant, hence its name of "solar constant". </a:t>
            </a:r>
            <a:endParaRPr lang="en-GB" sz="2000" dirty="0"/>
          </a:p>
          <a:p>
            <a:pPr>
              <a:buSzPts val="2000"/>
            </a:pPr>
            <a:endParaRPr lang="en-GB" sz="2000" i="1" dirty="0">
              <a:solidFill>
                <a:srgbClr val="3366FF"/>
              </a:solidFill>
              <a:latin typeface="Calibri"/>
              <a:ea typeface="Calibri"/>
              <a:cs typeface="Calibri"/>
              <a:sym typeface="Calibri"/>
            </a:endParaRPr>
          </a:p>
          <a:p>
            <a:pPr>
              <a:buSzPts val="2000"/>
            </a:pPr>
            <a:r>
              <a:rPr lang="en-GB" sz="2000" i="1" dirty="0">
                <a:solidFill>
                  <a:srgbClr val="3366FF"/>
                </a:solidFill>
                <a:latin typeface="Calibri"/>
                <a:ea typeface="Calibri"/>
                <a:cs typeface="Calibri"/>
                <a:sym typeface="Calibri"/>
              </a:rPr>
              <a:t>It was not until the extremely precise measurements obtained by satellites since the 1960s that it was shown that this 'constant' is in fact variable, but only very slightly on a human scale. »</a:t>
            </a:r>
            <a:endParaRPr lang="en-GB" sz="2000" dirty="0"/>
          </a:p>
        </p:txBody>
      </p:sp>
      <p:pic>
        <p:nvPicPr>
          <p:cNvPr id="254" name="Google Shape;254;p31" descr="milankovitch-cycles-hg.jpg"/>
          <p:cNvPicPr preferRelativeResize="0"/>
          <p:nvPr/>
        </p:nvPicPr>
        <p:blipFill rotWithShape="1">
          <a:blip r:embed="rId3">
            <a:alphaModFix/>
          </a:blip>
          <a:srcRect/>
          <a:stretch/>
        </p:blipFill>
        <p:spPr>
          <a:xfrm>
            <a:off x="0" y="1650124"/>
            <a:ext cx="5219700" cy="3671176"/>
          </a:xfrm>
          <a:prstGeom prst="rect">
            <a:avLst/>
          </a:prstGeom>
          <a:noFill/>
          <a:ln>
            <a:noFill/>
          </a:ln>
        </p:spPr>
      </p:pic>
      <p:sp>
        <p:nvSpPr>
          <p:cNvPr id="255" name="Google Shape;255;p31"/>
          <p:cNvSpPr txBox="1"/>
          <p:nvPr/>
        </p:nvSpPr>
        <p:spPr>
          <a:xfrm>
            <a:off x="114300" y="5554672"/>
            <a:ext cx="3530601" cy="461624"/>
          </a:xfrm>
          <a:prstGeom prst="rect">
            <a:avLst/>
          </a:prstGeom>
          <a:noFill/>
          <a:ln>
            <a:noFill/>
          </a:ln>
        </p:spPr>
        <p:txBody>
          <a:bodyPr spcFirstLastPara="1" wrap="square" lIns="91425" tIns="45700" rIns="91425" bIns="45700" anchor="t" anchorCtr="0">
            <a:spAutoFit/>
          </a:bodyPr>
          <a:lstStyle/>
          <a:p>
            <a:r>
              <a:rPr lang="fr-FR" sz="1200" dirty="0"/>
              <a:t>Source: © Hannes </a:t>
            </a:r>
            <a:r>
              <a:rPr lang="fr-FR" sz="1200" dirty="0" err="1"/>
              <a:t>Grobe</a:t>
            </a:r>
            <a:r>
              <a:rPr lang="fr-FR" sz="1200" dirty="0"/>
              <a:t>, </a:t>
            </a:r>
            <a:r>
              <a:rPr lang="fr-FR" sz="1200" i="1" dirty="0"/>
              <a:t>Alfred Wegener Institute for Polar and Marine </a:t>
            </a:r>
            <a:r>
              <a:rPr lang="fr-FR" sz="1200" i="1" dirty="0" err="1"/>
              <a:t>Research</a:t>
            </a:r>
            <a:r>
              <a:rPr lang="fr-FR" sz="1200" dirty="0"/>
              <a:t>  </a:t>
            </a:r>
            <a:endParaRPr sz="1200" dirty="0"/>
          </a:p>
        </p:txBody>
      </p:sp>
      <p:pic>
        <p:nvPicPr>
          <p:cNvPr id="8" name="Google Shape;109;p15" descr="Scientist woman.png">
            <a:extLst>
              <a:ext uri="{FF2B5EF4-FFF2-40B4-BE49-F238E27FC236}">
                <a16:creationId xmlns:a16="http://schemas.microsoft.com/office/drawing/2014/main" id="{146D8C5A-7869-E14E-B67A-A4A04A2D93F6}"/>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1B331DFB-9F61-0D4B-AE7A-672DFBB37883}"/>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Suspect n°1: the sun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20</a:t>
            </a:fld>
            <a:endParaRPr/>
          </a:p>
        </p:txBody>
      </p:sp>
      <p:sp>
        <p:nvSpPr>
          <p:cNvPr id="263" name="Google Shape;263;p32"/>
          <p:cNvSpPr txBox="1"/>
          <p:nvPr/>
        </p:nvSpPr>
        <p:spPr>
          <a:xfrm>
            <a:off x="0" y="1020092"/>
            <a:ext cx="9144000" cy="1692731"/>
          </a:xfrm>
          <a:prstGeom prst="rect">
            <a:avLst/>
          </a:prstGeom>
          <a:noFill/>
          <a:ln>
            <a:noFill/>
          </a:ln>
        </p:spPr>
        <p:txBody>
          <a:bodyPr spcFirstLastPara="1" wrap="square" lIns="91425" tIns="45700" rIns="91425" bIns="45700" anchor="t" anchorCtr="0">
            <a:spAutoFit/>
          </a:bodyPr>
          <a:lstStyle/>
          <a:p>
            <a:pPr algn="just"/>
            <a:endParaRPr lang="en-GB" sz="1800" dirty="0"/>
          </a:p>
          <a:p>
            <a:pPr>
              <a:buSzPts val="1700"/>
            </a:pPr>
            <a:r>
              <a:rPr lang="en-GB" sz="1700" i="1" dirty="0">
                <a:solidFill>
                  <a:srgbClr val="3366FF"/>
                </a:solidFill>
                <a:latin typeface="Calibri"/>
                <a:ea typeface="Calibri"/>
                <a:cs typeface="Calibri"/>
                <a:sym typeface="Calibri"/>
              </a:rPr>
              <a:t>« The sun has been observed and studied for a very long time, but systematically since the beginning of the 16th century, thanks in particular to the diffusion of the astronomical telescope. Here is what can be observed ».. What difference do you see between these two images?.. </a:t>
            </a:r>
            <a:br>
              <a:rPr lang="en-GB" sz="1700" i="1" dirty="0">
                <a:solidFill>
                  <a:srgbClr val="3366FF"/>
                </a:solidFill>
                <a:latin typeface="Calibri"/>
                <a:ea typeface="Calibri"/>
                <a:cs typeface="Calibri"/>
                <a:sym typeface="Calibri"/>
              </a:rPr>
            </a:br>
            <a:r>
              <a:rPr lang="en-GB" sz="1700" i="1" dirty="0">
                <a:solidFill>
                  <a:srgbClr val="3366FF"/>
                </a:solidFill>
                <a:latin typeface="Calibri"/>
                <a:ea typeface="Calibri"/>
                <a:cs typeface="Calibri"/>
                <a:sym typeface="Calibri"/>
              </a:rPr>
              <a:t>What hypothesis could we make?</a:t>
            </a:r>
            <a:endParaRPr lang="en-GB" sz="1700" dirty="0"/>
          </a:p>
          <a:p>
            <a:pPr algn="just">
              <a:buSzPts val="1800"/>
            </a:pPr>
            <a:endParaRPr lang="en-GB" sz="1800" dirty="0">
              <a:solidFill>
                <a:schemeClr val="dk1"/>
              </a:solidFill>
              <a:latin typeface="Calibri"/>
              <a:ea typeface="Calibri"/>
              <a:cs typeface="Calibri"/>
              <a:sym typeface="Calibri"/>
            </a:endParaRPr>
          </a:p>
        </p:txBody>
      </p:sp>
      <p:pic>
        <p:nvPicPr>
          <p:cNvPr id="264" name="Google Shape;264;p32"/>
          <p:cNvPicPr preferRelativeResize="0"/>
          <p:nvPr/>
        </p:nvPicPr>
        <p:blipFill rotWithShape="1">
          <a:blip r:embed="rId3">
            <a:alphaModFix/>
          </a:blip>
          <a:srcRect/>
          <a:stretch/>
        </p:blipFill>
        <p:spPr>
          <a:xfrm>
            <a:off x="0" y="2531505"/>
            <a:ext cx="4281226" cy="3913553"/>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4866290" y="2531505"/>
            <a:ext cx="4263712" cy="3913015"/>
          </a:xfrm>
          <a:prstGeom prst="rect">
            <a:avLst/>
          </a:prstGeom>
          <a:noFill/>
          <a:ln>
            <a:noFill/>
          </a:ln>
        </p:spPr>
      </p:pic>
      <p:sp>
        <p:nvSpPr>
          <p:cNvPr id="266" name="Google Shape;266;p32"/>
          <p:cNvSpPr txBox="1"/>
          <p:nvPr/>
        </p:nvSpPr>
        <p:spPr>
          <a:xfrm>
            <a:off x="0" y="6444520"/>
            <a:ext cx="9186268" cy="461624"/>
          </a:xfrm>
          <a:prstGeom prst="rect">
            <a:avLst/>
          </a:prstGeom>
          <a:noFill/>
          <a:ln>
            <a:noFill/>
          </a:ln>
        </p:spPr>
        <p:txBody>
          <a:bodyPr spcFirstLastPara="1" wrap="square" lIns="91425" tIns="45700" rIns="91425" bIns="45700" anchor="t" anchorCtr="0">
            <a:spAutoFit/>
          </a:bodyPr>
          <a:lstStyle/>
          <a:p>
            <a:r>
              <a:rPr lang="fr-FR" sz="1200" dirty="0"/>
              <a:t>Source: https://</a:t>
            </a:r>
            <a:r>
              <a:rPr lang="fr-FR" sz="1200" dirty="0" err="1"/>
              <a:t>www.maxisciences.com</a:t>
            </a:r>
            <a:r>
              <a:rPr lang="fr-FR" sz="1200" dirty="0"/>
              <a:t>/tache-solaire/un-satellite-de-la-nasa-observe-un-enorme-trou-a-la-surface-du-soleil_art39701.html</a:t>
            </a:r>
            <a:endParaRPr sz="1200" dirty="0"/>
          </a:p>
        </p:txBody>
      </p:sp>
      <p:pic>
        <p:nvPicPr>
          <p:cNvPr id="267" name="Google Shape;267;p32" descr="Scientist woman.png"/>
          <p:cNvPicPr preferRelativeResize="0"/>
          <p:nvPr/>
        </p:nvPicPr>
        <p:blipFill rotWithShape="1">
          <a:blip r:embed="rId5">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18E863DC-DEFB-5542-A50E-DD43113A7B15}"/>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Suspect n°1: the sun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a:t>Suspect n°1: the sun</a:t>
            </a:r>
            <a:endParaRPr/>
          </a:p>
        </p:txBody>
      </p:sp>
      <p:sp>
        <p:nvSpPr>
          <p:cNvPr id="273" name="Google Shape;273;p3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21</a:t>
            </a:fld>
            <a:endParaRPr/>
          </a:p>
        </p:txBody>
      </p:sp>
      <p:sp>
        <p:nvSpPr>
          <p:cNvPr id="274" name="Google Shape;274;p33"/>
          <p:cNvSpPr txBox="1"/>
          <p:nvPr/>
        </p:nvSpPr>
        <p:spPr>
          <a:xfrm>
            <a:off x="5727700" y="1836821"/>
            <a:ext cx="3416300" cy="4247276"/>
          </a:xfrm>
          <a:prstGeom prst="rect">
            <a:avLst/>
          </a:prstGeom>
          <a:noFill/>
          <a:ln>
            <a:noFill/>
          </a:ln>
        </p:spPr>
        <p:txBody>
          <a:bodyPr spcFirstLastPara="1" wrap="square" lIns="91425" tIns="45700" rIns="91425" bIns="45700" anchor="t" anchorCtr="0">
            <a:spAutoFit/>
          </a:bodyPr>
          <a:lstStyle/>
          <a:p>
            <a:pPr algn="just">
              <a:buSzPts val="1800"/>
            </a:pPr>
            <a:r>
              <a:rPr lang="en-GB" sz="1800" i="1" dirty="0">
                <a:solidFill>
                  <a:srgbClr val="3366FF"/>
                </a:solidFill>
                <a:latin typeface="Calibri"/>
                <a:ea typeface="Calibri"/>
                <a:cs typeface="Calibri"/>
                <a:sym typeface="Calibri"/>
              </a:rPr>
              <a:t>«The main indicator of the Sun's activity are sunspots, episodic dark spots on the surface of the star. Since the 16th century these spots have been counted continuously. This is the most famous time related series.  Today, specialised satellites such as </a:t>
            </a:r>
            <a:r>
              <a:rPr lang="en-GB" sz="1800" i="1" dirty="0" err="1">
                <a:solidFill>
                  <a:srgbClr val="3366FF"/>
                </a:solidFill>
                <a:latin typeface="Calibri"/>
                <a:ea typeface="Calibri"/>
                <a:cs typeface="Calibri"/>
                <a:sym typeface="Calibri"/>
              </a:rPr>
              <a:t>Ulisse</a:t>
            </a:r>
            <a:r>
              <a:rPr lang="en-GB" sz="1800" i="1" dirty="0">
                <a:solidFill>
                  <a:srgbClr val="3366FF"/>
                </a:solidFill>
                <a:latin typeface="Calibri"/>
                <a:ea typeface="Calibri"/>
                <a:cs typeface="Calibri"/>
                <a:sym typeface="Calibri"/>
              </a:rPr>
              <a:t>, Soho (study of the solar corona with an artificial eclipse), Cluster and recently Solar orbiter study the sun more closely. NASA's Solar Dynamics Observatory project has recorded 11 years of solar activity.»</a:t>
            </a:r>
            <a:endParaRPr lang="en-GB" sz="1800" dirty="0">
              <a:solidFill>
                <a:schemeClr val="dk1"/>
              </a:solidFill>
              <a:latin typeface="Calibri"/>
              <a:ea typeface="Calibri"/>
              <a:cs typeface="Calibri"/>
              <a:sym typeface="Calibri"/>
            </a:endParaRPr>
          </a:p>
        </p:txBody>
      </p:sp>
      <p:pic>
        <p:nvPicPr>
          <p:cNvPr id="275" name="Google Shape;275;p33"/>
          <p:cNvPicPr preferRelativeResize="0"/>
          <p:nvPr/>
        </p:nvPicPr>
        <p:blipFill rotWithShape="1">
          <a:blip r:embed="rId3">
            <a:alphaModFix/>
          </a:blip>
          <a:srcRect l="14739" r="19193"/>
          <a:stretch/>
        </p:blipFill>
        <p:spPr>
          <a:xfrm>
            <a:off x="0" y="1836821"/>
            <a:ext cx="5439815" cy="4398880"/>
          </a:xfrm>
          <a:prstGeom prst="rect">
            <a:avLst/>
          </a:prstGeom>
          <a:noFill/>
          <a:ln>
            <a:noFill/>
          </a:ln>
        </p:spPr>
      </p:pic>
      <p:sp>
        <p:nvSpPr>
          <p:cNvPr id="276" name="Google Shape;276;p33"/>
          <p:cNvSpPr txBox="1"/>
          <p:nvPr/>
        </p:nvSpPr>
        <p:spPr>
          <a:xfrm>
            <a:off x="889001" y="6438901"/>
            <a:ext cx="3530601" cy="307736"/>
          </a:xfrm>
          <a:prstGeom prst="rect">
            <a:avLst/>
          </a:prstGeom>
          <a:noFill/>
          <a:ln>
            <a:noFill/>
          </a:ln>
        </p:spPr>
        <p:txBody>
          <a:bodyPr spcFirstLastPara="1" wrap="square" lIns="91425" tIns="45700" rIns="91425" bIns="45700" anchor="t" anchorCtr="0">
            <a:spAutoFit/>
          </a:bodyPr>
          <a:lstStyle/>
          <a:p>
            <a:r>
              <a:rPr lang="fr-FR"/>
              <a:t>Source : NASA</a:t>
            </a:r>
            <a:endParaRPr/>
          </a:p>
        </p:txBody>
      </p:sp>
      <p:pic>
        <p:nvPicPr>
          <p:cNvPr id="8" name="Google Shape;109;p15" descr="Scientist woman.png">
            <a:extLst>
              <a:ext uri="{FF2B5EF4-FFF2-40B4-BE49-F238E27FC236}">
                <a16:creationId xmlns:a16="http://schemas.microsoft.com/office/drawing/2014/main" id="{FF01E293-7DE4-964F-8B06-00CD8B54C57C}"/>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the sun</a:t>
            </a:r>
          </a:p>
        </p:txBody>
      </p:sp>
      <p:sp>
        <p:nvSpPr>
          <p:cNvPr id="283" name="Google Shape;283;p3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22</a:t>
            </a:fld>
            <a:endParaRPr lang="en-GB"/>
          </a:p>
        </p:txBody>
      </p:sp>
      <p:grpSp>
        <p:nvGrpSpPr>
          <p:cNvPr id="284" name="Google Shape;284;p34"/>
          <p:cNvGrpSpPr/>
          <p:nvPr/>
        </p:nvGrpSpPr>
        <p:grpSpPr>
          <a:xfrm>
            <a:off x="1" y="3153103"/>
            <a:ext cx="9029700" cy="3203251"/>
            <a:chOff x="1209641" y="4675707"/>
            <a:chExt cx="6266795" cy="1699200"/>
          </a:xfrm>
        </p:grpSpPr>
        <p:pic>
          <p:nvPicPr>
            <p:cNvPr id="285" name="Google Shape;285;p34" descr="https://images.theconversation.com/files/239980/original/file-20181009-72121-16avk6e.jpg?ixlib=rb-1.1.0&amp;q=45&amp;auto=format&amp;w=1000&amp;fit=clip"/>
            <p:cNvPicPr preferRelativeResize="0"/>
            <p:nvPr/>
          </p:nvPicPr>
          <p:blipFill rotWithShape="1">
            <a:blip r:embed="rId3">
              <a:alphaModFix/>
            </a:blip>
            <a:srcRect l="2438" b="7577"/>
            <a:stretch/>
          </p:blipFill>
          <p:spPr>
            <a:xfrm>
              <a:off x="1856156" y="4675707"/>
              <a:ext cx="5620280" cy="1557935"/>
            </a:xfrm>
            <a:prstGeom prst="rect">
              <a:avLst/>
            </a:prstGeom>
            <a:noFill/>
            <a:ln>
              <a:noFill/>
            </a:ln>
          </p:spPr>
        </p:pic>
        <p:sp>
          <p:nvSpPr>
            <p:cNvPr id="286" name="Google Shape;286;p34"/>
            <p:cNvSpPr txBox="1"/>
            <p:nvPr/>
          </p:nvSpPr>
          <p:spPr>
            <a:xfrm>
              <a:off x="3894827" y="6229889"/>
              <a:ext cx="1731719" cy="145018"/>
            </a:xfrm>
            <a:prstGeom prst="rect">
              <a:avLst/>
            </a:prstGeom>
            <a:noFill/>
            <a:ln>
              <a:noFill/>
            </a:ln>
          </p:spPr>
          <p:txBody>
            <a:bodyPr spcFirstLastPara="1" wrap="square" lIns="91425" tIns="45700" rIns="91425" bIns="45700" anchor="t" anchorCtr="0">
              <a:spAutoFit/>
            </a:bodyPr>
            <a:lstStyle/>
            <a:p>
              <a:pPr algn="ctr">
                <a:buSzPts val="1200"/>
              </a:pPr>
              <a:r>
                <a:rPr lang="en-GB" sz="1200">
                  <a:solidFill>
                    <a:schemeClr val="dk1"/>
                  </a:solidFill>
                  <a:latin typeface="Calibri"/>
                  <a:ea typeface="Calibri"/>
                  <a:cs typeface="Calibri"/>
                  <a:sym typeface="Calibri"/>
                </a:rPr>
                <a:t>Years</a:t>
              </a:r>
            </a:p>
          </p:txBody>
        </p:sp>
        <p:sp>
          <p:nvSpPr>
            <p:cNvPr id="287" name="Google Shape;287;p34"/>
            <p:cNvSpPr txBox="1"/>
            <p:nvPr/>
          </p:nvSpPr>
          <p:spPr>
            <a:xfrm>
              <a:off x="1209641" y="5250377"/>
              <a:ext cx="646515" cy="241710"/>
            </a:xfrm>
            <a:prstGeom prst="rect">
              <a:avLst/>
            </a:prstGeom>
            <a:noFill/>
            <a:ln>
              <a:noFill/>
            </a:ln>
          </p:spPr>
          <p:txBody>
            <a:bodyPr spcFirstLastPara="1" wrap="square" lIns="91425" tIns="45700" rIns="91425" bIns="45700" anchor="t" anchorCtr="0">
              <a:spAutoFit/>
            </a:bodyPr>
            <a:lstStyle/>
            <a:p>
              <a:pPr algn="ctr">
                <a:buSzPts val="1200"/>
              </a:pPr>
              <a:r>
                <a:rPr lang="en-GB" sz="1200">
                  <a:solidFill>
                    <a:schemeClr val="dk1"/>
                  </a:solidFill>
                  <a:latin typeface="Calibri"/>
                  <a:ea typeface="Calibri"/>
                  <a:cs typeface="Calibri"/>
                  <a:sym typeface="Calibri"/>
                </a:rPr>
                <a:t>Number </a:t>
              </a:r>
              <a:endParaRPr lang="en-GB"/>
            </a:p>
            <a:p>
              <a:pPr algn="ctr">
                <a:buSzPts val="1200"/>
              </a:pPr>
              <a:r>
                <a:rPr lang="en-GB" sz="1200">
                  <a:solidFill>
                    <a:schemeClr val="dk1"/>
                  </a:solidFill>
                  <a:latin typeface="Calibri"/>
                  <a:ea typeface="Calibri"/>
                  <a:cs typeface="Calibri"/>
                  <a:sym typeface="Calibri"/>
                </a:rPr>
                <a:t>of spots</a:t>
              </a:r>
            </a:p>
          </p:txBody>
        </p:sp>
      </p:grpSp>
      <p:sp>
        <p:nvSpPr>
          <p:cNvPr id="288" name="Google Shape;288;p34"/>
          <p:cNvSpPr txBox="1"/>
          <p:nvPr/>
        </p:nvSpPr>
        <p:spPr>
          <a:xfrm>
            <a:off x="30217" y="6538916"/>
            <a:ext cx="8750300" cy="307736"/>
          </a:xfrm>
          <a:prstGeom prst="rect">
            <a:avLst/>
          </a:prstGeom>
          <a:noFill/>
          <a:ln>
            <a:noFill/>
          </a:ln>
        </p:spPr>
        <p:txBody>
          <a:bodyPr spcFirstLastPara="1" wrap="square" lIns="91425" tIns="45700" rIns="91425" bIns="45700" anchor="t" anchorCtr="0">
            <a:spAutoFit/>
          </a:bodyPr>
          <a:lstStyle/>
          <a:p>
            <a:r>
              <a:rPr lang="en-GB"/>
              <a:t>Source: SILSO graphics (</a:t>
            </a:r>
            <a:r>
              <a:rPr lang="en-GB" u="sng">
                <a:solidFill>
                  <a:schemeClr val="hlink"/>
                </a:solidFill>
                <a:hlinkClick r:id="rId4"/>
              </a:rPr>
              <a:t>http://sidc.be/silso</a:t>
            </a:r>
            <a:r>
              <a:rPr lang="en-GB"/>
              <a:t>) Royal Observatory of Belgium 2019 September</a:t>
            </a:r>
          </a:p>
        </p:txBody>
      </p:sp>
      <p:sp>
        <p:nvSpPr>
          <p:cNvPr id="289" name="Google Shape;289;p34"/>
          <p:cNvSpPr txBox="1"/>
          <p:nvPr/>
        </p:nvSpPr>
        <p:spPr>
          <a:xfrm>
            <a:off x="0" y="1386241"/>
            <a:ext cx="9144000" cy="2062063"/>
          </a:xfrm>
          <a:prstGeom prst="rect">
            <a:avLst/>
          </a:prstGeom>
          <a:noFill/>
          <a:ln>
            <a:noFill/>
          </a:ln>
        </p:spPr>
        <p:txBody>
          <a:bodyPr spcFirstLastPara="1" wrap="square" lIns="91425" tIns="45700" rIns="91425" bIns="45700" anchor="t" anchorCtr="0">
            <a:spAutoFit/>
          </a:bodyPr>
          <a:lstStyle/>
          <a:p>
            <a:pPr algn="just"/>
            <a:r>
              <a:rPr lang="en-GB" sz="1900" i="1" dirty="0">
                <a:solidFill>
                  <a:srgbClr val="3366FF"/>
                </a:solidFill>
                <a:latin typeface="Calibri"/>
                <a:ea typeface="Calibri"/>
                <a:cs typeface="Calibri"/>
                <a:sym typeface="Calibri"/>
              </a:rPr>
              <a:t>The solar cycle is an approximately 11-year cycle experienced by the Sun. During the solar cycle, the Sun's stormy behaviour builds to a maximum, and its magnetic field reverses. Then, the Sun settles back down to a minimum before another cycle begins. «Here are the results of all the counts in different parts of the world since the 16th century. You can measure and count. There is inevitably information to recover. » </a:t>
            </a:r>
            <a:endParaRPr lang="en-GB" dirty="0"/>
          </a:p>
          <a:p>
            <a:pPr algn="just"/>
            <a:r>
              <a:rPr lang="en-GB" sz="1900" i="1" dirty="0">
                <a:solidFill>
                  <a:srgbClr val="3366FF"/>
                </a:solidFill>
                <a:latin typeface="Calibri"/>
                <a:ea typeface="Calibri"/>
                <a:cs typeface="Calibri"/>
                <a:sym typeface="Calibri"/>
              </a:rPr>
              <a:t>« What are the results of your observations? </a:t>
            </a:r>
            <a:endParaRPr lang="en-GB" sz="1900" dirty="0"/>
          </a:p>
          <a:p>
            <a:endParaRPr lang="en-GB" i="1" dirty="0">
              <a:solidFill>
                <a:srgbClr val="3366FF"/>
              </a:solidFill>
              <a:latin typeface="Calibri"/>
              <a:ea typeface="Calibri"/>
              <a:cs typeface="Calibri"/>
              <a:sym typeface="Calibri"/>
            </a:endParaRPr>
          </a:p>
        </p:txBody>
      </p:sp>
      <p:pic>
        <p:nvPicPr>
          <p:cNvPr id="290" name="Google Shape;290;p34" descr="Scientist woman.png"/>
          <p:cNvPicPr preferRelativeResize="0"/>
          <p:nvPr/>
        </p:nvPicPr>
        <p:blipFill rotWithShape="1">
          <a:blip r:embed="rId5">
            <a:alphaModFix/>
          </a:blip>
          <a:srcRect/>
          <a:stretch/>
        </p:blipFill>
        <p:spPr>
          <a:xfrm>
            <a:off x="0" y="0"/>
            <a:ext cx="939800" cy="93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a:t>Suspect n°1: the sun</a:t>
            </a:r>
            <a:endParaRPr/>
          </a:p>
        </p:txBody>
      </p:sp>
      <p:sp>
        <p:nvSpPr>
          <p:cNvPr id="296" name="Google Shape;296;p3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23</a:t>
            </a:fld>
            <a:endParaRPr/>
          </a:p>
        </p:txBody>
      </p:sp>
      <p:sp>
        <p:nvSpPr>
          <p:cNvPr id="297" name="Google Shape;297;p35"/>
          <p:cNvSpPr txBox="1"/>
          <p:nvPr/>
        </p:nvSpPr>
        <p:spPr>
          <a:xfrm>
            <a:off x="0" y="1506921"/>
            <a:ext cx="3069021" cy="3754834"/>
          </a:xfrm>
          <a:prstGeom prst="rect">
            <a:avLst/>
          </a:prstGeom>
          <a:noFill/>
          <a:ln>
            <a:noFill/>
          </a:ln>
        </p:spPr>
        <p:txBody>
          <a:bodyPr spcFirstLastPara="1" wrap="square" lIns="91425" tIns="45700" rIns="91425" bIns="45700" anchor="t" anchorCtr="0">
            <a:spAutoFit/>
          </a:bodyPr>
          <a:lstStyle/>
          <a:p>
            <a:pPr>
              <a:buSzPts val="1400"/>
            </a:pPr>
            <a:r>
              <a:rPr lang="en-GB" i="1" dirty="0">
                <a:solidFill>
                  <a:srgbClr val="3366FF"/>
                </a:solidFill>
                <a:latin typeface="Calibri"/>
                <a:ea typeface="Calibri"/>
                <a:cs typeface="Calibri"/>
                <a:sym typeface="Calibri"/>
              </a:rPr>
              <a:t>«And where are we today?..</a:t>
            </a:r>
            <a:r>
              <a:rPr lang="en-GB" dirty="0"/>
              <a:t> </a:t>
            </a:r>
            <a:r>
              <a:rPr lang="en-GB" i="1" dirty="0">
                <a:solidFill>
                  <a:srgbClr val="3366FF"/>
                </a:solidFill>
                <a:latin typeface="Calibri"/>
                <a:ea typeface="Calibri"/>
                <a:cs typeface="Calibri"/>
                <a:sym typeface="Calibri"/>
              </a:rPr>
              <a:t>Although we do not know exactly when the current minimum cycle will end, we have nearly three centuries of studies to predict it. On 9th of December 2019, the Space Weather Prediction </a:t>
            </a:r>
            <a:r>
              <a:rPr lang="en-GB" i="1" dirty="0" err="1">
                <a:solidFill>
                  <a:srgbClr val="3366FF"/>
                </a:solidFill>
                <a:latin typeface="Calibri"/>
                <a:ea typeface="Calibri"/>
                <a:cs typeface="Calibri"/>
                <a:sym typeface="Calibri"/>
              </a:rPr>
              <a:t>Center</a:t>
            </a:r>
            <a:r>
              <a:rPr lang="en-GB" i="1" dirty="0">
                <a:solidFill>
                  <a:srgbClr val="3366FF"/>
                </a:solidFill>
                <a:latin typeface="Calibri"/>
                <a:ea typeface="Calibri"/>
                <a:cs typeface="Calibri"/>
                <a:sym typeface="Calibri"/>
              </a:rPr>
              <a:t> (SWPC) announced that it would occur in April 2020, give or take six months. We are therefore at the very beginning of the 25th cycle in a secular period with rather low activity. Now we need to know whether this activity has an impact on solar radiation. »</a:t>
            </a:r>
            <a:endParaRPr lang="en-GB" dirty="0"/>
          </a:p>
          <a:p>
            <a:pPr>
              <a:buSzPts val="1400"/>
            </a:pPr>
            <a:endParaRPr lang="en-GB" i="1" dirty="0">
              <a:solidFill>
                <a:srgbClr val="3366FF"/>
              </a:solidFill>
              <a:latin typeface="Calibri"/>
              <a:ea typeface="Calibri"/>
              <a:cs typeface="Calibri"/>
              <a:sym typeface="Calibri"/>
            </a:endParaRPr>
          </a:p>
          <a:p>
            <a:pPr>
              <a:buSzPts val="1400"/>
            </a:pPr>
            <a:endParaRPr lang="en-GB" b="1" dirty="0">
              <a:solidFill>
                <a:schemeClr val="dk1"/>
              </a:solidFill>
              <a:latin typeface="Calibri"/>
              <a:ea typeface="Calibri"/>
              <a:cs typeface="Calibri"/>
              <a:sym typeface="Calibri"/>
            </a:endParaRPr>
          </a:p>
          <a:p>
            <a:pPr>
              <a:buSzPts val="1400"/>
            </a:pPr>
            <a:r>
              <a:rPr lang="en-GB" i="1" dirty="0">
                <a:solidFill>
                  <a:srgbClr val="3366FF"/>
                </a:solidFill>
                <a:latin typeface="Calibri"/>
                <a:ea typeface="Calibri"/>
                <a:cs typeface="Calibri"/>
                <a:sym typeface="Calibri"/>
              </a:rPr>
              <a:t>Here is a second graph. What can we learn from it?</a:t>
            </a:r>
            <a:endParaRPr lang="en-GB" dirty="0"/>
          </a:p>
        </p:txBody>
      </p:sp>
      <p:sp>
        <p:nvSpPr>
          <p:cNvPr id="298" name="Google Shape;298;p35"/>
          <p:cNvSpPr txBox="1"/>
          <p:nvPr/>
        </p:nvSpPr>
        <p:spPr>
          <a:xfrm>
            <a:off x="114302" y="4786694"/>
            <a:ext cx="3118556" cy="1138733"/>
          </a:xfrm>
          <a:prstGeom prst="rect">
            <a:avLst/>
          </a:prstGeom>
          <a:noFill/>
          <a:ln>
            <a:noFill/>
          </a:ln>
        </p:spPr>
        <p:txBody>
          <a:bodyPr spcFirstLastPara="1" wrap="square" lIns="91425" tIns="45700" rIns="91425" bIns="45700" anchor="t" anchorCtr="0">
            <a:spAutoFit/>
          </a:bodyPr>
          <a:lstStyle/>
          <a:p>
            <a:pPr>
              <a:buSzPts val="1400"/>
            </a:pPr>
            <a:r>
              <a:rPr lang="fr-FR" i="1">
                <a:solidFill>
                  <a:srgbClr val="3366FF"/>
                </a:solidFill>
                <a:latin typeface="Calibri"/>
                <a:ea typeface="Calibri"/>
                <a:cs typeface="Calibri"/>
                <a:sym typeface="Calibri"/>
              </a:rPr>
              <a:t> </a:t>
            </a:r>
            <a:endParaRPr/>
          </a:p>
          <a:p>
            <a:pPr>
              <a:buSzPts val="1800"/>
            </a:pPr>
            <a:endParaRPr sz="1800" i="1">
              <a:solidFill>
                <a:srgbClr val="3366FF"/>
              </a:solidFill>
              <a:latin typeface="Calibri"/>
              <a:ea typeface="Calibri"/>
              <a:cs typeface="Calibri"/>
              <a:sym typeface="Calibri"/>
            </a:endParaRPr>
          </a:p>
          <a:p>
            <a:pPr>
              <a:buSzPts val="1800"/>
            </a:pPr>
            <a:endParaRPr sz="1800" i="1">
              <a:solidFill>
                <a:srgbClr val="3366FF"/>
              </a:solidFill>
              <a:latin typeface="Calibri"/>
              <a:ea typeface="Calibri"/>
              <a:cs typeface="Calibri"/>
              <a:sym typeface="Calibri"/>
            </a:endParaRPr>
          </a:p>
          <a:p>
            <a:pPr>
              <a:buSzPts val="1800"/>
            </a:pPr>
            <a:endParaRPr sz="1800">
              <a:solidFill>
                <a:schemeClr val="dk1"/>
              </a:solidFill>
              <a:latin typeface="Calibri"/>
              <a:ea typeface="Calibri"/>
              <a:cs typeface="Calibri"/>
              <a:sym typeface="Calibri"/>
            </a:endParaRPr>
          </a:p>
        </p:txBody>
      </p:sp>
      <p:grpSp>
        <p:nvGrpSpPr>
          <p:cNvPr id="299" name="Google Shape;299;p35"/>
          <p:cNvGrpSpPr/>
          <p:nvPr/>
        </p:nvGrpSpPr>
        <p:grpSpPr>
          <a:xfrm>
            <a:off x="3232858" y="1400768"/>
            <a:ext cx="5784743" cy="4420037"/>
            <a:chOff x="4203700" y="2412291"/>
            <a:chExt cx="5518043" cy="3645609"/>
          </a:xfrm>
        </p:grpSpPr>
        <p:pic>
          <p:nvPicPr>
            <p:cNvPr id="300" name="Google Shape;300;p35" descr="sunspots-climate-friends-of-science.jpg"/>
            <p:cNvPicPr preferRelativeResize="0"/>
            <p:nvPr/>
          </p:nvPicPr>
          <p:blipFill rotWithShape="1">
            <a:blip r:embed="rId3">
              <a:alphaModFix/>
            </a:blip>
            <a:srcRect t="1790"/>
            <a:stretch/>
          </p:blipFill>
          <p:spPr>
            <a:xfrm>
              <a:off x="4203700" y="2802524"/>
              <a:ext cx="5518043" cy="3255376"/>
            </a:xfrm>
            <a:prstGeom prst="rect">
              <a:avLst/>
            </a:prstGeom>
            <a:noFill/>
            <a:ln>
              <a:noFill/>
            </a:ln>
          </p:spPr>
        </p:pic>
        <p:sp>
          <p:nvSpPr>
            <p:cNvPr id="301" name="Google Shape;301;p35"/>
            <p:cNvSpPr txBox="1"/>
            <p:nvPr/>
          </p:nvSpPr>
          <p:spPr>
            <a:xfrm>
              <a:off x="5470286" y="2412291"/>
              <a:ext cx="3100211" cy="298612"/>
            </a:xfrm>
            <a:prstGeom prst="rect">
              <a:avLst/>
            </a:prstGeom>
            <a:noFill/>
            <a:ln>
              <a:noFill/>
            </a:ln>
          </p:spPr>
          <p:txBody>
            <a:bodyPr spcFirstLastPara="1" wrap="square" lIns="91425" tIns="45700" rIns="91425" bIns="45700" anchor="t" anchorCtr="0">
              <a:spAutoFit/>
            </a:bodyPr>
            <a:lstStyle/>
            <a:p>
              <a:pPr algn="ctr">
                <a:buSzPts val="1800"/>
              </a:pPr>
              <a:r>
                <a:rPr lang="fr-FR" sz="1800" b="1">
                  <a:solidFill>
                    <a:schemeClr val="dk1"/>
                  </a:solidFill>
                  <a:latin typeface="Calibri"/>
                  <a:ea typeface="Calibri"/>
                  <a:cs typeface="Calibri"/>
                  <a:sym typeface="Calibri"/>
                </a:rPr>
                <a:t>Sunspot cycle length</a:t>
              </a:r>
              <a:endParaRPr sz="1800" b="1">
                <a:solidFill>
                  <a:schemeClr val="dk1"/>
                </a:solidFill>
                <a:latin typeface="Calibri"/>
                <a:ea typeface="Calibri"/>
                <a:cs typeface="Calibri"/>
                <a:sym typeface="Calibri"/>
              </a:endParaRPr>
            </a:p>
          </p:txBody>
        </p:sp>
      </p:grpSp>
      <p:sp>
        <p:nvSpPr>
          <p:cNvPr id="302" name="Google Shape;302;p35"/>
          <p:cNvSpPr txBox="1"/>
          <p:nvPr/>
        </p:nvSpPr>
        <p:spPr>
          <a:xfrm>
            <a:off x="3467099" y="5925427"/>
            <a:ext cx="5676901" cy="307736"/>
          </a:xfrm>
          <a:prstGeom prst="rect">
            <a:avLst/>
          </a:prstGeom>
          <a:noFill/>
          <a:ln>
            <a:noFill/>
          </a:ln>
        </p:spPr>
        <p:txBody>
          <a:bodyPr spcFirstLastPara="1" wrap="square" lIns="91425" tIns="45700" rIns="91425" bIns="45700" anchor="t" anchorCtr="0">
            <a:spAutoFit/>
          </a:bodyPr>
          <a:lstStyle/>
          <a:p>
            <a:r>
              <a:rPr lang="fr-FR" dirty="0"/>
              <a:t>Source : https://</a:t>
            </a:r>
            <a:r>
              <a:rPr lang="fr-FR" dirty="0" err="1"/>
              <a:t>coyoteblog.com</a:t>
            </a:r>
            <a:r>
              <a:rPr lang="fr-FR" dirty="0"/>
              <a:t>/</a:t>
            </a:r>
            <a:r>
              <a:rPr lang="fr-FR" dirty="0" err="1"/>
              <a:t>coyote_blog</a:t>
            </a:r>
            <a:r>
              <a:rPr lang="fr-FR" dirty="0"/>
              <a:t>/tag/</a:t>
            </a:r>
            <a:r>
              <a:rPr lang="fr-FR" dirty="0" err="1"/>
              <a:t>sunspot</a:t>
            </a:r>
            <a:r>
              <a:rPr lang="fr-FR" dirty="0"/>
              <a:t>-cycle-</a:t>
            </a:r>
            <a:r>
              <a:rPr lang="fr-FR" dirty="0" err="1"/>
              <a:t>length</a:t>
            </a:r>
            <a:endParaRPr dirty="0"/>
          </a:p>
        </p:txBody>
      </p:sp>
      <p:pic>
        <p:nvPicPr>
          <p:cNvPr id="11" name="Google Shape;109;p15" descr="Scientist woman.png">
            <a:extLst>
              <a:ext uri="{FF2B5EF4-FFF2-40B4-BE49-F238E27FC236}">
                <a16:creationId xmlns:a16="http://schemas.microsoft.com/office/drawing/2014/main" id="{65E39BF3-5FB2-6B42-A6B3-1D32A3795DD3}"/>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3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24</a:t>
            </a:fld>
            <a:endParaRPr lang="en-GB"/>
          </a:p>
        </p:txBody>
      </p:sp>
      <p:sp>
        <p:nvSpPr>
          <p:cNvPr id="310" name="Google Shape;310;p36"/>
          <p:cNvSpPr txBox="1"/>
          <p:nvPr/>
        </p:nvSpPr>
        <p:spPr>
          <a:xfrm>
            <a:off x="0" y="1278081"/>
            <a:ext cx="3173915" cy="5078273"/>
          </a:xfrm>
          <a:prstGeom prst="rect">
            <a:avLst/>
          </a:prstGeom>
          <a:noFill/>
          <a:ln>
            <a:noFill/>
          </a:ln>
        </p:spPr>
        <p:txBody>
          <a:bodyPr spcFirstLastPara="1" wrap="square" lIns="91425" tIns="45700" rIns="91425" bIns="45700" anchor="t" anchorCtr="0">
            <a:spAutoFit/>
          </a:bodyPr>
          <a:lstStyle/>
          <a:p>
            <a:pPr algn="just">
              <a:buSzPts val="2000"/>
            </a:pPr>
            <a:endParaRPr lang="en-GB" sz="2000" i="1" dirty="0">
              <a:solidFill>
                <a:srgbClr val="3366FF"/>
              </a:solidFill>
              <a:latin typeface="Calibri"/>
              <a:ea typeface="Calibri"/>
              <a:cs typeface="Calibri"/>
              <a:sym typeface="Calibri"/>
            </a:endParaRPr>
          </a:p>
          <a:p>
            <a:pPr algn="just">
              <a:buSzPts val="1900"/>
            </a:pPr>
            <a:endParaRPr lang="en-GB" sz="1900" i="1" dirty="0">
              <a:solidFill>
                <a:srgbClr val="3366FF"/>
              </a:solidFill>
              <a:latin typeface="Calibri"/>
              <a:ea typeface="Calibri"/>
              <a:cs typeface="Calibri"/>
              <a:sym typeface="Calibri"/>
            </a:endParaRPr>
          </a:p>
          <a:p>
            <a:pPr algn="just">
              <a:buSzPts val="1900"/>
            </a:pPr>
            <a:r>
              <a:rPr lang="en-GB" sz="1900" dirty="0">
                <a:latin typeface="Calibri"/>
                <a:ea typeface="Calibri"/>
                <a:cs typeface="Calibri"/>
                <a:sym typeface="Calibri"/>
              </a:rPr>
              <a:t>Answer</a:t>
            </a:r>
          </a:p>
          <a:p>
            <a:pPr>
              <a:buSzPts val="1900"/>
            </a:pPr>
            <a:r>
              <a:rPr lang="en-GB" sz="1900" i="1" dirty="0">
                <a:solidFill>
                  <a:srgbClr val="3366FF"/>
                </a:solidFill>
                <a:latin typeface="Calibri"/>
                <a:ea typeface="Calibri"/>
                <a:cs typeface="Calibri"/>
                <a:sym typeface="Calibri"/>
              </a:rPr>
              <a:t>«There is a correlation between the number of sunspots and the solar irradiance. But the variation in irradiance remains very small. Today we are at the very beginning of a new 'decadal' cycle and in a period of low global activity (secular cycle). Therefore, we are in a period of low irradiance. However, the temperature is rising independently of this activity.  »</a:t>
            </a:r>
            <a:endParaRPr lang="en-GB" sz="1900" dirty="0"/>
          </a:p>
        </p:txBody>
      </p:sp>
      <p:pic>
        <p:nvPicPr>
          <p:cNvPr id="312" name="Google Shape;312;p3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2" name="Google Shape;231;p29">
            <a:extLst>
              <a:ext uri="{FF2B5EF4-FFF2-40B4-BE49-F238E27FC236}">
                <a16:creationId xmlns:a16="http://schemas.microsoft.com/office/drawing/2014/main" id="{8E2E7A4A-410B-E14B-9C97-7A7B7BC68BE2}"/>
              </a:ext>
            </a:extLst>
          </p:cNvPr>
          <p:cNvSpPr txBox="1">
            <a:spLocks/>
          </p:cNvSpPr>
          <p:nvPr/>
        </p:nvSpPr>
        <p:spPr>
          <a:xfrm>
            <a:off x="1143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Suspect n°1: the sun</a:t>
            </a:r>
          </a:p>
        </p:txBody>
      </p:sp>
      <p:grpSp>
        <p:nvGrpSpPr>
          <p:cNvPr id="13" name="Google Shape;299;p35">
            <a:extLst>
              <a:ext uri="{FF2B5EF4-FFF2-40B4-BE49-F238E27FC236}">
                <a16:creationId xmlns:a16="http://schemas.microsoft.com/office/drawing/2014/main" id="{5A324662-5081-D647-89C3-C4834F202F4B}"/>
              </a:ext>
            </a:extLst>
          </p:cNvPr>
          <p:cNvGrpSpPr/>
          <p:nvPr/>
        </p:nvGrpSpPr>
        <p:grpSpPr>
          <a:xfrm>
            <a:off x="3232858" y="1400768"/>
            <a:ext cx="5784743" cy="4420037"/>
            <a:chOff x="4203700" y="2412291"/>
            <a:chExt cx="5518043" cy="3645609"/>
          </a:xfrm>
        </p:grpSpPr>
        <p:pic>
          <p:nvPicPr>
            <p:cNvPr id="14" name="Google Shape;300;p35" descr="sunspots-climate-friends-of-science.jpg">
              <a:extLst>
                <a:ext uri="{FF2B5EF4-FFF2-40B4-BE49-F238E27FC236}">
                  <a16:creationId xmlns:a16="http://schemas.microsoft.com/office/drawing/2014/main" id="{B58516A9-C200-F842-9907-134B1D9FF11B}"/>
                </a:ext>
              </a:extLst>
            </p:cNvPr>
            <p:cNvPicPr preferRelativeResize="0"/>
            <p:nvPr/>
          </p:nvPicPr>
          <p:blipFill rotWithShape="1">
            <a:blip r:embed="rId4">
              <a:alphaModFix/>
            </a:blip>
            <a:srcRect t="1790"/>
            <a:stretch/>
          </p:blipFill>
          <p:spPr>
            <a:xfrm>
              <a:off x="4203700" y="2802524"/>
              <a:ext cx="5518043" cy="3255376"/>
            </a:xfrm>
            <a:prstGeom prst="rect">
              <a:avLst/>
            </a:prstGeom>
            <a:noFill/>
            <a:ln>
              <a:noFill/>
            </a:ln>
          </p:spPr>
        </p:pic>
        <p:sp>
          <p:nvSpPr>
            <p:cNvPr id="15" name="Google Shape;301;p35">
              <a:extLst>
                <a:ext uri="{FF2B5EF4-FFF2-40B4-BE49-F238E27FC236}">
                  <a16:creationId xmlns:a16="http://schemas.microsoft.com/office/drawing/2014/main" id="{C7F4EE53-CC66-3B4E-8202-E7EB27EB589A}"/>
                </a:ext>
              </a:extLst>
            </p:cNvPr>
            <p:cNvSpPr txBox="1"/>
            <p:nvPr/>
          </p:nvSpPr>
          <p:spPr>
            <a:xfrm>
              <a:off x="5470286" y="2412291"/>
              <a:ext cx="3100211" cy="298612"/>
            </a:xfrm>
            <a:prstGeom prst="rect">
              <a:avLst/>
            </a:prstGeom>
            <a:noFill/>
            <a:ln>
              <a:noFill/>
            </a:ln>
          </p:spPr>
          <p:txBody>
            <a:bodyPr spcFirstLastPara="1" wrap="square" lIns="91425" tIns="45700" rIns="91425" bIns="45700" anchor="t" anchorCtr="0">
              <a:spAutoFit/>
            </a:bodyPr>
            <a:lstStyle/>
            <a:p>
              <a:pPr algn="ctr">
                <a:buSzPts val="1800"/>
              </a:pPr>
              <a:r>
                <a:rPr lang="fr-FR" sz="1800" b="1">
                  <a:solidFill>
                    <a:schemeClr val="dk1"/>
                  </a:solidFill>
                  <a:latin typeface="Calibri"/>
                  <a:ea typeface="Calibri"/>
                  <a:cs typeface="Calibri"/>
                  <a:sym typeface="Calibri"/>
                </a:rPr>
                <a:t>Sunspot cycle length</a:t>
              </a:r>
              <a:endParaRPr sz="1800" b="1">
                <a:solidFill>
                  <a:schemeClr val="dk1"/>
                </a:solidFill>
                <a:latin typeface="Calibri"/>
                <a:ea typeface="Calibri"/>
                <a:cs typeface="Calibri"/>
                <a:sym typeface="Calibri"/>
              </a:endParaRPr>
            </a:p>
          </p:txBody>
        </p:sp>
      </p:grpSp>
      <p:sp>
        <p:nvSpPr>
          <p:cNvPr id="16" name="Google Shape;302;p35">
            <a:extLst>
              <a:ext uri="{FF2B5EF4-FFF2-40B4-BE49-F238E27FC236}">
                <a16:creationId xmlns:a16="http://schemas.microsoft.com/office/drawing/2014/main" id="{39AC8BBB-85B2-B341-B4E6-90860916D504}"/>
              </a:ext>
            </a:extLst>
          </p:cNvPr>
          <p:cNvSpPr txBox="1"/>
          <p:nvPr/>
        </p:nvSpPr>
        <p:spPr>
          <a:xfrm>
            <a:off x="3467099" y="5925427"/>
            <a:ext cx="5676901" cy="307736"/>
          </a:xfrm>
          <a:prstGeom prst="rect">
            <a:avLst/>
          </a:prstGeom>
          <a:noFill/>
          <a:ln>
            <a:noFill/>
          </a:ln>
        </p:spPr>
        <p:txBody>
          <a:bodyPr spcFirstLastPara="1" wrap="square" lIns="91425" tIns="45700" rIns="91425" bIns="45700" anchor="t" anchorCtr="0">
            <a:spAutoFit/>
          </a:bodyPr>
          <a:lstStyle/>
          <a:p>
            <a:r>
              <a:rPr lang="fr-FR" dirty="0"/>
              <a:t>Source : https://</a:t>
            </a:r>
            <a:r>
              <a:rPr lang="fr-FR" dirty="0" err="1"/>
              <a:t>coyoteblog.com</a:t>
            </a:r>
            <a:r>
              <a:rPr lang="fr-FR" dirty="0"/>
              <a:t>/</a:t>
            </a:r>
            <a:r>
              <a:rPr lang="fr-FR" dirty="0" err="1"/>
              <a:t>coyote_blog</a:t>
            </a:r>
            <a:r>
              <a:rPr lang="fr-FR" dirty="0"/>
              <a:t>/tag/</a:t>
            </a:r>
            <a:r>
              <a:rPr lang="fr-FR" dirty="0" err="1"/>
              <a:t>sunspot</a:t>
            </a:r>
            <a:r>
              <a:rPr lang="fr-FR" dirty="0"/>
              <a:t>-cycle-</a:t>
            </a:r>
            <a:r>
              <a:rPr lang="fr-FR" dirty="0" err="1"/>
              <a:t>length</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a:t>Suspect n°1: the sun</a:t>
            </a:r>
            <a:endParaRPr/>
          </a:p>
        </p:txBody>
      </p:sp>
      <p:sp>
        <p:nvSpPr>
          <p:cNvPr id="321" name="Google Shape;321;p37"/>
          <p:cNvSpPr txBox="1">
            <a:spLocks noGrp="1"/>
          </p:cNvSpPr>
          <p:nvPr>
            <p:ph type="body" idx="1"/>
          </p:nvPr>
        </p:nvSpPr>
        <p:spPr>
          <a:xfrm>
            <a:off x="101600" y="1168401"/>
            <a:ext cx="9080502" cy="5194300"/>
          </a:xfrm>
          <a:prstGeom prst="rect">
            <a:avLst/>
          </a:prstGeom>
          <a:noFill/>
          <a:ln>
            <a:noFill/>
          </a:ln>
        </p:spPr>
        <p:txBody>
          <a:bodyPr spcFirstLastPara="1" wrap="square" lIns="91425" tIns="45700" rIns="91425" bIns="45700" anchor="t" anchorCtr="0">
            <a:noAutofit/>
          </a:bodyPr>
          <a:lstStyle/>
          <a:p>
            <a:pPr marL="342898" algn="just">
              <a:spcBef>
                <a:spcPts val="400"/>
              </a:spcBef>
              <a:buSzPts val="2000"/>
              <a:buNone/>
            </a:pPr>
            <a:endParaRPr lang="en-GB" sz="2800">
              <a:solidFill>
                <a:srgbClr val="3366FF"/>
              </a:solidFill>
            </a:endParaRPr>
          </a:p>
          <a:p>
            <a:pPr marL="342898" algn="just">
              <a:spcBef>
                <a:spcPts val="400"/>
              </a:spcBef>
              <a:buClr>
                <a:srgbClr val="3366FF"/>
              </a:buClr>
              <a:buSzPts val="2000"/>
              <a:buNone/>
            </a:pPr>
            <a:endParaRPr lang="en-GB" sz="2800" i="1">
              <a:solidFill>
                <a:srgbClr val="3366FF"/>
              </a:solidFill>
            </a:endParaRPr>
          </a:p>
          <a:p>
            <a:pPr marL="342898" algn="just">
              <a:spcBef>
                <a:spcPts val="400"/>
              </a:spcBef>
              <a:buClr>
                <a:srgbClr val="3366FF"/>
              </a:buClr>
              <a:buSzPts val="2000"/>
              <a:buNone/>
            </a:pPr>
            <a:endParaRPr lang="en-GB" sz="2400" i="1">
              <a:solidFill>
                <a:srgbClr val="3366FF"/>
              </a:solidFill>
            </a:endParaRPr>
          </a:p>
          <a:p>
            <a:pPr marL="342898" algn="just">
              <a:spcBef>
                <a:spcPts val="400"/>
              </a:spcBef>
              <a:buClr>
                <a:srgbClr val="3366FF"/>
              </a:buClr>
              <a:buSzPts val="2000"/>
              <a:buNone/>
            </a:pPr>
            <a:r>
              <a:rPr lang="en-GB" sz="2400" i="1">
                <a:solidFill>
                  <a:srgbClr val="3366FF"/>
                </a:solidFill>
              </a:rPr>
              <a:t>“Where does the sun fit in: suspect or natural phenomenon? »</a:t>
            </a:r>
            <a:endParaRPr lang="en-GB" sz="2400"/>
          </a:p>
        </p:txBody>
      </p:sp>
      <p:sp>
        <p:nvSpPr>
          <p:cNvPr id="322" name="Google Shape;322;p37"/>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25</a:t>
            </a:fld>
            <a:endParaRPr/>
          </a:p>
        </p:txBody>
      </p:sp>
      <p:pic>
        <p:nvPicPr>
          <p:cNvPr id="323" name="Google Shape;323;p37"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38"/>
          <p:cNvSpPr txBox="1">
            <a:spLocks noGrp="1"/>
          </p:cNvSpPr>
          <p:nvPr>
            <p:ph type="body" idx="1"/>
          </p:nvPr>
        </p:nvSpPr>
        <p:spPr>
          <a:xfrm>
            <a:off x="0" y="1828803"/>
            <a:ext cx="8923283" cy="4525963"/>
          </a:xfrm>
          <a:prstGeom prst="rect">
            <a:avLst/>
          </a:prstGeom>
          <a:noFill/>
          <a:ln>
            <a:noFill/>
          </a:ln>
        </p:spPr>
        <p:txBody>
          <a:bodyPr spcFirstLastPara="1" wrap="square" lIns="91425" tIns="45700" rIns="91425" bIns="45700" anchor="t" anchorCtr="0">
            <a:normAutofit/>
          </a:bodyPr>
          <a:lstStyle/>
          <a:p>
            <a:pPr marL="342898">
              <a:spcBef>
                <a:spcPts val="320"/>
              </a:spcBef>
              <a:buSzPts val="1600"/>
              <a:buNone/>
            </a:pPr>
            <a:endParaRPr lang="en-GB" sz="1600" dirty="0">
              <a:solidFill>
                <a:srgbClr val="3366FF"/>
              </a:solidFill>
            </a:endParaRPr>
          </a:p>
          <a:p>
            <a:pPr marL="342898">
              <a:spcBef>
                <a:spcPts val="320"/>
              </a:spcBef>
              <a:buClr>
                <a:srgbClr val="3366FF"/>
              </a:buClr>
              <a:buSzPts val="1600"/>
              <a:buNone/>
            </a:pPr>
            <a:r>
              <a:rPr lang="en-GB" sz="2000" dirty="0">
                <a:solidFill>
                  <a:srgbClr val="3366FF"/>
                </a:solidFill>
              </a:rPr>
              <a:t>	«However scientists consider that this activity can have an impact on regional temperatures.</a:t>
            </a:r>
            <a:r>
              <a:rPr lang="en-GB" sz="2000" dirty="0"/>
              <a:t> </a:t>
            </a:r>
            <a:r>
              <a:rPr lang="en-GB" sz="2000" i="1" dirty="0">
                <a:solidFill>
                  <a:srgbClr val="3366FF"/>
                </a:solidFill>
              </a:rPr>
              <a:t>The most striking feature of the evolution of solar activity over the last few centuries is the absence of sunspots during a large part of the 17th century (the Maunder Minimum: MM). This was at the beginning of the Little Ice Age (there were only about 50 sunspots (instead of the usual 40-50,000)) and there is a general </a:t>
            </a:r>
            <a:r>
              <a:rPr lang="en-GB" sz="2000" i="1" dirty="0" err="1">
                <a:solidFill>
                  <a:srgbClr val="3366FF"/>
                </a:solidFill>
              </a:rPr>
              <a:t>concensus</a:t>
            </a:r>
            <a:r>
              <a:rPr lang="en-GB" sz="2000" i="1" dirty="0">
                <a:solidFill>
                  <a:srgbClr val="3366FF"/>
                </a:solidFill>
              </a:rPr>
              <a:t>* that the corresponding cooling is due to this phenomenon.» * Other parameters explain this cooling today, notably intense volcanic eruptions (Indonesian volcano </a:t>
            </a:r>
            <a:r>
              <a:rPr lang="en-GB" sz="2000" i="1" dirty="0" err="1">
                <a:solidFill>
                  <a:srgbClr val="3366FF"/>
                </a:solidFill>
              </a:rPr>
              <a:t>Samalas</a:t>
            </a:r>
            <a:r>
              <a:rPr lang="en-GB" sz="2000" i="1" dirty="0">
                <a:solidFill>
                  <a:srgbClr val="3366FF"/>
                </a:solidFill>
              </a:rPr>
              <a:t>). »</a:t>
            </a:r>
          </a:p>
        </p:txBody>
      </p:sp>
      <p:sp>
        <p:nvSpPr>
          <p:cNvPr id="330" name="Google Shape;330;p3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26</a:t>
            </a:fld>
            <a:endParaRPr dirty="0"/>
          </a:p>
        </p:txBody>
      </p:sp>
      <p:pic>
        <p:nvPicPr>
          <p:cNvPr id="331" name="Google Shape;331;p38"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231;p29">
            <a:extLst>
              <a:ext uri="{FF2B5EF4-FFF2-40B4-BE49-F238E27FC236}">
                <a16:creationId xmlns:a16="http://schemas.microsoft.com/office/drawing/2014/main" id="{0B37C96F-3DC0-214F-8579-32637F12E98A}"/>
              </a:ext>
            </a:extLst>
          </p:cNvPr>
          <p:cNvSpPr txBox="1">
            <a:spLocks/>
          </p:cNvSpPr>
          <p:nvPr/>
        </p:nvSpPr>
        <p:spPr>
          <a:xfrm>
            <a:off x="1143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Suspect n°1: the sun</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9"/>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a:t>2. SUSPECT N°2 : </a:t>
            </a:r>
            <a:br>
              <a:rPr lang="fr-FR"/>
            </a:br>
            <a:r>
              <a:rPr lang="fr-FR"/>
              <a:t>THE GREENHOUSE EFFECT</a:t>
            </a:r>
            <a:endParaRPr/>
          </a:p>
        </p:txBody>
      </p:sp>
      <p:pic>
        <p:nvPicPr>
          <p:cNvPr id="337" name="Google Shape;337;p39" descr="suspect-109026874.jpg"/>
          <p:cNvPicPr preferRelativeResize="0"/>
          <p:nvPr/>
        </p:nvPicPr>
        <p:blipFill rotWithShape="1">
          <a:blip r:embed="rId3">
            <a:alphaModFix/>
          </a:blip>
          <a:srcRect b="17081"/>
          <a:stretch/>
        </p:blipFill>
        <p:spPr>
          <a:xfrm>
            <a:off x="2603500" y="3702812"/>
            <a:ext cx="3962400" cy="2431288"/>
          </a:xfrm>
          <a:prstGeom prst="rect">
            <a:avLst/>
          </a:prstGeom>
          <a:noFill/>
          <a:ln>
            <a:noFill/>
          </a:ln>
        </p:spPr>
      </p:pic>
      <p:sp>
        <p:nvSpPr>
          <p:cNvPr id="5" name="Google Shape;330;p38">
            <a:extLst>
              <a:ext uri="{FF2B5EF4-FFF2-40B4-BE49-F238E27FC236}">
                <a16:creationId xmlns:a16="http://schemas.microsoft.com/office/drawing/2014/main" id="{32B673EB-19F0-EC4C-8180-994F7CE8DAD6}"/>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27</a:t>
            </a:fld>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0"/>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the greenhouse effect</a:t>
            </a:r>
          </a:p>
        </p:txBody>
      </p:sp>
      <p:sp>
        <p:nvSpPr>
          <p:cNvPr id="343" name="Google Shape;343;p40"/>
          <p:cNvSpPr txBox="1">
            <a:spLocks noGrp="1"/>
          </p:cNvSpPr>
          <p:nvPr>
            <p:ph type="body" idx="1"/>
          </p:nvPr>
        </p:nvSpPr>
        <p:spPr>
          <a:xfrm>
            <a:off x="0" y="1600202"/>
            <a:ext cx="8933793" cy="4525963"/>
          </a:xfrm>
          <a:prstGeom prst="rect">
            <a:avLst/>
          </a:prstGeom>
          <a:noFill/>
          <a:ln>
            <a:noFill/>
          </a:ln>
        </p:spPr>
        <p:txBody>
          <a:bodyPr spcFirstLastPara="1" wrap="square" lIns="91425" tIns="45700" rIns="91425" bIns="45700" anchor="t" anchorCtr="0">
            <a:normAutofit/>
          </a:bodyPr>
          <a:lstStyle/>
          <a:p>
            <a:pPr marL="342898">
              <a:spcBef>
                <a:spcPts val="480"/>
              </a:spcBef>
              <a:buClr>
                <a:srgbClr val="3366FF"/>
              </a:buClr>
              <a:buSzPts val="2400"/>
              <a:buNone/>
            </a:pPr>
            <a:endParaRPr lang="en-GB" sz="3600" i="1" dirty="0">
              <a:solidFill>
                <a:srgbClr val="3366FF"/>
              </a:solidFill>
            </a:endParaRPr>
          </a:p>
          <a:p>
            <a:pPr marL="342898">
              <a:spcBef>
                <a:spcPts val="480"/>
              </a:spcBef>
              <a:buClr>
                <a:srgbClr val="3366FF"/>
              </a:buClr>
              <a:buSzPts val="2400"/>
              <a:buNone/>
            </a:pPr>
            <a:r>
              <a:rPr lang="en-GB" sz="3600" i="1" dirty="0">
                <a:solidFill>
                  <a:srgbClr val="3366FF"/>
                </a:solidFill>
              </a:rPr>
              <a:t>	«The </a:t>
            </a:r>
            <a:r>
              <a:rPr lang="en-GB" sz="3613" i="1" dirty="0">
                <a:solidFill>
                  <a:srgbClr val="3366FF"/>
                </a:solidFill>
              </a:rPr>
              <a:t>greenhouse effect is warming of Earth's surface and troposphere (the lowest layer of the atmosphere) caused by the presence of water vapour, carbon dioxide, methane, and certain other gases in the air.»</a:t>
            </a:r>
            <a:endParaRPr lang="en-GB" dirty="0"/>
          </a:p>
          <a:p>
            <a:pPr marL="342898">
              <a:spcBef>
                <a:spcPts val="279"/>
              </a:spcBef>
              <a:buSzPts val="1400"/>
              <a:buNone/>
            </a:pPr>
            <a:endParaRPr lang="en-GB" sz="1400" i="1" dirty="0">
              <a:solidFill>
                <a:srgbClr val="3366FF"/>
              </a:solidFill>
            </a:endParaRPr>
          </a:p>
        </p:txBody>
      </p:sp>
      <p:sp>
        <p:nvSpPr>
          <p:cNvPr id="344" name="Google Shape;344;p4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28</a:t>
            </a:fld>
            <a:endParaRPr/>
          </a:p>
        </p:txBody>
      </p:sp>
      <p:pic>
        <p:nvPicPr>
          <p:cNvPr id="6" name="Google Shape;109;p15" descr="Scientist woman.png">
            <a:extLst>
              <a:ext uri="{FF2B5EF4-FFF2-40B4-BE49-F238E27FC236}">
                <a16:creationId xmlns:a16="http://schemas.microsoft.com/office/drawing/2014/main" id="{F0EA2D7D-89D4-D747-8149-2893BED08B6E}"/>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a:t>1. STARTING THE INVESTIGATION</a:t>
            </a:r>
            <a:endParaRPr/>
          </a:p>
        </p:txBody>
      </p:sp>
      <p:pic>
        <p:nvPicPr>
          <p:cNvPr id="95" name="Google Shape;95;p14" descr="Scientist woman.png"/>
          <p:cNvPicPr preferRelativeResize="0"/>
          <p:nvPr/>
        </p:nvPicPr>
        <p:blipFill rotWithShape="1">
          <a:blip r:embed="rId3">
            <a:alphaModFix/>
          </a:blip>
          <a:srcRect/>
          <a:stretch/>
        </p:blipFill>
        <p:spPr>
          <a:xfrm>
            <a:off x="3412068" y="3869269"/>
            <a:ext cx="1667933" cy="1667933"/>
          </a:xfrm>
          <a:prstGeom prst="rect">
            <a:avLst/>
          </a:prstGeom>
          <a:noFill/>
          <a:ln>
            <a:noFill/>
          </a:ln>
        </p:spPr>
      </p:pic>
      <p:sp>
        <p:nvSpPr>
          <p:cNvPr id="96" name="Google Shape;96;p14"/>
          <p:cNvSpPr txBox="1"/>
          <p:nvPr/>
        </p:nvSpPr>
        <p:spPr>
          <a:xfrm>
            <a:off x="5342467" y="5240868"/>
            <a:ext cx="3556001" cy="261570"/>
          </a:xfrm>
          <a:prstGeom prst="rect">
            <a:avLst/>
          </a:prstGeom>
          <a:noFill/>
          <a:ln>
            <a:noFill/>
          </a:ln>
        </p:spPr>
        <p:txBody>
          <a:bodyPr spcFirstLastPara="1" wrap="square" lIns="91425" tIns="45700" rIns="91425" bIns="45700" anchor="t" anchorCtr="0">
            <a:spAutoFit/>
          </a:bodyPr>
          <a:lstStyle/>
          <a:p>
            <a:r>
              <a:rPr lang="fr-FR" sz="1100"/>
              <a:t>Source: wikimedia commons</a:t>
            </a:r>
            <a:endParaRPr sz="1100"/>
          </a:p>
        </p:txBody>
      </p:sp>
      <p:sp>
        <p:nvSpPr>
          <p:cNvPr id="6" name="Google Shape;104;p15">
            <a:extLst>
              <a:ext uri="{FF2B5EF4-FFF2-40B4-BE49-F238E27FC236}">
                <a16:creationId xmlns:a16="http://schemas.microsoft.com/office/drawing/2014/main" id="{006E6256-40CC-E64E-B7CD-6AFF49C156D0}"/>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2</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41"/>
          <p:cNvSpPr txBox="1">
            <a:spLocks noGrp="1"/>
          </p:cNvSpPr>
          <p:nvPr>
            <p:ph type="body" idx="1"/>
          </p:nvPr>
        </p:nvSpPr>
        <p:spPr>
          <a:xfrm>
            <a:off x="0" y="1600202"/>
            <a:ext cx="8912772" cy="4525963"/>
          </a:xfrm>
          <a:prstGeom prst="rect">
            <a:avLst/>
          </a:prstGeom>
          <a:noFill/>
          <a:ln>
            <a:noFill/>
          </a:ln>
        </p:spPr>
        <p:txBody>
          <a:bodyPr spcFirstLastPara="1" wrap="square" lIns="91425" tIns="45700" rIns="91425" bIns="45700" anchor="t" anchorCtr="0">
            <a:normAutofit/>
          </a:bodyPr>
          <a:lstStyle/>
          <a:p>
            <a:pPr marL="342898">
              <a:spcBef>
                <a:spcPts val="480"/>
              </a:spcBef>
              <a:buClr>
                <a:srgbClr val="3366FF"/>
              </a:buClr>
              <a:buSzPts val="2400"/>
              <a:buNone/>
            </a:pPr>
            <a:endParaRPr lang="en-GB" sz="3600" i="1">
              <a:solidFill>
                <a:srgbClr val="3366FF"/>
              </a:solidFill>
            </a:endParaRPr>
          </a:p>
          <a:p>
            <a:pPr marL="342898">
              <a:spcBef>
                <a:spcPts val="480"/>
              </a:spcBef>
              <a:buClr>
                <a:srgbClr val="3366FF"/>
              </a:buClr>
              <a:buSzPts val="2400"/>
              <a:buNone/>
            </a:pPr>
            <a:r>
              <a:rPr lang="en-GB" sz="4000" i="1">
                <a:solidFill>
                  <a:srgbClr val="3366FF"/>
                </a:solidFill>
              </a:rPr>
              <a:t>	«</a:t>
            </a:r>
            <a:r>
              <a:rPr lang="en-GB" sz="3027" i="1">
                <a:solidFill>
                  <a:srgbClr val="3366FF"/>
                </a:solidFill>
              </a:rPr>
              <a:t>Two thirds of the energy from the sun is absorbed by the atmosphere, soil and ocean. The remaining third is reflected directly back to space by clouds, aerosols, the atmosphere and the earth's surface... </a:t>
            </a:r>
            <a:r>
              <a:rPr lang="en-GB" sz="3027"/>
              <a:t> </a:t>
            </a:r>
            <a:r>
              <a:rPr lang="en-GB" sz="3027" i="1">
                <a:solidFill>
                  <a:srgbClr val="3366FF"/>
                </a:solidFill>
              </a:rPr>
              <a:t>It is in the atmosphere that the greenhouse effect, often cited when talking about global warming, occurs. »</a:t>
            </a:r>
            <a:endParaRPr lang="en-GB" sz="3027"/>
          </a:p>
          <a:p>
            <a:pPr marL="342898">
              <a:spcBef>
                <a:spcPts val="279"/>
              </a:spcBef>
              <a:buSzPts val="1400"/>
              <a:buNone/>
            </a:pPr>
            <a:endParaRPr lang="en-GB" sz="1400" i="1">
              <a:solidFill>
                <a:srgbClr val="3366FF"/>
              </a:solidFill>
            </a:endParaRPr>
          </a:p>
        </p:txBody>
      </p:sp>
      <p:sp>
        <p:nvSpPr>
          <p:cNvPr id="352" name="Google Shape;352;p4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29</a:t>
            </a:fld>
            <a:endParaRPr/>
          </a:p>
        </p:txBody>
      </p:sp>
      <p:pic>
        <p:nvPicPr>
          <p:cNvPr id="353" name="Google Shape;353;p41"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342;p40">
            <a:extLst>
              <a:ext uri="{FF2B5EF4-FFF2-40B4-BE49-F238E27FC236}">
                <a16:creationId xmlns:a16="http://schemas.microsoft.com/office/drawing/2014/main" id="{1989CB29-7C22-9044-911C-F26B80E8E177}"/>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2"/>
          <p:cNvSpPr txBox="1">
            <a:spLocks noGrp="1"/>
          </p:cNvSpPr>
          <p:nvPr>
            <p:ph type="body" idx="1"/>
          </p:nvPr>
        </p:nvSpPr>
        <p:spPr>
          <a:xfrm>
            <a:off x="1" y="1600202"/>
            <a:ext cx="9029700" cy="4525963"/>
          </a:xfrm>
          <a:prstGeom prst="rect">
            <a:avLst/>
          </a:prstGeom>
          <a:noFill/>
          <a:ln>
            <a:noFill/>
          </a:ln>
        </p:spPr>
        <p:txBody>
          <a:bodyPr spcFirstLastPara="1" wrap="square" lIns="91425" tIns="45700" rIns="91425" bIns="45700" anchor="t" anchorCtr="0">
            <a:noAutofit/>
          </a:bodyPr>
          <a:lstStyle/>
          <a:p>
            <a:pPr marL="342898">
              <a:spcBef>
                <a:spcPts val="480"/>
              </a:spcBef>
              <a:buClr>
                <a:srgbClr val="3366FF"/>
              </a:buClr>
              <a:buSzPts val="2400"/>
              <a:buNone/>
            </a:pPr>
            <a:endParaRPr lang="en-GB" sz="2400" i="1">
              <a:solidFill>
                <a:srgbClr val="3366FF"/>
              </a:solidFill>
            </a:endParaRPr>
          </a:p>
          <a:p>
            <a:pPr marL="342898">
              <a:spcBef>
                <a:spcPts val="480"/>
              </a:spcBef>
              <a:buClr>
                <a:srgbClr val="3366FF"/>
              </a:buClr>
              <a:buSzPts val="2400"/>
              <a:buNone/>
            </a:pPr>
            <a:endParaRPr lang="en-GB" sz="2800" i="1">
              <a:solidFill>
                <a:srgbClr val="3366FF"/>
              </a:solidFill>
            </a:endParaRPr>
          </a:p>
          <a:p>
            <a:pPr marL="342898">
              <a:spcBef>
                <a:spcPts val="480"/>
              </a:spcBef>
              <a:buClr>
                <a:srgbClr val="3366FF"/>
              </a:buClr>
              <a:buSzPts val="2400"/>
              <a:buNone/>
            </a:pPr>
            <a:r>
              <a:rPr lang="en-GB" sz="2800" i="1">
                <a:solidFill>
                  <a:srgbClr val="3366FF"/>
                </a:solidFill>
              </a:rPr>
              <a:t>	« Do you think that the greenhouse effect could be a suspect? »</a:t>
            </a:r>
            <a:endParaRPr lang="en-GB" sz="2800"/>
          </a:p>
        </p:txBody>
      </p:sp>
      <p:sp>
        <p:nvSpPr>
          <p:cNvPr id="360" name="Google Shape;360;p4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30</a:t>
            </a:fld>
            <a:endParaRPr/>
          </a:p>
        </p:txBody>
      </p:sp>
      <p:pic>
        <p:nvPicPr>
          <p:cNvPr id="361" name="Google Shape;361;p42"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342;p40">
            <a:extLst>
              <a:ext uri="{FF2B5EF4-FFF2-40B4-BE49-F238E27FC236}">
                <a16:creationId xmlns:a16="http://schemas.microsoft.com/office/drawing/2014/main" id="{774EEE69-1CD3-F54F-81AB-36896CA5110C}"/>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3"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368" name="Google Shape;368;p43"/>
          <p:cNvSpPr txBox="1">
            <a:spLocks noGrp="1"/>
          </p:cNvSpPr>
          <p:nvPr>
            <p:ph type="body" idx="1"/>
          </p:nvPr>
        </p:nvSpPr>
        <p:spPr>
          <a:xfrm>
            <a:off x="210206" y="1600204"/>
            <a:ext cx="8819495" cy="5257799"/>
          </a:xfrm>
          <a:prstGeom prst="rect">
            <a:avLst/>
          </a:prstGeom>
          <a:noFill/>
          <a:ln>
            <a:noFill/>
          </a:ln>
        </p:spPr>
        <p:txBody>
          <a:bodyPr spcFirstLastPara="1" wrap="square" lIns="91425" tIns="45700" rIns="91425" bIns="45700" anchor="t" anchorCtr="0">
            <a:noAutofit/>
          </a:bodyPr>
          <a:lstStyle/>
          <a:p>
            <a:pPr marL="342898">
              <a:spcBef>
                <a:spcPts val="0"/>
              </a:spcBef>
              <a:buSzPts val="2400"/>
              <a:buNone/>
            </a:pPr>
            <a:endParaRPr lang="en-GB" sz="2400" i="1" dirty="0"/>
          </a:p>
          <a:p>
            <a:pPr marL="342898">
              <a:spcBef>
                <a:spcPts val="480"/>
              </a:spcBef>
              <a:buClr>
                <a:srgbClr val="3366FF"/>
              </a:buClr>
              <a:buSzPts val="2400"/>
              <a:buNone/>
            </a:pPr>
            <a:r>
              <a:rPr lang="en-GB" sz="2800" i="1" dirty="0">
                <a:solidFill>
                  <a:srgbClr val="3366FF"/>
                </a:solidFill>
              </a:rPr>
              <a:t>	« If so, do you think the greenhouse effect is a recent phenomenon?</a:t>
            </a:r>
            <a:endParaRPr lang="en-GB" sz="2800" dirty="0"/>
          </a:p>
          <a:p>
            <a:pPr marL="342898">
              <a:spcBef>
                <a:spcPts val="480"/>
              </a:spcBef>
              <a:buSzPts val="2400"/>
              <a:buNone/>
            </a:pPr>
            <a:endParaRPr lang="en-GB" sz="2800" i="1" dirty="0">
              <a:solidFill>
                <a:srgbClr val="3366FF"/>
              </a:solidFill>
            </a:endParaRPr>
          </a:p>
          <a:p>
            <a:pPr marL="342898">
              <a:spcBef>
                <a:spcPts val="480"/>
              </a:spcBef>
              <a:buClr>
                <a:srgbClr val="3366FF"/>
              </a:buClr>
              <a:buSzPts val="2400"/>
              <a:buNone/>
            </a:pPr>
            <a:r>
              <a:rPr lang="en-GB" sz="2800" i="1" dirty="0">
                <a:solidFill>
                  <a:srgbClr val="3366FF"/>
                </a:solidFill>
              </a:rPr>
              <a:t>	If not, when do you think the greenhouse effect was discovered?...</a:t>
            </a:r>
            <a:endParaRPr lang="en-GB" sz="2800" dirty="0"/>
          </a:p>
          <a:p>
            <a:pPr marL="342898">
              <a:spcBef>
                <a:spcPts val="480"/>
              </a:spcBef>
              <a:buSzPts val="2400"/>
              <a:buNone/>
            </a:pPr>
            <a:endParaRPr lang="en-GB" sz="2800" i="1" dirty="0">
              <a:solidFill>
                <a:srgbClr val="3366FF"/>
              </a:solidFill>
            </a:endParaRPr>
          </a:p>
          <a:p>
            <a:pPr marL="342898">
              <a:spcBef>
                <a:spcPts val="480"/>
              </a:spcBef>
              <a:buClr>
                <a:srgbClr val="3366FF"/>
              </a:buClr>
              <a:buSzPts val="2400"/>
              <a:buNone/>
            </a:pPr>
            <a:r>
              <a:rPr lang="en-GB" sz="2800" i="1" dirty="0">
                <a:solidFill>
                  <a:srgbClr val="3366FF"/>
                </a:solidFill>
              </a:rPr>
              <a:t>	Let me introduce you </a:t>
            </a:r>
            <a:r>
              <a:rPr lang="en-GB" sz="2800" b="1" i="1" u="sng" dirty="0">
                <a:solidFill>
                  <a:srgbClr val="3366FF"/>
                </a:solidFill>
              </a:rPr>
              <a:t>3 scientific experiments </a:t>
            </a:r>
            <a:r>
              <a:rPr lang="en-GB" sz="2800" i="1" u="sng" dirty="0">
                <a:solidFill>
                  <a:srgbClr val="3366FF"/>
                </a:solidFill>
              </a:rPr>
              <a:t>»</a:t>
            </a:r>
          </a:p>
        </p:txBody>
      </p:sp>
      <p:sp>
        <p:nvSpPr>
          <p:cNvPr id="369" name="Google Shape;369;p4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31</a:t>
            </a:fld>
            <a:endParaRPr/>
          </a:p>
        </p:txBody>
      </p:sp>
      <p:sp>
        <p:nvSpPr>
          <p:cNvPr id="8" name="Google Shape;342;p40">
            <a:extLst>
              <a:ext uri="{FF2B5EF4-FFF2-40B4-BE49-F238E27FC236}">
                <a16:creationId xmlns:a16="http://schemas.microsoft.com/office/drawing/2014/main" id="{A3365A44-44D6-C149-AD13-E821FA6A6724}"/>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6" name="Google Shape;376;p44"/>
          <p:cNvSpPr txBox="1">
            <a:spLocks noGrp="1"/>
          </p:cNvSpPr>
          <p:nvPr>
            <p:ph type="body" idx="1"/>
          </p:nvPr>
        </p:nvSpPr>
        <p:spPr>
          <a:xfrm>
            <a:off x="0" y="1447801"/>
            <a:ext cx="8828690" cy="5054600"/>
          </a:xfrm>
          <a:prstGeom prst="rect">
            <a:avLst/>
          </a:prstGeom>
          <a:noFill/>
          <a:ln>
            <a:noFill/>
          </a:ln>
        </p:spPr>
        <p:txBody>
          <a:bodyPr spcFirstLastPara="1" wrap="square" lIns="91425" tIns="45700" rIns="91425" bIns="45700" anchor="t" anchorCtr="0">
            <a:noAutofit/>
          </a:bodyPr>
          <a:lstStyle/>
          <a:p>
            <a:pPr marL="71999" indent="-71999" algn="just">
              <a:spcBef>
                <a:spcPts val="0"/>
              </a:spcBef>
              <a:buClr>
                <a:srgbClr val="3366FF"/>
              </a:buClr>
              <a:buNone/>
            </a:pPr>
            <a:r>
              <a:rPr lang="en-GB" sz="1800" b="1" dirty="0"/>
              <a:t>	</a:t>
            </a:r>
            <a:br>
              <a:rPr lang="en-GB" sz="1800" b="1" dirty="0"/>
            </a:br>
            <a:r>
              <a:rPr lang="en-GB" sz="1800" b="1" dirty="0"/>
              <a:t>	First experiment by Joseph Fourier</a:t>
            </a:r>
            <a:endParaRPr lang="en-GB" dirty="0"/>
          </a:p>
          <a:p>
            <a:pPr marL="71999" indent="-71999" algn="just">
              <a:spcBef>
                <a:spcPts val="0"/>
              </a:spcBef>
              <a:buClr>
                <a:srgbClr val="3366FF"/>
              </a:buClr>
              <a:buNone/>
            </a:pPr>
            <a:endParaRPr lang="en-GB" sz="2800" b="1" dirty="0"/>
          </a:p>
          <a:p>
            <a:pPr marL="71999" indent="-71999">
              <a:spcBef>
                <a:spcPts val="0"/>
              </a:spcBef>
              <a:buClr>
                <a:srgbClr val="3366FF"/>
              </a:buClr>
              <a:buNone/>
            </a:pPr>
            <a:r>
              <a:rPr lang="en-GB" sz="2000" i="1" dirty="0">
                <a:solidFill>
                  <a:srgbClr val="3366FF"/>
                </a:solidFill>
              </a:rPr>
              <a:t>	“In the early 19th century, scientists had a suspicion that the earth’s atmosphere had the ability to keep the planet warm by transmitting visible light but absorbing infrared light (or heat), and that human activity could change the atmosphere’s temperature. One such scientists was </a:t>
            </a:r>
            <a:r>
              <a:rPr lang="en-GB" sz="2000" b="1" i="1" dirty="0">
                <a:solidFill>
                  <a:srgbClr val="3366FF"/>
                </a:solidFill>
              </a:rPr>
              <a:t>Joseph Fourier </a:t>
            </a:r>
            <a:r>
              <a:rPr lang="en-GB" sz="2000" i="1" dirty="0">
                <a:solidFill>
                  <a:srgbClr val="3366FF"/>
                </a:solidFill>
              </a:rPr>
              <a:t>who in his </a:t>
            </a:r>
            <a:r>
              <a:rPr lang="en-GB" sz="2000" b="1" i="1" dirty="0">
                <a:solidFill>
                  <a:srgbClr val="3366FF"/>
                </a:solidFill>
              </a:rPr>
              <a:t>1827</a:t>
            </a:r>
            <a:r>
              <a:rPr lang="en-GB" sz="2000" i="1" dirty="0">
                <a:solidFill>
                  <a:srgbClr val="3366FF"/>
                </a:solidFill>
              </a:rPr>
              <a:t> paper mentioned “the progress of human societies” having the potential to – in the course of many centuries – change the “average degree of heat Based on the </a:t>
            </a:r>
            <a:r>
              <a:rPr lang="en-GB" sz="2000" i="1" dirty="0" err="1">
                <a:solidFill>
                  <a:srgbClr val="3366FF"/>
                </a:solidFill>
              </a:rPr>
              <a:t>heliothermometer</a:t>
            </a:r>
            <a:r>
              <a:rPr lang="en-GB" sz="2000" i="1" dirty="0">
                <a:solidFill>
                  <a:srgbClr val="3366FF"/>
                </a:solidFill>
              </a:rPr>
              <a:t> invented by Saussure a few years earlier, Fourier gives the first description of what we call today the greenhouse effect: "the temperature is increased by the interposition of the atmosphere, because the heat finds less obstacle to penetrate the air, being in the state of light, than it finds to pass back into the air when it is converted into obscure heat".” </a:t>
            </a:r>
            <a:endParaRPr lang="en-GB" dirty="0"/>
          </a:p>
          <a:p>
            <a:pPr marL="71999" indent="-71999">
              <a:spcBef>
                <a:spcPts val="0"/>
              </a:spcBef>
              <a:buSzPts val="2400"/>
              <a:buNone/>
            </a:pPr>
            <a:endParaRPr lang="en-GB" sz="2400" dirty="0"/>
          </a:p>
          <a:p>
            <a:pPr marL="71999" indent="-71999" algn="just">
              <a:spcBef>
                <a:spcPts val="0"/>
              </a:spcBef>
              <a:buSzPts val="2400"/>
              <a:buNone/>
            </a:pPr>
            <a:endParaRPr lang="en-GB" sz="2400" i="1" dirty="0"/>
          </a:p>
          <a:p>
            <a:pPr marL="71999" indent="-71999" algn="just">
              <a:spcBef>
                <a:spcPts val="0"/>
              </a:spcBef>
              <a:buSzPts val="2400"/>
              <a:buNone/>
            </a:pPr>
            <a:endParaRPr lang="en-GB" sz="2400" i="1" dirty="0"/>
          </a:p>
          <a:p>
            <a:pPr marL="71999" indent="-71999" algn="just">
              <a:spcBef>
                <a:spcPts val="0"/>
              </a:spcBef>
              <a:buSzPts val="2400"/>
              <a:buNone/>
            </a:pPr>
            <a:endParaRPr lang="en-GB" sz="2400" i="1" dirty="0"/>
          </a:p>
        </p:txBody>
      </p:sp>
      <p:sp>
        <p:nvSpPr>
          <p:cNvPr id="377" name="Google Shape;377;p4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32</a:t>
            </a:fld>
            <a:endParaRPr/>
          </a:p>
        </p:txBody>
      </p:sp>
      <p:sp>
        <p:nvSpPr>
          <p:cNvPr id="378" name="Google Shape;378;p44"/>
          <p:cNvSpPr/>
          <p:nvPr/>
        </p:nvSpPr>
        <p:spPr>
          <a:xfrm>
            <a:off x="4425662" y="3275115"/>
            <a:ext cx="292676" cy="307777"/>
          </a:xfrm>
          <a:prstGeom prst="rect">
            <a:avLst/>
          </a:prstGeom>
          <a:noFill/>
          <a:ln>
            <a:noFill/>
          </a:ln>
        </p:spPr>
        <p:txBody>
          <a:bodyPr spcFirstLastPara="1" wrap="square" lIns="91425" tIns="45700" rIns="91425" bIns="45700" anchor="t" anchorCtr="0">
            <a:noAutofit/>
          </a:bodyPr>
          <a:lstStyle/>
          <a:p>
            <a:r>
              <a:rPr lang="fr-FR" i="1">
                <a:solidFill>
                  <a:srgbClr val="3366FF"/>
                </a:solidFill>
              </a:rPr>
              <a:t>«</a:t>
            </a:r>
            <a:endParaRPr/>
          </a:p>
        </p:txBody>
      </p:sp>
      <p:sp>
        <p:nvSpPr>
          <p:cNvPr id="9" name="Google Shape;342;p40">
            <a:extLst>
              <a:ext uri="{FF2B5EF4-FFF2-40B4-BE49-F238E27FC236}">
                <a16:creationId xmlns:a16="http://schemas.microsoft.com/office/drawing/2014/main" id="{A2AB6487-BE87-E74D-ABFE-A79EDB9CFC53}"/>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pic>
        <p:nvPicPr>
          <p:cNvPr id="10" name="Google Shape;109;p15" descr="Scientist woman.png">
            <a:extLst>
              <a:ext uri="{FF2B5EF4-FFF2-40B4-BE49-F238E27FC236}">
                <a16:creationId xmlns:a16="http://schemas.microsoft.com/office/drawing/2014/main" id="{1196F9BE-8739-6F4D-A40A-83EFFB598BE0}"/>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4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33</a:t>
            </a:fld>
            <a:endParaRPr/>
          </a:p>
        </p:txBody>
      </p:sp>
      <p:sp>
        <p:nvSpPr>
          <p:cNvPr id="385" name="Google Shape;385;p45"/>
          <p:cNvSpPr txBox="1"/>
          <p:nvPr/>
        </p:nvSpPr>
        <p:spPr>
          <a:xfrm>
            <a:off x="0" y="1654472"/>
            <a:ext cx="9029700" cy="677068"/>
          </a:xfrm>
          <a:prstGeom prst="rect">
            <a:avLst/>
          </a:prstGeom>
          <a:noFill/>
          <a:ln>
            <a:noFill/>
          </a:ln>
        </p:spPr>
        <p:txBody>
          <a:bodyPr spcFirstLastPara="1" wrap="square" lIns="91425" tIns="45700" rIns="91425" bIns="45700" anchor="t" anchorCtr="0">
            <a:spAutoFit/>
          </a:bodyPr>
          <a:lstStyle/>
          <a:p>
            <a:pPr>
              <a:buSzPts val="1800"/>
            </a:pPr>
            <a:r>
              <a:rPr lang="en-GB" sz="1800" b="1">
                <a:solidFill>
                  <a:schemeClr val="dk1"/>
                </a:solidFill>
                <a:latin typeface="Calibri"/>
                <a:ea typeface="Calibri"/>
                <a:cs typeface="Calibri"/>
                <a:sym typeface="Calibri"/>
              </a:rPr>
              <a:t>Second experiment performed by Eunice Foote in the mid-19th century. E. Foot is one of the first American women scientists</a:t>
            </a:r>
            <a:r>
              <a:rPr lang="en-GB" sz="2000" b="1">
                <a:solidFill>
                  <a:schemeClr val="dk1"/>
                </a:solidFill>
                <a:latin typeface="Calibri"/>
                <a:ea typeface="Calibri"/>
                <a:cs typeface="Calibri"/>
                <a:sym typeface="Calibri"/>
              </a:rPr>
              <a:t>.</a:t>
            </a:r>
            <a:endParaRPr lang="en-GB"/>
          </a:p>
        </p:txBody>
      </p:sp>
      <p:pic>
        <p:nvPicPr>
          <p:cNvPr id="386" name="Google Shape;386;p45" descr="EuniceFoote.jpg"/>
          <p:cNvPicPr preferRelativeResize="0"/>
          <p:nvPr/>
        </p:nvPicPr>
        <p:blipFill rotWithShape="1">
          <a:blip r:embed="rId3">
            <a:alphaModFix/>
          </a:blip>
          <a:srcRect/>
          <a:stretch/>
        </p:blipFill>
        <p:spPr>
          <a:xfrm>
            <a:off x="143747" y="2568374"/>
            <a:ext cx="8332847" cy="3790951"/>
          </a:xfrm>
          <a:prstGeom prst="rect">
            <a:avLst/>
          </a:prstGeom>
          <a:noFill/>
          <a:ln>
            <a:noFill/>
          </a:ln>
        </p:spPr>
      </p:pic>
      <p:sp>
        <p:nvSpPr>
          <p:cNvPr id="387" name="Google Shape;387;p45"/>
          <p:cNvSpPr txBox="1"/>
          <p:nvPr/>
        </p:nvSpPr>
        <p:spPr>
          <a:xfrm>
            <a:off x="5909734" y="6431331"/>
            <a:ext cx="2802466" cy="261570"/>
          </a:xfrm>
          <a:prstGeom prst="rect">
            <a:avLst/>
          </a:prstGeom>
          <a:noFill/>
          <a:ln>
            <a:noFill/>
          </a:ln>
        </p:spPr>
        <p:txBody>
          <a:bodyPr spcFirstLastPara="1" wrap="square" lIns="91425" tIns="45700" rIns="91425" bIns="45700" anchor="t" anchorCtr="0">
            <a:spAutoFit/>
          </a:bodyPr>
          <a:lstStyle/>
          <a:p>
            <a:pPr>
              <a:buSzPts val="1100"/>
            </a:pPr>
            <a:r>
              <a:rPr lang="fr-FR" sz="1100">
                <a:solidFill>
                  <a:schemeClr val="dk1"/>
                </a:solidFill>
                <a:latin typeface="Calibri"/>
                <a:ea typeface="Calibri"/>
                <a:cs typeface="Calibri"/>
                <a:sym typeface="Calibri"/>
              </a:rPr>
              <a:t>Source:  Illustration Andrea D'Aquino</a:t>
            </a:r>
            <a:endParaRPr sz="1100">
              <a:solidFill>
                <a:schemeClr val="dk1"/>
              </a:solidFill>
              <a:latin typeface="Calibri"/>
              <a:ea typeface="Calibri"/>
              <a:cs typeface="Calibri"/>
              <a:sym typeface="Calibri"/>
            </a:endParaRPr>
          </a:p>
        </p:txBody>
      </p:sp>
      <p:sp>
        <p:nvSpPr>
          <p:cNvPr id="9" name="Google Shape;342;p40">
            <a:extLst>
              <a:ext uri="{FF2B5EF4-FFF2-40B4-BE49-F238E27FC236}">
                <a16:creationId xmlns:a16="http://schemas.microsoft.com/office/drawing/2014/main" id="{9DC2B1A2-F430-C74A-8436-2BDBD684D5FA}"/>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pic>
        <p:nvPicPr>
          <p:cNvPr id="10" name="Google Shape;109;p15" descr="Scientist woman.png">
            <a:extLst>
              <a:ext uri="{FF2B5EF4-FFF2-40B4-BE49-F238E27FC236}">
                <a16:creationId xmlns:a16="http://schemas.microsoft.com/office/drawing/2014/main" id="{2B94677F-E758-974E-8609-CED8D6961BD5}"/>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4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394" name="Google Shape;394;p46"/>
          <p:cNvSpPr txBox="1">
            <a:spLocks noGrp="1"/>
          </p:cNvSpPr>
          <p:nvPr>
            <p:ph type="body" idx="1"/>
          </p:nvPr>
        </p:nvSpPr>
        <p:spPr>
          <a:xfrm>
            <a:off x="147145" y="1923393"/>
            <a:ext cx="4048796" cy="4934610"/>
          </a:xfrm>
          <a:prstGeom prst="rect">
            <a:avLst/>
          </a:prstGeom>
          <a:noFill/>
          <a:ln>
            <a:noFill/>
          </a:ln>
        </p:spPr>
        <p:txBody>
          <a:bodyPr spcFirstLastPara="1" wrap="square" lIns="91425" tIns="45700" rIns="91425" bIns="45700" anchor="t" anchorCtr="0">
            <a:noAutofit/>
          </a:bodyPr>
          <a:lstStyle/>
          <a:p>
            <a:pPr marL="71999" indent="-71999">
              <a:spcBef>
                <a:spcPts val="0"/>
              </a:spcBef>
              <a:buClr>
                <a:srgbClr val="3366FF"/>
              </a:buClr>
              <a:buNone/>
            </a:pPr>
            <a:r>
              <a:rPr lang="en-GB" sz="1800" i="1" dirty="0">
                <a:solidFill>
                  <a:srgbClr val="3366FF"/>
                </a:solidFill>
              </a:rPr>
              <a:t>	«</a:t>
            </a:r>
            <a:r>
              <a:rPr lang="en-GB" sz="1800" b="1" i="1" dirty="0">
                <a:solidFill>
                  <a:srgbClr val="3366FF"/>
                </a:solidFill>
              </a:rPr>
              <a:t>In 1856 </a:t>
            </a:r>
            <a:r>
              <a:rPr lang="en-GB" sz="1800" i="1" dirty="0">
                <a:solidFill>
                  <a:srgbClr val="3366FF"/>
                </a:solidFill>
              </a:rPr>
              <a:t>Foote conducted a series of experiments that demonstrated the interactions of the sun's rays on different gases. She used an air pump, four mercury thermometers, and two glass cylinders. First she placed two thermometers in each cylinder, then by using the air pump, she evacuated the air from one cylinder and compressed it in the other. Allowing both cylinders to reach the same temperature, she placed the cylinders in the sunlight to measure temperature variance once heated and under different moisture conditions. She performed this experiment on CO2, common air, and hydrogen…</a:t>
            </a:r>
            <a:endParaRPr lang="en-GB" dirty="0"/>
          </a:p>
        </p:txBody>
      </p:sp>
      <p:sp>
        <p:nvSpPr>
          <p:cNvPr id="395" name="Google Shape;395;p4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34</a:t>
            </a:fld>
            <a:endParaRPr/>
          </a:p>
        </p:txBody>
      </p:sp>
      <p:pic>
        <p:nvPicPr>
          <p:cNvPr id="396" name="Google Shape;396;p46" descr="experiment.jpeg"/>
          <p:cNvPicPr preferRelativeResize="0"/>
          <p:nvPr/>
        </p:nvPicPr>
        <p:blipFill rotWithShape="1">
          <a:blip r:embed="rId4">
            <a:alphaModFix/>
          </a:blip>
          <a:srcRect/>
          <a:stretch/>
        </p:blipFill>
        <p:spPr>
          <a:xfrm>
            <a:off x="4604943" y="2033325"/>
            <a:ext cx="4539057" cy="3707341"/>
          </a:xfrm>
          <a:prstGeom prst="rect">
            <a:avLst/>
          </a:prstGeom>
          <a:noFill/>
          <a:ln>
            <a:noFill/>
          </a:ln>
        </p:spPr>
      </p:pic>
      <p:sp>
        <p:nvSpPr>
          <p:cNvPr id="397" name="Google Shape;397;p46"/>
          <p:cNvSpPr txBox="1"/>
          <p:nvPr/>
        </p:nvSpPr>
        <p:spPr>
          <a:xfrm>
            <a:off x="6781802" y="5969003"/>
            <a:ext cx="2997201" cy="276959"/>
          </a:xfrm>
          <a:prstGeom prst="rect">
            <a:avLst/>
          </a:prstGeom>
          <a:noFill/>
          <a:ln>
            <a:noFill/>
          </a:ln>
        </p:spPr>
        <p:txBody>
          <a:bodyPr spcFirstLastPara="1" wrap="square" lIns="91425" tIns="45700" rIns="91425" bIns="45700" anchor="t" anchorCtr="0">
            <a:spAutoFit/>
          </a:bodyPr>
          <a:lstStyle/>
          <a:p>
            <a:r>
              <a:rPr lang="fr-FR" sz="1200"/>
              <a:t>Source: Icons by Scribble.Liners</a:t>
            </a:r>
            <a:endParaRPr sz="1200"/>
          </a:p>
        </p:txBody>
      </p:sp>
      <p:sp>
        <p:nvSpPr>
          <p:cNvPr id="10" name="Google Shape;342;p40">
            <a:extLst>
              <a:ext uri="{FF2B5EF4-FFF2-40B4-BE49-F238E27FC236}">
                <a16:creationId xmlns:a16="http://schemas.microsoft.com/office/drawing/2014/main" id="{DD42F160-E0B9-3C49-B356-B774FEFC9597}"/>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47"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404" name="Google Shape;404;p47"/>
          <p:cNvSpPr txBox="1">
            <a:spLocks noGrp="1"/>
          </p:cNvSpPr>
          <p:nvPr>
            <p:ph type="body" idx="1"/>
          </p:nvPr>
        </p:nvSpPr>
        <p:spPr>
          <a:xfrm>
            <a:off x="105102" y="1570041"/>
            <a:ext cx="4479597" cy="5062297"/>
          </a:xfrm>
          <a:prstGeom prst="rect">
            <a:avLst/>
          </a:prstGeom>
          <a:noFill/>
          <a:ln>
            <a:noFill/>
          </a:ln>
        </p:spPr>
        <p:txBody>
          <a:bodyPr spcFirstLastPara="1" wrap="square" lIns="91425" tIns="45700" rIns="91425" bIns="45700" anchor="t" anchorCtr="0">
            <a:noAutofit/>
          </a:bodyPr>
          <a:lstStyle/>
          <a:p>
            <a:pPr marL="71999" indent="-71999">
              <a:spcBef>
                <a:spcPts val="0"/>
              </a:spcBef>
              <a:buClr>
                <a:srgbClr val="3366FF"/>
              </a:buClr>
              <a:buNone/>
            </a:pPr>
            <a:endParaRPr lang="en-GB" sz="1800" i="1">
              <a:solidFill>
                <a:srgbClr val="3366FF"/>
              </a:solidFill>
            </a:endParaRPr>
          </a:p>
          <a:p>
            <a:pPr marL="71999" indent="-71999">
              <a:spcBef>
                <a:spcPts val="0"/>
              </a:spcBef>
              <a:buClr>
                <a:srgbClr val="3366FF"/>
              </a:buClr>
              <a:buNone/>
            </a:pPr>
            <a:r>
              <a:rPr lang="en-GB" sz="1800" i="1">
                <a:solidFill>
                  <a:srgbClr val="3366FF"/>
                </a:solidFill>
              </a:rPr>
              <a:t>	“ …of the gases she tested, Foote </a:t>
            </a:r>
            <a:r>
              <a:rPr lang="en-GB" sz="1800" b="1" i="1">
                <a:solidFill>
                  <a:srgbClr val="3366FF"/>
                </a:solidFill>
              </a:rPr>
              <a:t>concluded that carbon dioxide (CO2) trapped the most heat</a:t>
            </a:r>
            <a:r>
              <a:rPr lang="en-GB" sz="1800" i="1">
                <a:solidFill>
                  <a:srgbClr val="3366FF"/>
                </a:solidFill>
              </a:rPr>
              <a:t>, reaching a temperature of 125 °F (52 °C). From this experiment, she stated « The receiver containing this gas became itself much heated—very sensibly more so than the other—and on being removed [from the Sun], it was many times as long in cooling. » Looking to the history of the Earth, Foote theorized that "</a:t>
            </a:r>
            <a:r>
              <a:rPr lang="en-GB" sz="1800" b="1" i="1">
                <a:solidFill>
                  <a:srgbClr val="3366FF"/>
                </a:solidFill>
              </a:rPr>
              <a:t>An atmosphere of that gas would give to our earth a high temperature</a:t>
            </a:r>
            <a:r>
              <a:rPr lang="en-GB" sz="1800" i="1">
                <a:solidFill>
                  <a:srgbClr val="3366FF"/>
                </a:solidFill>
              </a:rPr>
              <a:t>; and if, as some suppose, at one period of its history, the air had mixed with it a larger proportion than at present, an increased temperature from its own action, as well as from increased weight, must have necessarily resulted. »</a:t>
            </a:r>
            <a:endParaRPr lang="en-GB"/>
          </a:p>
        </p:txBody>
      </p:sp>
      <p:sp>
        <p:nvSpPr>
          <p:cNvPr id="405" name="Google Shape;405;p47"/>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35</a:t>
            </a:fld>
            <a:endParaRPr/>
          </a:p>
        </p:txBody>
      </p:sp>
      <p:pic>
        <p:nvPicPr>
          <p:cNvPr id="406" name="Google Shape;406;p47" descr="greenhouse-effect-diagram.jpg"/>
          <p:cNvPicPr preferRelativeResize="0"/>
          <p:nvPr/>
        </p:nvPicPr>
        <p:blipFill rotWithShape="1">
          <a:blip r:embed="rId4">
            <a:alphaModFix/>
          </a:blip>
          <a:srcRect/>
          <a:stretch/>
        </p:blipFill>
        <p:spPr>
          <a:xfrm>
            <a:off x="4741333" y="1927975"/>
            <a:ext cx="4402667" cy="4064000"/>
          </a:xfrm>
          <a:prstGeom prst="rect">
            <a:avLst/>
          </a:prstGeom>
          <a:noFill/>
          <a:ln>
            <a:noFill/>
          </a:ln>
        </p:spPr>
      </p:pic>
      <p:sp>
        <p:nvSpPr>
          <p:cNvPr id="407" name="Google Shape;407;p47"/>
          <p:cNvSpPr txBox="1"/>
          <p:nvPr/>
        </p:nvSpPr>
        <p:spPr>
          <a:xfrm>
            <a:off x="4921688" y="6028402"/>
            <a:ext cx="4222312" cy="307736"/>
          </a:xfrm>
          <a:prstGeom prst="rect">
            <a:avLst/>
          </a:prstGeom>
          <a:noFill/>
          <a:ln>
            <a:noFill/>
          </a:ln>
        </p:spPr>
        <p:txBody>
          <a:bodyPr spcFirstLastPara="1" wrap="square" lIns="91425" tIns="45700" rIns="91425" bIns="45700" anchor="t" anchorCtr="0">
            <a:spAutoFit/>
          </a:bodyPr>
          <a:lstStyle/>
          <a:p>
            <a:r>
              <a:rPr lang="fr-FR"/>
              <a:t>Source : Illustration from NASA/JPL-Caltech</a:t>
            </a:r>
            <a:endParaRPr/>
          </a:p>
        </p:txBody>
      </p:sp>
      <p:sp>
        <p:nvSpPr>
          <p:cNvPr id="10" name="Google Shape;342;p40">
            <a:extLst>
              <a:ext uri="{FF2B5EF4-FFF2-40B4-BE49-F238E27FC236}">
                <a16:creationId xmlns:a16="http://schemas.microsoft.com/office/drawing/2014/main" id="{B1E9E440-DE52-E24D-B94A-43E126D1F67E}"/>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48"/>
          <p:cNvSpPr txBox="1">
            <a:spLocks noGrp="1"/>
          </p:cNvSpPr>
          <p:nvPr>
            <p:ph type="body" idx="1"/>
          </p:nvPr>
        </p:nvSpPr>
        <p:spPr>
          <a:xfrm>
            <a:off x="0" y="2322348"/>
            <a:ext cx="9057220" cy="4204576"/>
          </a:xfrm>
          <a:prstGeom prst="rect">
            <a:avLst/>
          </a:prstGeom>
          <a:noFill/>
          <a:ln>
            <a:noFill/>
          </a:ln>
        </p:spPr>
        <p:txBody>
          <a:bodyPr spcFirstLastPara="1" wrap="square" lIns="91425" tIns="45700" rIns="91425" bIns="45700" anchor="t" anchorCtr="0">
            <a:noAutofit/>
          </a:bodyPr>
          <a:lstStyle/>
          <a:p>
            <a:pPr marL="71999" indent="-71999" algn="just">
              <a:spcBef>
                <a:spcPts val="0"/>
              </a:spcBef>
              <a:buClr>
                <a:srgbClr val="3366FF"/>
              </a:buClr>
              <a:buNone/>
            </a:pPr>
            <a:r>
              <a:rPr lang="en-GB" sz="2400" b="1" dirty="0"/>
              <a:t> </a:t>
            </a:r>
            <a:endParaRPr lang="en-GB" sz="2400" i="1" dirty="0">
              <a:solidFill>
                <a:srgbClr val="3366FF"/>
              </a:solidFill>
            </a:endParaRPr>
          </a:p>
          <a:p>
            <a:pPr marL="71999" indent="-71999">
              <a:spcBef>
                <a:spcPts val="0"/>
              </a:spcBef>
              <a:buClr>
                <a:srgbClr val="3366FF"/>
              </a:buClr>
              <a:buNone/>
            </a:pPr>
            <a:r>
              <a:rPr lang="en-GB" sz="2400" i="1" dirty="0">
                <a:solidFill>
                  <a:srgbClr val="3366FF"/>
                </a:solidFill>
              </a:rPr>
              <a:t>	In </a:t>
            </a:r>
            <a:r>
              <a:rPr lang="en-GB" sz="2400" b="1" i="1" dirty="0">
                <a:solidFill>
                  <a:srgbClr val="3366FF"/>
                </a:solidFill>
              </a:rPr>
              <a:t>1859</a:t>
            </a:r>
            <a:r>
              <a:rPr lang="en-GB" sz="2400" i="1" dirty="0">
                <a:solidFill>
                  <a:srgbClr val="3366FF"/>
                </a:solidFill>
              </a:rPr>
              <a:t>, Fourier’s theoretical musings were turned into experiments, when </a:t>
            </a:r>
            <a:r>
              <a:rPr lang="en-GB" sz="2400" b="1" i="1" dirty="0">
                <a:solidFill>
                  <a:srgbClr val="3366FF"/>
                </a:solidFill>
              </a:rPr>
              <a:t>John </a:t>
            </a:r>
            <a:r>
              <a:rPr lang="en-GB" sz="2400" b="1" i="1" dirty="0" err="1">
                <a:solidFill>
                  <a:srgbClr val="3366FF"/>
                </a:solidFill>
              </a:rPr>
              <a:t>Tydall</a:t>
            </a:r>
            <a:r>
              <a:rPr lang="en-GB" sz="2400" i="1" dirty="0">
                <a:solidFill>
                  <a:srgbClr val="3366FF"/>
                </a:solidFill>
              </a:rPr>
              <a:t>, an Irish physicist, published his study investigating the absorption of infrared in different gases. This was the first experiment showing how heat absorption by the atmosphere could lead to temperature rises, and that </a:t>
            </a:r>
            <a:r>
              <a:rPr lang="en-GB" sz="2400" b="1" i="1" dirty="0">
                <a:solidFill>
                  <a:srgbClr val="3366FF"/>
                </a:solidFill>
              </a:rPr>
              <a:t>certain gasses </a:t>
            </a:r>
            <a:r>
              <a:rPr lang="en-GB" sz="2400" i="1" dirty="0">
                <a:solidFill>
                  <a:srgbClr val="3366FF"/>
                </a:solidFill>
              </a:rPr>
              <a:t>such as water vapor, methane, and </a:t>
            </a:r>
            <a:r>
              <a:rPr lang="en-GB" sz="2400" b="1" i="1" dirty="0">
                <a:solidFill>
                  <a:srgbClr val="3366FF"/>
                </a:solidFill>
              </a:rPr>
              <a:t>CO</a:t>
            </a:r>
            <a:r>
              <a:rPr lang="en-GB" sz="2400" b="1" i="1" baseline="-25000" dirty="0">
                <a:solidFill>
                  <a:srgbClr val="3366FF"/>
                </a:solidFill>
              </a:rPr>
              <a:t>2</a:t>
            </a:r>
            <a:r>
              <a:rPr lang="en-GB" sz="2400" i="1" dirty="0">
                <a:solidFill>
                  <a:srgbClr val="3366FF"/>
                </a:solidFill>
              </a:rPr>
              <a:t> </a:t>
            </a:r>
            <a:r>
              <a:rPr lang="en-GB" sz="2400" b="1" i="1" dirty="0">
                <a:solidFill>
                  <a:srgbClr val="3366FF"/>
                </a:solidFill>
              </a:rPr>
              <a:t>absorb more heat than others</a:t>
            </a:r>
            <a:r>
              <a:rPr lang="en-GB" sz="2400" i="1" dirty="0">
                <a:solidFill>
                  <a:srgbClr val="3366FF"/>
                </a:solidFill>
              </a:rPr>
              <a:t>. Tyndall experiments were inspired by experiments made by </a:t>
            </a:r>
            <a:r>
              <a:rPr lang="en-GB" sz="2400" i="1" dirty="0" err="1">
                <a:solidFill>
                  <a:srgbClr val="3366FF"/>
                </a:solidFill>
              </a:rPr>
              <a:t>Pouillet</a:t>
            </a:r>
            <a:r>
              <a:rPr lang="en-GB" sz="2400" i="1" dirty="0">
                <a:solidFill>
                  <a:srgbClr val="3366FF"/>
                </a:solidFill>
              </a:rPr>
              <a:t> and he didn’t know about Foote’s experiments”</a:t>
            </a:r>
          </a:p>
        </p:txBody>
      </p:sp>
      <p:sp>
        <p:nvSpPr>
          <p:cNvPr id="414" name="Google Shape;414;p4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36</a:t>
            </a:fld>
            <a:endParaRPr lang="en-GB"/>
          </a:p>
        </p:txBody>
      </p:sp>
      <p:sp>
        <p:nvSpPr>
          <p:cNvPr id="415" name="Google Shape;415;p48"/>
          <p:cNvSpPr txBox="1"/>
          <p:nvPr/>
        </p:nvSpPr>
        <p:spPr>
          <a:xfrm>
            <a:off x="2520292" y="1867446"/>
            <a:ext cx="4292600" cy="615513"/>
          </a:xfrm>
          <a:prstGeom prst="rect">
            <a:avLst/>
          </a:prstGeom>
          <a:noFill/>
          <a:ln>
            <a:noFill/>
          </a:ln>
        </p:spPr>
        <p:txBody>
          <a:bodyPr spcFirstLastPara="1" wrap="square" lIns="91425" tIns="45700" rIns="91425" bIns="45700" anchor="t" anchorCtr="0">
            <a:spAutoFit/>
          </a:bodyPr>
          <a:lstStyle/>
          <a:p>
            <a:r>
              <a:rPr lang="en-GB" sz="2000" b="1"/>
              <a:t>Third experiment by John Tyndall</a:t>
            </a:r>
            <a:endParaRPr lang="en-GB"/>
          </a:p>
          <a:p>
            <a:endParaRPr lang="en-GB"/>
          </a:p>
        </p:txBody>
      </p:sp>
      <p:sp>
        <p:nvSpPr>
          <p:cNvPr id="9" name="Google Shape;342;p40">
            <a:extLst>
              <a:ext uri="{FF2B5EF4-FFF2-40B4-BE49-F238E27FC236}">
                <a16:creationId xmlns:a16="http://schemas.microsoft.com/office/drawing/2014/main" id="{271A89DB-D2AA-1344-A325-1191B83BD700}"/>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the greenhouse effect</a:t>
            </a:r>
          </a:p>
        </p:txBody>
      </p:sp>
      <p:pic>
        <p:nvPicPr>
          <p:cNvPr id="11" name="Google Shape;109;p15" descr="Scientist woman.png">
            <a:extLst>
              <a:ext uri="{FF2B5EF4-FFF2-40B4-BE49-F238E27FC236}">
                <a16:creationId xmlns:a16="http://schemas.microsoft.com/office/drawing/2014/main" id="{9D1F1413-346F-684D-85A1-27071C82A8DB}"/>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3" name="Google Shape;423;p49" descr="how_19th_century_scientists_predicted_global_warming_1050x700.jpg"/>
          <p:cNvPicPr preferRelativeResize="0"/>
          <p:nvPr/>
        </p:nvPicPr>
        <p:blipFill rotWithShape="1">
          <a:blip r:embed="rId3">
            <a:alphaModFix/>
          </a:blip>
          <a:srcRect/>
          <a:stretch/>
        </p:blipFill>
        <p:spPr>
          <a:xfrm>
            <a:off x="711201" y="2078911"/>
            <a:ext cx="8051800" cy="4305300"/>
          </a:xfrm>
          <a:prstGeom prst="rect">
            <a:avLst/>
          </a:prstGeom>
          <a:noFill/>
          <a:ln>
            <a:noFill/>
          </a:ln>
        </p:spPr>
      </p:pic>
      <p:sp>
        <p:nvSpPr>
          <p:cNvPr id="424" name="Google Shape;424;p49"/>
          <p:cNvSpPr txBox="1"/>
          <p:nvPr/>
        </p:nvSpPr>
        <p:spPr>
          <a:xfrm>
            <a:off x="-11822" y="6581041"/>
            <a:ext cx="7195608" cy="276959"/>
          </a:xfrm>
          <a:prstGeom prst="rect">
            <a:avLst/>
          </a:prstGeom>
          <a:noFill/>
          <a:ln>
            <a:noFill/>
          </a:ln>
        </p:spPr>
        <p:txBody>
          <a:bodyPr spcFirstLastPara="1" wrap="square" lIns="91425" tIns="45700" rIns="91425" bIns="45700" anchor="t" anchorCtr="0">
            <a:spAutoFit/>
          </a:bodyPr>
          <a:lstStyle/>
          <a:p>
            <a:pPr>
              <a:buSzPts val="1200"/>
            </a:pPr>
            <a:r>
              <a:rPr lang="fr-FR" sz="1200" dirty="0">
                <a:solidFill>
                  <a:schemeClr val="dk1"/>
                </a:solidFill>
                <a:latin typeface="Calibri"/>
                <a:ea typeface="Calibri"/>
                <a:cs typeface="Calibri"/>
                <a:sym typeface="Calibri"/>
              </a:rPr>
              <a:t>Source : </a:t>
            </a:r>
            <a:r>
              <a:rPr lang="fr-FR" sz="1200" dirty="0" err="1">
                <a:solidFill>
                  <a:schemeClr val="dk1"/>
                </a:solidFill>
                <a:latin typeface="Calibri"/>
                <a:ea typeface="Calibri"/>
                <a:cs typeface="Calibri"/>
                <a:sym typeface="Calibri"/>
              </a:rPr>
              <a:t>Wikimedia</a:t>
            </a:r>
            <a:r>
              <a:rPr lang="fr-FR" sz="1200" dirty="0">
                <a:solidFill>
                  <a:schemeClr val="dk1"/>
                </a:solidFill>
                <a:latin typeface="Calibri"/>
                <a:ea typeface="Calibri"/>
                <a:cs typeface="Calibri"/>
                <a:sym typeface="Calibri"/>
              </a:rPr>
              <a:t> Commons</a:t>
            </a:r>
            <a:endParaRPr dirty="0"/>
          </a:p>
        </p:txBody>
      </p:sp>
      <p:sp>
        <p:nvSpPr>
          <p:cNvPr id="425" name="Google Shape;425;p49"/>
          <p:cNvSpPr txBox="1"/>
          <p:nvPr/>
        </p:nvSpPr>
        <p:spPr>
          <a:xfrm>
            <a:off x="254001" y="1555731"/>
            <a:ext cx="8966200" cy="523180"/>
          </a:xfrm>
          <a:prstGeom prst="rect">
            <a:avLst/>
          </a:prstGeom>
          <a:noFill/>
          <a:ln>
            <a:noFill/>
          </a:ln>
        </p:spPr>
        <p:txBody>
          <a:bodyPr spcFirstLastPara="1" wrap="square" lIns="91425" tIns="45700" rIns="91425" bIns="45700" anchor="t" anchorCtr="0">
            <a:spAutoFit/>
          </a:bodyPr>
          <a:lstStyle/>
          <a:p>
            <a:r>
              <a:rPr lang="en-GB" b="1"/>
              <a:t>Third  experiment : </a:t>
            </a:r>
            <a:r>
              <a:rPr lang="en-GB" b="1">
                <a:solidFill>
                  <a:schemeClr val="dk1"/>
                </a:solidFill>
                <a:latin typeface="Calibri"/>
                <a:ea typeface="Calibri"/>
                <a:cs typeface="Calibri"/>
                <a:sym typeface="Calibri"/>
              </a:rPr>
              <a:t>John Tyndall's setup for measuring radiant heat absorption by gases. </a:t>
            </a:r>
            <a:endParaRPr lang="en-GB" b="1"/>
          </a:p>
          <a:p>
            <a:endParaRPr lang="en-GB" b="1"/>
          </a:p>
        </p:txBody>
      </p:sp>
      <p:sp>
        <p:nvSpPr>
          <p:cNvPr id="9" name="Google Shape;342;p40">
            <a:extLst>
              <a:ext uri="{FF2B5EF4-FFF2-40B4-BE49-F238E27FC236}">
                <a16:creationId xmlns:a16="http://schemas.microsoft.com/office/drawing/2014/main" id="{5BC42295-27FB-1B44-8C98-B31880751DA3}"/>
              </a:ext>
            </a:extLst>
          </p:cNvPr>
          <p:cNvSpPr txBox="1">
            <a:spLocks/>
          </p:cNvSpPr>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Suspect n°2: the greenhouse effect</a:t>
            </a:r>
          </a:p>
        </p:txBody>
      </p:sp>
      <p:sp>
        <p:nvSpPr>
          <p:cNvPr id="10" name="Google Shape;115;p16">
            <a:extLst>
              <a:ext uri="{FF2B5EF4-FFF2-40B4-BE49-F238E27FC236}">
                <a16:creationId xmlns:a16="http://schemas.microsoft.com/office/drawing/2014/main" id="{058F0E38-495C-6548-AE12-F10274AC4C94}"/>
              </a:ext>
            </a:extLst>
          </p:cNvPr>
          <p:cNvSpPr txBox="1">
            <a:spLocks/>
          </p:cNvSpPr>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37</a:t>
            </a:fld>
            <a:endParaRPr lang="en-GB" dirty="0"/>
          </a:p>
        </p:txBody>
      </p:sp>
      <p:pic>
        <p:nvPicPr>
          <p:cNvPr id="12" name="Google Shape;109;p15" descr="Scientist woman.png">
            <a:extLst>
              <a:ext uri="{FF2B5EF4-FFF2-40B4-BE49-F238E27FC236}">
                <a16:creationId xmlns:a16="http://schemas.microsoft.com/office/drawing/2014/main" id="{45ED5CB6-D985-2F45-9D6C-79464459F370}"/>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Google Shape;432;p50"/>
          <p:cNvSpPr txBox="1">
            <a:spLocks noGrp="1"/>
          </p:cNvSpPr>
          <p:nvPr>
            <p:ph type="body" idx="1"/>
          </p:nvPr>
        </p:nvSpPr>
        <p:spPr>
          <a:xfrm>
            <a:off x="155028" y="1655120"/>
            <a:ext cx="8874672" cy="927099"/>
          </a:xfrm>
          <a:prstGeom prst="rect">
            <a:avLst/>
          </a:prstGeom>
          <a:noFill/>
          <a:ln>
            <a:noFill/>
          </a:ln>
        </p:spPr>
        <p:txBody>
          <a:bodyPr spcFirstLastPara="1" wrap="square" lIns="91425" tIns="45700" rIns="91425" bIns="45700" anchor="t" anchorCtr="0">
            <a:normAutofit/>
          </a:bodyPr>
          <a:lstStyle/>
          <a:p>
            <a:pPr marL="0" indent="0">
              <a:spcBef>
                <a:spcPts val="0"/>
              </a:spcBef>
              <a:buClr>
                <a:srgbClr val="3366FF"/>
              </a:buClr>
              <a:buNone/>
            </a:pPr>
            <a:r>
              <a:rPr lang="en-GB" sz="1800" i="1">
                <a:solidFill>
                  <a:srgbClr val="3366FF"/>
                </a:solidFill>
              </a:rPr>
              <a:t>Following these experiments, here are the characteristics of the 3 closest telluric planets to the sun - the range of surface temperatures show the importance of the presence of the atmosphere and its composition. </a:t>
            </a:r>
            <a:endParaRPr lang="en-GB"/>
          </a:p>
        </p:txBody>
      </p:sp>
      <p:pic>
        <p:nvPicPr>
          <p:cNvPr id="434" name="Google Shape;434;p50" descr="atmosphere planets.jpg"/>
          <p:cNvPicPr preferRelativeResize="0"/>
          <p:nvPr/>
        </p:nvPicPr>
        <p:blipFill rotWithShape="1">
          <a:blip r:embed="rId3">
            <a:alphaModFix/>
          </a:blip>
          <a:srcRect t="4625" r="19673"/>
          <a:stretch/>
        </p:blipFill>
        <p:spPr>
          <a:xfrm>
            <a:off x="2514601" y="2665513"/>
            <a:ext cx="6642100" cy="3797300"/>
          </a:xfrm>
          <a:prstGeom prst="rect">
            <a:avLst/>
          </a:prstGeom>
          <a:noFill/>
          <a:ln>
            <a:noFill/>
          </a:ln>
        </p:spPr>
      </p:pic>
      <p:sp>
        <p:nvSpPr>
          <p:cNvPr id="435" name="Google Shape;435;p50"/>
          <p:cNvSpPr txBox="1"/>
          <p:nvPr/>
        </p:nvSpPr>
        <p:spPr>
          <a:xfrm>
            <a:off x="88901" y="3759201"/>
            <a:ext cx="2275928" cy="2246729"/>
          </a:xfrm>
          <a:prstGeom prst="rect">
            <a:avLst/>
          </a:prstGeom>
          <a:noFill/>
          <a:ln>
            <a:noFill/>
          </a:ln>
        </p:spPr>
        <p:txBody>
          <a:bodyPr spcFirstLastPara="1" wrap="square" lIns="91425" tIns="45700" rIns="91425" bIns="45700" anchor="t" anchorCtr="0">
            <a:spAutoFit/>
          </a:bodyPr>
          <a:lstStyle/>
          <a:p>
            <a:r>
              <a:rPr lang="en-GB"/>
              <a:t>Tp = Predicted surface temperatures</a:t>
            </a:r>
          </a:p>
          <a:p>
            <a:endParaRPr lang="en-GB"/>
          </a:p>
          <a:p>
            <a:r>
              <a:rPr lang="en-GB"/>
              <a:t>Tobs = Observed Surface Temperature</a:t>
            </a:r>
          </a:p>
          <a:p>
            <a:endParaRPr lang="en-GB"/>
          </a:p>
          <a:p>
            <a:r>
              <a:rPr lang="en-GB"/>
              <a:t>kPa : kilopascal</a:t>
            </a:r>
          </a:p>
          <a:p>
            <a:endParaRPr lang="en-GB"/>
          </a:p>
          <a:p>
            <a:endParaRPr lang="en-GB"/>
          </a:p>
          <a:p>
            <a:endParaRPr lang="en-GB"/>
          </a:p>
        </p:txBody>
      </p:sp>
      <p:sp>
        <p:nvSpPr>
          <p:cNvPr id="436" name="Google Shape;436;p50"/>
          <p:cNvSpPr txBox="1"/>
          <p:nvPr/>
        </p:nvSpPr>
        <p:spPr>
          <a:xfrm>
            <a:off x="3276601" y="6550224"/>
            <a:ext cx="5118100" cy="307736"/>
          </a:xfrm>
          <a:prstGeom prst="rect">
            <a:avLst/>
          </a:prstGeom>
          <a:noFill/>
          <a:ln>
            <a:noFill/>
          </a:ln>
        </p:spPr>
        <p:txBody>
          <a:bodyPr spcFirstLastPara="1" wrap="square" lIns="91425" tIns="45700" rIns="91425" bIns="45700" anchor="t" anchorCtr="0">
            <a:spAutoFit/>
          </a:bodyPr>
          <a:lstStyle/>
          <a:p>
            <a:r>
              <a:rPr lang="en-GB"/>
              <a:t>S</a:t>
            </a:r>
            <a:r>
              <a:rPr lang="en-GB" sz="1200"/>
              <a:t>ource : American Chemical Society</a:t>
            </a:r>
          </a:p>
        </p:txBody>
      </p:sp>
      <p:sp>
        <p:nvSpPr>
          <p:cNvPr id="437" name="Google Shape;437;p50"/>
          <p:cNvSpPr txBox="1"/>
          <p:nvPr/>
        </p:nvSpPr>
        <p:spPr>
          <a:xfrm>
            <a:off x="88901" y="2871430"/>
            <a:ext cx="3187700" cy="523180"/>
          </a:xfrm>
          <a:prstGeom prst="rect">
            <a:avLst/>
          </a:prstGeom>
          <a:noFill/>
          <a:ln>
            <a:noFill/>
          </a:ln>
        </p:spPr>
        <p:txBody>
          <a:bodyPr spcFirstLastPara="1" wrap="square" lIns="91425" tIns="45700" rIns="91425" bIns="45700" anchor="t" anchorCtr="0">
            <a:spAutoFit/>
          </a:bodyPr>
          <a:lstStyle/>
          <a:p>
            <a:r>
              <a:rPr lang="en-GB" b="1">
                <a:solidFill>
                  <a:schemeClr val="dk1"/>
                </a:solidFill>
              </a:rPr>
              <a:t>Table of the characteristics of the 3 closest telluric planets to the sun </a:t>
            </a:r>
          </a:p>
        </p:txBody>
      </p:sp>
      <p:sp>
        <p:nvSpPr>
          <p:cNvPr id="12" name="Google Shape;342;p40">
            <a:extLst>
              <a:ext uri="{FF2B5EF4-FFF2-40B4-BE49-F238E27FC236}">
                <a16:creationId xmlns:a16="http://schemas.microsoft.com/office/drawing/2014/main" id="{9F6B318D-2220-5340-81EF-3583514FE55E}"/>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the greenhouse effect</a:t>
            </a:r>
          </a:p>
        </p:txBody>
      </p:sp>
      <p:sp>
        <p:nvSpPr>
          <p:cNvPr id="13" name="Google Shape;115;p16">
            <a:extLst>
              <a:ext uri="{FF2B5EF4-FFF2-40B4-BE49-F238E27FC236}">
                <a16:creationId xmlns:a16="http://schemas.microsoft.com/office/drawing/2014/main" id="{ADFBD24A-0F4A-3846-BED1-568F824F46BC}"/>
              </a:ext>
            </a:extLst>
          </p:cNvPr>
          <p:cNvSpPr txBox="1">
            <a:spLocks/>
          </p:cNvSpPr>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38</a:t>
            </a:fld>
            <a:endParaRPr lang="en-GB"/>
          </a:p>
        </p:txBody>
      </p:sp>
      <p:pic>
        <p:nvPicPr>
          <p:cNvPr id="15" name="Google Shape;109;p15" descr="Scientist woman.png">
            <a:extLst>
              <a:ext uri="{FF2B5EF4-FFF2-40B4-BE49-F238E27FC236}">
                <a16:creationId xmlns:a16="http://schemas.microsoft.com/office/drawing/2014/main" id="{4823EF36-4D91-484D-B501-528916CFC83A}"/>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1. Starting the investigation</a:t>
            </a:r>
          </a:p>
        </p:txBody>
      </p:sp>
      <p:sp>
        <p:nvSpPr>
          <p:cNvPr id="103" name="Google Shape;103;p15"/>
          <p:cNvSpPr txBox="1">
            <a:spLocks noGrp="1"/>
          </p:cNvSpPr>
          <p:nvPr>
            <p:ph type="body" idx="1"/>
          </p:nvPr>
        </p:nvSpPr>
        <p:spPr>
          <a:xfrm>
            <a:off x="114302" y="1600201"/>
            <a:ext cx="9216016" cy="4303946"/>
          </a:xfrm>
          <a:prstGeom prst="rect">
            <a:avLst/>
          </a:prstGeom>
          <a:noFill/>
          <a:ln>
            <a:noFill/>
          </a:ln>
        </p:spPr>
        <p:txBody>
          <a:bodyPr spcFirstLastPara="1" wrap="square" lIns="91425" tIns="45700" rIns="91425" bIns="45700" anchor="t" anchorCtr="0">
            <a:noAutofit/>
          </a:bodyPr>
          <a:lstStyle/>
          <a:p>
            <a:pPr marL="342898" algn="just">
              <a:spcBef>
                <a:spcPts val="0"/>
              </a:spcBef>
              <a:buSzPts val="1600"/>
              <a:buNone/>
            </a:pPr>
            <a:endParaRPr lang="en-GB" sz="1600"/>
          </a:p>
          <a:p>
            <a:pPr marL="342898" algn="just">
              <a:spcBef>
                <a:spcPts val="320"/>
              </a:spcBef>
              <a:buSzPts val="1600"/>
              <a:buNone/>
            </a:pPr>
            <a:endParaRPr lang="en-GB" sz="1600"/>
          </a:p>
          <a:p>
            <a:pPr marL="342898" algn="just">
              <a:spcBef>
                <a:spcPts val="320"/>
              </a:spcBef>
              <a:buSzPts val="1600"/>
              <a:buNone/>
            </a:pPr>
            <a:endParaRPr lang="en-GB" sz="1600"/>
          </a:p>
        </p:txBody>
      </p:sp>
      <p:sp>
        <p:nvSpPr>
          <p:cNvPr id="104" name="Google Shape;104;p1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3</a:t>
            </a:fld>
            <a:endParaRPr lang="en-GB" dirty="0"/>
          </a:p>
        </p:txBody>
      </p:sp>
      <p:sp>
        <p:nvSpPr>
          <p:cNvPr id="105" name="Google Shape;105;p15"/>
          <p:cNvSpPr txBox="1"/>
          <p:nvPr/>
        </p:nvSpPr>
        <p:spPr>
          <a:xfrm>
            <a:off x="6731001" y="2040469"/>
            <a:ext cx="2412999" cy="4001055"/>
          </a:xfrm>
          <a:prstGeom prst="rect">
            <a:avLst/>
          </a:prstGeom>
          <a:noFill/>
          <a:ln>
            <a:noFill/>
          </a:ln>
        </p:spPr>
        <p:txBody>
          <a:bodyPr spcFirstLastPara="1" wrap="square" lIns="91425" tIns="45700" rIns="91425" bIns="45700" anchor="t" anchorCtr="0">
            <a:spAutoFit/>
          </a:bodyPr>
          <a:lstStyle/>
          <a:p>
            <a:pPr>
              <a:buSzPts val="2000"/>
            </a:pPr>
            <a:r>
              <a:rPr lang="en-GB" sz="2000" i="1" dirty="0">
                <a:solidFill>
                  <a:srgbClr val="3366FF"/>
                </a:solidFill>
                <a:latin typeface="Calibri"/>
                <a:ea typeface="Calibri"/>
                <a:cs typeface="Calibri"/>
                <a:sym typeface="Calibri"/>
              </a:rPr>
              <a:t>« This melting also concerns the glaciers</a:t>
            </a:r>
            <a:r>
              <a:rPr lang="en-GB" sz="1800" i="1" dirty="0">
                <a:solidFill>
                  <a:schemeClr val="dk1"/>
                </a:solidFill>
                <a:latin typeface="Calibri"/>
                <a:ea typeface="Calibri"/>
                <a:cs typeface="Calibri"/>
                <a:sym typeface="Calibri"/>
              </a:rPr>
              <a:t>.</a:t>
            </a:r>
            <a:endParaRPr lang="en-GB" dirty="0"/>
          </a:p>
          <a:p>
            <a:pPr>
              <a:buSzPts val="1800"/>
            </a:pPr>
            <a:endParaRPr lang="en-GB" sz="1800" i="1" dirty="0">
              <a:solidFill>
                <a:schemeClr val="dk1"/>
              </a:solidFill>
              <a:latin typeface="Calibri"/>
              <a:ea typeface="Calibri"/>
              <a:cs typeface="Calibri"/>
              <a:sym typeface="Calibri"/>
            </a:endParaRPr>
          </a:p>
          <a:p>
            <a:r>
              <a:rPr lang="en-GB" sz="2000" i="1" dirty="0">
                <a:solidFill>
                  <a:srgbClr val="3366FF"/>
                </a:solidFill>
                <a:latin typeface="Calibri"/>
                <a:ea typeface="Calibri"/>
                <a:cs typeface="Calibri"/>
                <a:sym typeface="Calibri"/>
              </a:rPr>
              <a:t>We have many fears about melting glaciers.  And among our fears, there is the fear of losing part of our archives… which archive do you think is being referred to? ”  </a:t>
            </a:r>
          </a:p>
          <a:p>
            <a:pPr>
              <a:buSzPts val="1800"/>
            </a:pPr>
            <a:r>
              <a:rPr lang="en-GB" sz="1800" i="1" dirty="0">
                <a:solidFill>
                  <a:schemeClr val="dk1"/>
                </a:solidFill>
                <a:latin typeface="Calibri"/>
                <a:ea typeface="Calibri"/>
                <a:cs typeface="Calibri"/>
                <a:sym typeface="Calibri"/>
              </a:rPr>
              <a:t>  </a:t>
            </a:r>
            <a:endParaRPr lang="en-GB" dirty="0"/>
          </a:p>
          <a:p>
            <a:pPr>
              <a:buSzPts val="1800"/>
            </a:pPr>
            <a:endParaRPr lang="en-GB" sz="1800" dirty="0">
              <a:solidFill>
                <a:schemeClr val="dk1"/>
              </a:solidFill>
              <a:latin typeface="Calibri"/>
              <a:ea typeface="Calibri"/>
              <a:cs typeface="Calibri"/>
              <a:sym typeface="Calibri"/>
            </a:endParaRPr>
          </a:p>
        </p:txBody>
      </p:sp>
      <p:sp>
        <p:nvSpPr>
          <p:cNvPr id="106" name="Google Shape;106;p15"/>
          <p:cNvSpPr/>
          <p:nvPr/>
        </p:nvSpPr>
        <p:spPr>
          <a:xfrm>
            <a:off x="1" y="1303339"/>
            <a:ext cx="9144000" cy="621476"/>
          </a:xfrm>
          <a:prstGeom prst="rect">
            <a:avLst/>
          </a:prstGeom>
          <a:noFill/>
          <a:ln>
            <a:noFill/>
          </a:ln>
        </p:spPr>
        <p:txBody>
          <a:bodyPr spcFirstLastPara="1" wrap="square" lIns="91425" tIns="45700" rIns="91425" bIns="45700" anchor="t" anchorCtr="0">
            <a:noAutofit/>
          </a:bodyPr>
          <a:lstStyle/>
          <a:p>
            <a:r>
              <a:rPr lang="en-GB" sz="1800" i="1">
                <a:solidFill>
                  <a:srgbClr val="3366FF"/>
                </a:solidFill>
                <a:latin typeface="Calibri"/>
                <a:ea typeface="Calibri"/>
                <a:cs typeface="Calibri"/>
                <a:sym typeface="Calibri"/>
              </a:rPr>
              <a:t>« Let’s observe the progressive melting sea ice (pack ice) in the North Pole. This is a NASA video showing the evolution of the sea ice surface over the last 40 years. »</a:t>
            </a:r>
          </a:p>
        </p:txBody>
      </p:sp>
      <p:pic>
        <p:nvPicPr>
          <p:cNvPr id="107" name="Google Shape;107;p15" descr="NASA Video-1.jpg"/>
          <p:cNvPicPr preferRelativeResize="0"/>
          <p:nvPr/>
        </p:nvPicPr>
        <p:blipFill rotWithShape="1">
          <a:blip r:embed="rId3">
            <a:alphaModFix/>
          </a:blip>
          <a:srcRect/>
          <a:stretch/>
        </p:blipFill>
        <p:spPr>
          <a:xfrm>
            <a:off x="12701" y="2190435"/>
            <a:ext cx="6718300" cy="3651293"/>
          </a:xfrm>
          <a:prstGeom prst="rect">
            <a:avLst/>
          </a:prstGeom>
          <a:noFill/>
          <a:ln>
            <a:noFill/>
          </a:ln>
        </p:spPr>
      </p:pic>
      <p:sp>
        <p:nvSpPr>
          <p:cNvPr id="108" name="Google Shape;108;p15"/>
          <p:cNvSpPr txBox="1"/>
          <p:nvPr/>
        </p:nvSpPr>
        <p:spPr>
          <a:xfrm>
            <a:off x="1" y="5868603"/>
            <a:ext cx="9144000" cy="246181"/>
          </a:xfrm>
          <a:prstGeom prst="rect">
            <a:avLst/>
          </a:prstGeom>
          <a:noFill/>
          <a:ln>
            <a:noFill/>
          </a:ln>
        </p:spPr>
        <p:txBody>
          <a:bodyPr spcFirstLastPara="1" wrap="square" lIns="91425" tIns="45700" rIns="91425" bIns="45700" anchor="t" anchorCtr="0">
            <a:spAutoFit/>
          </a:bodyPr>
          <a:lstStyle/>
          <a:p>
            <a:r>
              <a:rPr lang="en-GB" sz="1000">
                <a:solidFill>
                  <a:schemeClr val="dk1"/>
                </a:solidFill>
              </a:rPr>
              <a:t>Source : NASA Video https://climate.nasa.gov/climate_resources/155/video-annual-arctic-sea-ice-minimum-1979-2020-with-area-graph/</a:t>
            </a:r>
          </a:p>
        </p:txBody>
      </p:sp>
      <p:pic>
        <p:nvPicPr>
          <p:cNvPr id="109" name="Google Shape;109;p15"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51"/>
          <p:cNvSpPr txBox="1">
            <a:spLocks noGrp="1"/>
          </p:cNvSpPr>
          <p:nvPr>
            <p:ph type="body" idx="1"/>
          </p:nvPr>
        </p:nvSpPr>
        <p:spPr>
          <a:xfrm>
            <a:off x="0" y="2057402"/>
            <a:ext cx="8765628" cy="4525963"/>
          </a:xfrm>
          <a:prstGeom prst="rect">
            <a:avLst/>
          </a:prstGeom>
          <a:noFill/>
          <a:ln>
            <a:noFill/>
          </a:ln>
        </p:spPr>
        <p:txBody>
          <a:bodyPr spcFirstLastPara="1" wrap="square" lIns="91425" tIns="45700" rIns="91425" bIns="45700" anchor="t" anchorCtr="0">
            <a:normAutofit/>
          </a:bodyPr>
          <a:lstStyle/>
          <a:p>
            <a:pPr marL="71999" indent="-71999" algn="just">
              <a:spcBef>
                <a:spcPts val="0"/>
              </a:spcBef>
              <a:buClr>
                <a:srgbClr val="3366FF"/>
              </a:buClr>
              <a:buNone/>
            </a:pPr>
            <a:endParaRPr lang="en-GB" sz="2800" i="1" dirty="0">
              <a:solidFill>
                <a:srgbClr val="3366FF"/>
              </a:solidFill>
            </a:endParaRPr>
          </a:p>
          <a:p>
            <a:pPr marL="342898">
              <a:spcBef>
                <a:spcPts val="480"/>
              </a:spcBef>
              <a:buClr>
                <a:srgbClr val="3366FF"/>
              </a:buClr>
              <a:buSzPts val="2400"/>
              <a:buNone/>
            </a:pPr>
            <a:r>
              <a:rPr lang="en-GB" sz="2800" i="1" dirty="0">
                <a:solidFill>
                  <a:srgbClr val="3366FF"/>
                </a:solidFill>
              </a:rPr>
              <a:t>	«To conclude, do you think the greenhouse effect is responsible for the current global warming?» </a:t>
            </a:r>
            <a:endParaRPr lang="en-GB" sz="2800" dirty="0"/>
          </a:p>
        </p:txBody>
      </p:sp>
      <p:sp>
        <p:nvSpPr>
          <p:cNvPr id="444" name="Google Shape;444;p5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39</a:t>
            </a:fld>
            <a:endParaRPr/>
          </a:p>
        </p:txBody>
      </p:sp>
      <p:pic>
        <p:nvPicPr>
          <p:cNvPr id="445" name="Google Shape;445;p51"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342;p40">
            <a:extLst>
              <a:ext uri="{FF2B5EF4-FFF2-40B4-BE49-F238E27FC236}">
                <a16:creationId xmlns:a16="http://schemas.microsoft.com/office/drawing/2014/main" id="{C85BC4EE-C09A-9049-B61F-9ADF19278BA1}"/>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52"/>
          <p:cNvSpPr txBox="1">
            <a:spLocks noGrp="1"/>
          </p:cNvSpPr>
          <p:nvPr>
            <p:ph type="body" idx="1"/>
          </p:nvPr>
        </p:nvSpPr>
        <p:spPr>
          <a:xfrm>
            <a:off x="-1" y="2332039"/>
            <a:ext cx="8873775" cy="4525963"/>
          </a:xfrm>
          <a:prstGeom prst="rect">
            <a:avLst/>
          </a:prstGeom>
          <a:noFill/>
          <a:ln>
            <a:noFill/>
          </a:ln>
        </p:spPr>
        <p:txBody>
          <a:bodyPr spcFirstLastPara="1" wrap="square" lIns="91425" tIns="45700" rIns="91425" bIns="45700" anchor="t" anchorCtr="0">
            <a:normAutofit/>
          </a:bodyPr>
          <a:lstStyle/>
          <a:p>
            <a:pPr marL="342898">
              <a:spcBef>
                <a:spcPts val="0"/>
              </a:spcBef>
              <a:buSzPts val="2400"/>
              <a:buNone/>
            </a:pPr>
            <a:endParaRPr lang="en-GB" sz="2400" i="1">
              <a:solidFill>
                <a:srgbClr val="3366FF"/>
              </a:solidFill>
            </a:endParaRPr>
          </a:p>
          <a:p>
            <a:pPr marL="342898">
              <a:spcBef>
                <a:spcPts val="480"/>
              </a:spcBef>
              <a:buClr>
                <a:srgbClr val="3366FF"/>
              </a:buClr>
              <a:buSzPts val="2400"/>
              <a:buNone/>
            </a:pPr>
            <a:r>
              <a:rPr lang="en-GB" sz="2400" i="1">
                <a:solidFill>
                  <a:srgbClr val="3366FF"/>
                </a:solidFill>
              </a:rPr>
              <a:t>	«Indeed, the greenhouse effect is an "effect" and therefore, by definition, cannot be responsible. We cannot therefore classify it as a suspect. We must now study the suspects behind the increase in greenhouse gases effect.»</a:t>
            </a:r>
          </a:p>
        </p:txBody>
      </p:sp>
      <p:sp>
        <p:nvSpPr>
          <p:cNvPr id="452" name="Google Shape;452;p5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40</a:t>
            </a:fld>
            <a:endParaRPr/>
          </a:p>
        </p:txBody>
      </p:sp>
      <p:pic>
        <p:nvPicPr>
          <p:cNvPr id="453" name="Google Shape;453;p52"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342;p40">
            <a:extLst>
              <a:ext uri="{FF2B5EF4-FFF2-40B4-BE49-F238E27FC236}">
                <a16:creationId xmlns:a16="http://schemas.microsoft.com/office/drawing/2014/main" id="{208099A2-9229-EE48-A40F-6ED87E1B6303}"/>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fr-FR" dirty="0"/>
              <a:t>Suspect n°2: the </a:t>
            </a:r>
            <a:r>
              <a:rPr lang="fr-FR" dirty="0" err="1"/>
              <a:t>greenhouse</a:t>
            </a:r>
            <a:r>
              <a:rPr lang="fr-FR" dirty="0"/>
              <a:t> </a:t>
            </a:r>
            <a:r>
              <a:rPr lang="fr-FR" dirty="0" err="1"/>
              <a:t>effect</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53"/>
          <p:cNvSpPr txBox="1">
            <a:spLocks noGrp="1"/>
          </p:cNvSpPr>
          <p:nvPr>
            <p:ph type="body" idx="1"/>
          </p:nvPr>
        </p:nvSpPr>
        <p:spPr>
          <a:xfrm>
            <a:off x="177801" y="2006603"/>
            <a:ext cx="8598338" cy="4525963"/>
          </a:xfrm>
          <a:prstGeom prst="rect">
            <a:avLst/>
          </a:prstGeom>
          <a:noFill/>
          <a:ln>
            <a:noFill/>
          </a:ln>
        </p:spPr>
        <p:txBody>
          <a:bodyPr spcFirstLastPara="1" wrap="square" lIns="91425" tIns="45700" rIns="91425" bIns="45700" anchor="t" anchorCtr="0">
            <a:normAutofit/>
          </a:bodyPr>
          <a:lstStyle/>
          <a:p>
            <a:pPr marL="342898">
              <a:spcBef>
                <a:spcPts val="0"/>
              </a:spcBef>
              <a:buNone/>
            </a:pPr>
            <a:endParaRPr lang="en-GB" sz="1800" i="1">
              <a:solidFill>
                <a:srgbClr val="3366FF"/>
              </a:solidFill>
            </a:endParaRPr>
          </a:p>
          <a:p>
            <a:pPr marL="0" indent="0">
              <a:buClr>
                <a:srgbClr val="3366FF"/>
              </a:buClr>
              <a:buNone/>
            </a:pPr>
            <a:r>
              <a:rPr lang="en-GB" sz="1800" i="1">
                <a:solidFill>
                  <a:srgbClr val="3366FF"/>
                </a:solidFill>
              </a:rPr>
              <a:t>"  </a:t>
            </a:r>
            <a:r>
              <a:rPr lang="en-GB" sz="2800" i="1">
                <a:solidFill>
                  <a:srgbClr val="3366FF"/>
                </a:solidFill>
              </a:rPr>
              <a:t>It would seem that each of theses 2 suspects has its share of responsibility, but that humans are responsible for unprecedented levels of greenhouse gases emissions and climate change…  »</a:t>
            </a:r>
            <a:endParaRPr lang="en-GB" sz="2800"/>
          </a:p>
        </p:txBody>
      </p:sp>
      <p:sp>
        <p:nvSpPr>
          <p:cNvPr id="460" name="Google Shape;460;p5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41</a:t>
            </a:fld>
            <a:endParaRPr/>
          </a:p>
        </p:txBody>
      </p:sp>
      <p:pic>
        <p:nvPicPr>
          <p:cNvPr id="461" name="Google Shape;461;p53"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466;p54">
            <a:extLst>
              <a:ext uri="{FF2B5EF4-FFF2-40B4-BE49-F238E27FC236}">
                <a16:creationId xmlns:a16="http://schemas.microsoft.com/office/drawing/2014/main" id="{8BC87D65-2D8B-9B42-827E-527AB07D69F8}"/>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dirty="0"/>
              <a:t>Conclusions</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4"/>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dirty="0"/>
              <a:t>Conclusions</a:t>
            </a:r>
            <a:endParaRPr dirty="0"/>
          </a:p>
        </p:txBody>
      </p:sp>
      <p:sp>
        <p:nvSpPr>
          <p:cNvPr id="467" name="Google Shape;467;p54"/>
          <p:cNvSpPr txBox="1">
            <a:spLocks noGrp="1"/>
          </p:cNvSpPr>
          <p:nvPr>
            <p:ph type="body" idx="1"/>
          </p:nvPr>
        </p:nvSpPr>
        <p:spPr>
          <a:xfrm>
            <a:off x="63503" y="1285877"/>
            <a:ext cx="8851899" cy="4670424"/>
          </a:xfrm>
          <a:prstGeom prst="rect">
            <a:avLst/>
          </a:prstGeom>
          <a:noFill/>
          <a:ln>
            <a:noFill/>
          </a:ln>
        </p:spPr>
        <p:txBody>
          <a:bodyPr spcFirstLastPara="1" wrap="square" lIns="91425" tIns="45700" rIns="91425" bIns="45700" anchor="t" anchorCtr="0">
            <a:noAutofit/>
          </a:bodyPr>
          <a:lstStyle/>
          <a:p>
            <a:pPr marL="342898">
              <a:buNone/>
            </a:pPr>
            <a:endParaRPr sz="2400" i="1" dirty="0">
              <a:solidFill>
                <a:srgbClr val="3366FF"/>
              </a:solidFill>
            </a:endParaRPr>
          </a:p>
          <a:p>
            <a:pPr marL="0" indent="0" algn="just">
              <a:spcBef>
                <a:spcPts val="0"/>
              </a:spcBef>
              <a:buClr>
                <a:srgbClr val="3366FF"/>
              </a:buClr>
              <a:buNone/>
            </a:pPr>
            <a:endParaRPr sz="2400" i="1" dirty="0">
              <a:solidFill>
                <a:srgbClr val="3366FF"/>
              </a:solidFill>
            </a:endParaRPr>
          </a:p>
          <a:p>
            <a:pPr marL="0" indent="0" algn="just">
              <a:spcBef>
                <a:spcPts val="0"/>
              </a:spcBef>
              <a:buClr>
                <a:srgbClr val="3366FF"/>
              </a:buClr>
              <a:buNone/>
            </a:pPr>
            <a:r>
              <a:rPr lang="fr-FR" sz="2400" i="1" dirty="0">
                <a:solidFill>
                  <a:srgbClr val="3366FF"/>
                </a:solidFill>
              </a:rPr>
              <a:t>« </a:t>
            </a:r>
            <a:r>
              <a:rPr lang="fr-FR" sz="2400" i="1" dirty="0" err="1">
                <a:solidFill>
                  <a:srgbClr val="3366FF"/>
                </a:solidFill>
              </a:rPr>
              <a:t>Moreover</a:t>
            </a:r>
            <a:r>
              <a:rPr lang="fr-FR" sz="2400" i="1" dirty="0">
                <a:solidFill>
                  <a:srgbClr val="3366FF"/>
                </a:solidFill>
              </a:rPr>
              <a:t>, the CCXG (</a:t>
            </a:r>
            <a:r>
              <a:rPr lang="fr-FR" sz="2400" i="1" dirty="0" err="1">
                <a:solidFill>
                  <a:srgbClr val="3366FF"/>
                </a:solidFill>
              </a:rPr>
              <a:t>Climate</a:t>
            </a:r>
            <a:r>
              <a:rPr lang="fr-FR" sz="2400" i="1" dirty="0">
                <a:solidFill>
                  <a:srgbClr val="3366FF"/>
                </a:solidFill>
              </a:rPr>
              <a:t> Change Expert Group) has been </a:t>
            </a:r>
            <a:r>
              <a:rPr lang="fr-FR" sz="2400" i="1" dirty="0" err="1">
                <a:solidFill>
                  <a:srgbClr val="3366FF"/>
                </a:solidFill>
              </a:rPr>
              <a:t>working</a:t>
            </a:r>
            <a:r>
              <a:rPr lang="fr-FR" sz="2400" i="1" dirty="0">
                <a:solidFill>
                  <a:srgbClr val="3366FF"/>
                </a:solidFill>
              </a:rPr>
              <a:t> on </a:t>
            </a:r>
            <a:r>
              <a:rPr lang="fr-FR" sz="2400" i="1" dirty="0" err="1">
                <a:solidFill>
                  <a:srgbClr val="3366FF"/>
                </a:solidFill>
              </a:rPr>
              <a:t>this</a:t>
            </a:r>
            <a:r>
              <a:rPr lang="fr-FR" sz="2400" i="1" dirty="0">
                <a:solidFill>
                  <a:srgbClr val="3366FF"/>
                </a:solidFill>
              </a:rPr>
              <a:t> issue : </a:t>
            </a:r>
            <a:r>
              <a:rPr lang="fr-FR" sz="2400" i="1" dirty="0" err="1">
                <a:solidFill>
                  <a:srgbClr val="3366FF"/>
                </a:solidFill>
              </a:rPr>
              <a:t>carbon</a:t>
            </a:r>
            <a:r>
              <a:rPr lang="fr-FR" sz="2400" i="1" dirty="0">
                <a:solidFill>
                  <a:srgbClr val="3366FF"/>
                </a:solidFill>
              </a:rPr>
              <a:t> </a:t>
            </a:r>
            <a:r>
              <a:rPr lang="fr-FR" sz="2400" i="1" dirty="0" err="1">
                <a:solidFill>
                  <a:srgbClr val="3366FF"/>
                </a:solidFill>
              </a:rPr>
              <a:t>dioxide</a:t>
            </a:r>
            <a:r>
              <a:rPr lang="fr-FR" sz="2400" i="1" dirty="0">
                <a:solidFill>
                  <a:srgbClr val="3366FF"/>
                </a:solidFill>
              </a:rPr>
              <a:t> </a:t>
            </a:r>
            <a:r>
              <a:rPr lang="fr-FR" sz="2400" i="1" dirty="0" err="1">
                <a:solidFill>
                  <a:srgbClr val="3366FF"/>
                </a:solidFill>
              </a:rPr>
              <a:t>accounts</a:t>
            </a:r>
            <a:r>
              <a:rPr lang="fr-FR" sz="2400" i="1" dirty="0">
                <a:solidFill>
                  <a:srgbClr val="3366FF"/>
                </a:solidFill>
              </a:rPr>
              <a:t> for by far the </a:t>
            </a:r>
            <a:r>
              <a:rPr lang="fr-FR" sz="2400" i="1" dirty="0" err="1">
                <a:solidFill>
                  <a:srgbClr val="3366FF"/>
                </a:solidFill>
              </a:rPr>
              <a:t>largest</a:t>
            </a:r>
            <a:r>
              <a:rPr lang="fr-FR" sz="2400" i="1" dirty="0">
                <a:solidFill>
                  <a:srgbClr val="3366FF"/>
                </a:solidFill>
              </a:rPr>
              <a:t> </a:t>
            </a:r>
            <a:r>
              <a:rPr lang="fr-FR" sz="2400" i="1" dirty="0" err="1">
                <a:solidFill>
                  <a:srgbClr val="3366FF"/>
                </a:solidFill>
              </a:rPr>
              <a:t>share</a:t>
            </a:r>
            <a:r>
              <a:rPr lang="fr-FR" sz="2400" i="1" dirty="0">
                <a:solidFill>
                  <a:srgbClr val="3366FF"/>
                </a:solidFill>
              </a:rPr>
              <a:t> of radiative forcing </a:t>
            </a:r>
            <a:r>
              <a:rPr lang="fr-FR" sz="2400" i="1" dirty="0" err="1">
                <a:solidFill>
                  <a:srgbClr val="3366FF"/>
                </a:solidFill>
              </a:rPr>
              <a:t>since</a:t>
            </a:r>
            <a:r>
              <a:rPr lang="fr-FR" sz="2400" i="1" dirty="0">
                <a:solidFill>
                  <a:srgbClr val="3366FF"/>
                </a:solidFill>
              </a:rPr>
              <a:t> 1990, and </a:t>
            </a:r>
            <a:r>
              <a:rPr lang="fr-FR" sz="2400" i="1" dirty="0" err="1">
                <a:solidFill>
                  <a:srgbClr val="3366FF"/>
                </a:solidFill>
              </a:rPr>
              <a:t>its</a:t>
            </a:r>
            <a:r>
              <a:rPr lang="fr-FR" sz="2400" i="1" dirty="0">
                <a:solidFill>
                  <a:srgbClr val="3366FF"/>
                </a:solidFill>
              </a:rPr>
              <a:t> contribution continues to </a:t>
            </a:r>
            <a:r>
              <a:rPr lang="fr-FR" sz="2400" i="1" dirty="0" err="1">
                <a:solidFill>
                  <a:srgbClr val="3366FF"/>
                </a:solidFill>
              </a:rPr>
              <a:t>grow</a:t>
            </a:r>
            <a:r>
              <a:rPr lang="fr-FR" sz="2400" i="1" dirty="0">
                <a:solidFill>
                  <a:srgbClr val="3366FF"/>
                </a:solidFill>
              </a:rPr>
              <a:t> at a </a:t>
            </a:r>
            <a:r>
              <a:rPr lang="fr-FR" sz="2400" i="1" dirty="0" err="1">
                <a:solidFill>
                  <a:srgbClr val="3366FF"/>
                </a:solidFill>
              </a:rPr>
              <a:t>steady</a:t>
            </a:r>
            <a:r>
              <a:rPr lang="fr-FR" sz="2400" i="1" dirty="0">
                <a:solidFill>
                  <a:srgbClr val="3366FF"/>
                </a:solidFill>
              </a:rPr>
              <a:t> rate. </a:t>
            </a:r>
            <a:r>
              <a:rPr lang="fr-FR" sz="2400" i="1" dirty="0" err="1">
                <a:solidFill>
                  <a:srgbClr val="3366FF"/>
                </a:solidFill>
              </a:rPr>
              <a:t>Carbon</a:t>
            </a:r>
            <a:r>
              <a:rPr lang="fr-FR" sz="2400" i="1" dirty="0">
                <a:solidFill>
                  <a:srgbClr val="3366FF"/>
                </a:solidFill>
              </a:rPr>
              <a:t> </a:t>
            </a:r>
            <a:r>
              <a:rPr lang="fr-FR" sz="2400" i="1" dirty="0" err="1">
                <a:solidFill>
                  <a:srgbClr val="3366FF"/>
                </a:solidFill>
              </a:rPr>
              <a:t>dioxide</a:t>
            </a:r>
            <a:r>
              <a:rPr lang="fr-FR" sz="2400" i="1" dirty="0">
                <a:solidFill>
                  <a:srgbClr val="3366FF"/>
                </a:solidFill>
              </a:rPr>
              <a:t> </a:t>
            </a:r>
            <a:r>
              <a:rPr lang="fr-FR" sz="2400" i="1" dirty="0" err="1">
                <a:solidFill>
                  <a:srgbClr val="3366FF"/>
                </a:solidFill>
              </a:rPr>
              <a:t>alone</a:t>
            </a:r>
            <a:r>
              <a:rPr lang="fr-FR" sz="2400" i="1" dirty="0">
                <a:solidFill>
                  <a:srgbClr val="3366FF"/>
                </a:solidFill>
              </a:rPr>
              <a:t> </a:t>
            </a:r>
            <a:r>
              <a:rPr lang="fr-FR" sz="2400" i="1" dirty="0" err="1">
                <a:solidFill>
                  <a:srgbClr val="3366FF"/>
                </a:solidFill>
              </a:rPr>
              <a:t>would</a:t>
            </a:r>
            <a:r>
              <a:rPr lang="fr-FR" sz="2400" i="1" dirty="0">
                <a:solidFill>
                  <a:srgbClr val="3366FF"/>
                </a:solidFill>
              </a:rPr>
              <a:t> </a:t>
            </a:r>
            <a:r>
              <a:rPr lang="fr-FR" sz="2400" i="1" dirty="0" err="1">
                <a:solidFill>
                  <a:srgbClr val="3366FF"/>
                </a:solidFill>
              </a:rPr>
              <a:t>account</a:t>
            </a:r>
            <a:r>
              <a:rPr lang="fr-FR" sz="2400" i="1" dirty="0">
                <a:solidFill>
                  <a:srgbClr val="3366FF"/>
                </a:solidFill>
              </a:rPr>
              <a:t> for a 36-percent </a:t>
            </a:r>
            <a:r>
              <a:rPr lang="fr-FR" sz="2400" i="1" dirty="0" err="1">
                <a:solidFill>
                  <a:srgbClr val="3366FF"/>
                </a:solidFill>
              </a:rPr>
              <a:t>increase</a:t>
            </a:r>
            <a:r>
              <a:rPr lang="fr-FR" sz="2400" i="1" dirty="0">
                <a:solidFill>
                  <a:srgbClr val="3366FF"/>
                </a:solidFill>
              </a:rPr>
              <a:t> in radiative forcing </a:t>
            </a:r>
            <a:r>
              <a:rPr lang="fr-FR" sz="2400" i="1" dirty="0" err="1">
                <a:solidFill>
                  <a:srgbClr val="3366FF"/>
                </a:solidFill>
              </a:rPr>
              <a:t>since</a:t>
            </a:r>
            <a:r>
              <a:rPr lang="fr-FR" sz="2400" i="1" dirty="0">
                <a:solidFill>
                  <a:srgbClr val="3366FF"/>
                </a:solidFill>
              </a:rPr>
              <a:t> 1990. </a:t>
            </a:r>
            <a:r>
              <a:rPr lang="fr-FR" sz="2400" i="1" dirty="0" err="1">
                <a:solidFill>
                  <a:srgbClr val="3366FF"/>
                </a:solidFill>
              </a:rPr>
              <a:t>Here</a:t>
            </a:r>
            <a:r>
              <a:rPr lang="fr-FR" sz="2400" i="1" dirty="0">
                <a:solidFill>
                  <a:srgbClr val="3366FF"/>
                </a:solidFill>
              </a:rPr>
              <a:t> </a:t>
            </a:r>
            <a:r>
              <a:rPr lang="fr-FR" sz="2400" i="1" dirty="0" err="1">
                <a:solidFill>
                  <a:srgbClr val="3366FF"/>
                </a:solidFill>
              </a:rPr>
              <a:t>below</a:t>
            </a:r>
            <a:r>
              <a:rPr lang="fr-FR" sz="2400" i="1" dirty="0">
                <a:solidFill>
                  <a:srgbClr val="3366FF"/>
                </a:solidFill>
              </a:rPr>
              <a:t> on the figure the </a:t>
            </a:r>
            <a:r>
              <a:rPr lang="fr-FR" sz="2400" i="1" dirty="0" err="1">
                <a:solidFill>
                  <a:srgbClr val="3366FF"/>
                </a:solidFill>
              </a:rPr>
              <a:t>results</a:t>
            </a:r>
            <a:r>
              <a:rPr lang="fr-FR" sz="2400" i="1" dirty="0">
                <a:solidFill>
                  <a:srgbClr val="3366FF"/>
                </a:solidFill>
              </a:rPr>
              <a:t> </a:t>
            </a:r>
            <a:r>
              <a:rPr lang="fr-FR" sz="2400" i="1" dirty="0" err="1">
                <a:solidFill>
                  <a:srgbClr val="3366FF"/>
                </a:solidFill>
              </a:rPr>
              <a:t>they</a:t>
            </a:r>
            <a:r>
              <a:rPr lang="fr-FR" sz="2400" i="1" dirty="0">
                <a:solidFill>
                  <a:srgbClr val="3366FF"/>
                </a:solidFill>
              </a:rPr>
              <a:t> </a:t>
            </a:r>
            <a:r>
              <a:rPr lang="fr-FR" sz="2400" i="1" dirty="0" err="1">
                <a:solidFill>
                  <a:srgbClr val="3366FF"/>
                </a:solidFill>
              </a:rPr>
              <a:t>obtained</a:t>
            </a:r>
            <a:r>
              <a:rPr lang="fr-FR" sz="2400" i="1" dirty="0">
                <a:solidFill>
                  <a:srgbClr val="3366FF"/>
                </a:solidFill>
              </a:rPr>
              <a:t>.»</a:t>
            </a:r>
            <a:endParaRPr dirty="0"/>
          </a:p>
          <a:p>
            <a:pPr marL="0" indent="0">
              <a:spcBef>
                <a:spcPts val="0"/>
              </a:spcBef>
              <a:buClr>
                <a:srgbClr val="3366FF"/>
              </a:buClr>
              <a:buNone/>
            </a:pPr>
            <a:endParaRPr sz="1600" i="1" dirty="0">
              <a:solidFill>
                <a:srgbClr val="3366FF"/>
              </a:solidFill>
            </a:endParaRPr>
          </a:p>
          <a:p>
            <a:pPr marL="0" indent="0">
              <a:spcBef>
                <a:spcPts val="0"/>
              </a:spcBef>
              <a:buClr>
                <a:srgbClr val="3366FF"/>
              </a:buClr>
              <a:buNone/>
            </a:pPr>
            <a:endParaRPr sz="1600" i="1" dirty="0">
              <a:solidFill>
                <a:srgbClr val="3366FF"/>
              </a:solidFill>
            </a:endParaRPr>
          </a:p>
        </p:txBody>
      </p:sp>
      <p:sp>
        <p:nvSpPr>
          <p:cNvPr id="468" name="Google Shape;468;p5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42</a:t>
            </a:fld>
            <a:endParaRPr/>
          </a:p>
        </p:txBody>
      </p:sp>
      <p:pic>
        <p:nvPicPr>
          <p:cNvPr id="469" name="Google Shape;469;p54"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6" name="Google Shape;476;p55" descr="ipcc_tar_spm_rad_forc_fig.jpg"/>
          <p:cNvPicPr preferRelativeResize="0"/>
          <p:nvPr/>
        </p:nvPicPr>
        <p:blipFill rotWithShape="1">
          <a:blip r:embed="rId3">
            <a:alphaModFix/>
          </a:blip>
          <a:srcRect/>
          <a:stretch/>
        </p:blipFill>
        <p:spPr>
          <a:xfrm>
            <a:off x="42480" y="1143000"/>
            <a:ext cx="9080500" cy="5384967"/>
          </a:xfrm>
          <a:prstGeom prst="rect">
            <a:avLst/>
          </a:prstGeom>
          <a:noFill/>
          <a:ln>
            <a:noFill/>
          </a:ln>
        </p:spPr>
      </p:pic>
      <p:sp>
        <p:nvSpPr>
          <p:cNvPr id="477" name="Google Shape;477;p55"/>
          <p:cNvSpPr txBox="1"/>
          <p:nvPr/>
        </p:nvSpPr>
        <p:spPr>
          <a:xfrm>
            <a:off x="4229100" y="6538916"/>
            <a:ext cx="4800600" cy="307736"/>
          </a:xfrm>
          <a:prstGeom prst="rect">
            <a:avLst/>
          </a:prstGeom>
          <a:noFill/>
          <a:ln>
            <a:noFill/>
          </a:ln>
        </p:spPr>
        <p:txBody>
          <a:bodyPr spcFirstLastPara="1" wrap="square" lIns="91425" tIns="45700" rIns="91425" bIns="45700" anchor="t" anchorCtr="0">
            <a:spAutoFit/>
          </a:bodyPr>
          <a:lstStyle/>
          <a:p>
            <a:r>
              <a:rPr lang="fr-FR" sz="1200" dirty="0"/>
              <a:t>Source: 2001 IPCC </a:t>
            </a:r>
            <a:r>
              <a:rPr lang="fr-FR" sz="1200" dirty="0" err="1"/>
              <a:t>Third</a:t>
            </a:r>
            <a:r>
              <a:rPr lang="fr-FR" sz="1200" dirty="0"/>
              <a:t> </a:t>
            </a:r>
            <a:r>
              <a:rPr lang="fr-FR" sz="1200" dirty="0" err="1"/>
              <a:t>Assessment</a:t>
            </a:r>
            <a:r>
              <a:rPr lang="fr-FR" sz="1200" dirty="0"/>
              <a:t> report (TAR</a:t>
            </a:r>
            <a:r>
              <a:rPr lang="fr-FR" dirty="0"/>
              <a:t>)</a:t>
            </a:r>
            <a:endParaRPr dirty="0"/>
          </a:p>
        </p:txBody>
      </p:sp>
      <p:sp>
        <p:nvSpPr>
          <p:cNvPr id="8" name="Google Shape;466;p54">
            <a:extLst>
              <a:ext uri="{FF2B5EF4-FFF2-40B4-BE49-F238E27FC236}">
                <a16:creationId xmlns:a16="http://schemas.microsoft.com/office/drawing/2014/main" id="{01D5CBCA-1EC4-DB47-80CA-4667C0C89D30}"/>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dirty="0"/>
              <a:t>Conclusions</a:t>
            </a:r>
            <a:endParaRPr dirty="0"/>
          </a:p>
        </p:txBody>
      </p:sp>
      <p:pic>
        <p:nvPicPr>
          <p:cNvPr id="9" name="Google Shape;109;p15" descr="Scientist woman.png">
            <a:extLst>
              <a:ext uri="{FF2B5EF4-FFF2-40B4-BE49-F238E27FC236}">
                <a16:creationId xmlns:a16="http://schemas.microsoft.com/office/drawing/2014/main" id="{CAB4707A-0675-394D-BB8D-1887D0D66058}"/>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475" name="Google Shape;475;p5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43</a:t>
            </a:fld>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56"/>
          <p:cNvSpPr txBox="1">
            <a:spLocks noGrp="1"/>
          </p:cNvSpPr>
          <p:nvPr>
            <p:ph type="body" idx="1"/>
          </p:nvPr>
        </p:nvSpPr>
        <p:spPr>
          <a:xfrm>
            <a:off x="294291" y="1857377"/>
            <a:ext cx="8607972" cy="3952875"/>
          </a:xfrm>
          <a:prstGeom prst="rect">
            <a:avLst/>
          </a:prstGeom>
          <a:noFill/>
          <a:ln>
            <a:noFill/>
          </a:ln>
        </p:spPr>
        <p:txBody>
          <a:bodyPr spcFirstLastPara="1" wrap="square" lIns="91425" tIns="45700" rIns="91425" bIns="45700" anchor="t" anchorCtr="0">
            <a:noAutofit/>
          </a:bodyPr>
          <a:lstStyle/>
          <a:p>
            <a:pPr marL="0" indent="0">
              <a:spcBef>
                <a:spcPts val="0"/>
              </a:spcBef>
              <a:buClr>
                <a:srgbClr val="3366FF"/>
              </a:buClr>
              <a:buSzPts val="5400"/>
              <a:buNone/>
            </a:pPr>
            <a:r>
              <a:rPr lang="en-GB" sz="5400" i="1">
                <a:solidFill>
                  <a:srgbClr val="3366FF"/>
                </a:solidFill>
              </a:rPr>
              <a:t>« Great work! » </a:t>
            </a:r>
            <a:endParaRPr lang="en-GB"/>
          </a:p>
          <a:p>
            <a:pPr marL="0" indent="0">
              <a:spcBef>
                <a:spcPts val="0"/>
              </a:spcBef>
              <a:buClr>
                <a:srgbClr val="3366FF"/>
              </a:buClr>
              <a:buSzPts val="5400"/>
              <a:buNone/>
            </a:pPr>
            <a:endParaRPr lang="en-GB"/>
          </a:p>
          <a:p>
            <a:pPr marL="0" indent="0">
              <a:spcBef>
                <a:spcPts val="1080"/>
              </a:spcBef>
              <a:buClr>
                <a:srgbClr val="3366FF"/>
              </a:buClr>
              <a:buSzPts val="5400"/>
              <a:buNone/>
            </a:pPr>
            <a:r>
              <a:rPr lang="en-GB" sz="5400" i="1">
                <a:solidFill>
                  <a:srgbClr val="3366FF"/>
                </a:solidFill>
              </a:rPr>
              <a:t>«Your results are in line with those of the scientists! » </a:t>
            </a:r>
          </a:p>
        </p:txBody>
      </p:sp>
      <p:sp>
        <p:nvSpPr>
          <p:cNvPr id="484" name="Google Shape;484;p5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44</a:t>
            </a:fld>
            <a:endParaRPr/>
          </a:p>
        </p:txBody>
      </p:sp>
      <p:pic>
        <p:nvPicPr>
          <p:cNvPr id="485" name="Google Shape;485;p5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466;p54">
            <a:extLst>
              <a:ext uri="{FF2B5EF4-FFF2-40B4-BE49-F238E27FC236}">
                <a16:creationId xmlns:a16="http://schemas.microsoft.com/office/drawing/2014/main" id="{567ECB69-4D69-9843-A474-E357A208AEB3}"/>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dirty="0"/>
              <a:t>Conclusions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1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4</a:t>
            </a:fld>
            <a:endParaRPr lang="en-GB" dirty="0"/>
          </a:p>
        </p:txBody>
      </p:sp>
      <p:sp>
        <p:nvSpPr>
          <p:cNvPr id="116" name="Google Shape;116;p16"/>
          <p:cNvSpPr txBox="1"/>
          <p:nvPr/>
        </p:nvSpPr>
        <p:spPr>
          <a:xfrm>
            <a:off x="6800165" y="1748367"/>
            <a:ext cx="2333297" cy="3754834"/>
          </a:xfrm>
          <a:prstGeom prst="rect">
            <a:avLst/>
          </a:prstGeom>
          <a:noFill/>
          <a:ln>
            <a:noFill/>
          </a:ln>
        </p:spPr>
        <p:txBody>
          <a:bodyPr spcFirstLastPara="1" wrap="square" lIns="91425" tIns="45700" rIns="91425" bIns="45700" anchor="t" anchorCtr="0">
            <a:spAutoFit/>
          </a:bodyPr>
          <a:lstStyle/>
          <a:p>
            <a:pPr>
              <a:buSzPts val="1400"/>
            </a:pPr>
            <a:r>
              <a:rPr lang="en-GB" i="1" dirty="0">
                <a:solidFill>
                  <a:schemeClr val="dk1"/>
                </a:solidFill>
                <a:latin typeface="Calibri"/>
                <a:ea typeface="Calibri"/>
                <a:cs typeface="Calibri"/>
                <a:sym typeface="Calibri"/>
              </a:rPr>
              <a:t>«</a:t>
            </a:r>
            <a:r>
              <a:rPr lang="en-GB" i="1" dirty="0">
                <a:solidFill>
                  <a:srgbClr val="3366FF"/>
                </a:solidFill>
                <a:latin typeface="Calibri"/>
                <a:ea typeface="Calibri"/>
                <a:cs typeface="Calibri"/>
                <a:sym typeface="Calibri"/>
              </a:rPr>
              <a:t> Cycles of natural variability are known to play a role in the extent of the Arctic sea ice, but the sharp decline cannot be explained by natural variability alone. Natural variability and rising global temperatures have contributed to the melting of larger amounts of Arctic sea ice. Some specialists predict an ice-free Arctic for at least part of the year by the end of the 21st century. *</a:t>
            </a:r>
            <a:endParaRPr lang="en-GB" dirty="0">
              <a:solidFill>
                <a:srgbClr val="3366FF"/>
              </a:solidFill>
            </a:endParaRPr>
          </a:p>
          <a:p>
            <a:pPr algn="just">
              <a:buSzPts val="1400"/>
            </a:pPr>
            <a:endParaRPr lang="en-GB" dirty="0">
              <a:solidFill>
                <a:schemeClr val="dk1"/>
              </a:solidFill>
              <a:latin typeface="Calibri"/>
              <a:ea typeface="Calibri"/>
              <a:cs typeface="Calibri"/>
              <a:sym typeface="Calibri"/>
            </a:endParaRPr>
          </a:p>
          <a:p>
            <a:pPr algn="just">
              <a:buSzPts val="1400"/>
            </a:pPr>
            <a:r>
              <a:rPr lang="en-GB" dirty="0">
                <a:solidFill>
                  <a:schemeClr val="dk1"/>
                </a:solidFill>
                <a:latin typeface="Calibri"/>
                <a:ea typeface="Calibri"/>
                <a:cs typeface="Calibri"/>
                <a:sym typeface="Calibri"/>
              </a:rPr>
              <a:t>* Caption of the video on Nasa’s website</a:t>
            </a:r>
          </a:p>
        </p:txBody>
      </p:sp>
      <p:pic>
        <p:nvPicPr>
          <p:cNvPr id="119" name="Google Shape;119;p1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2" name="Google Shape;102;p15">
            <a:extLst>
              <a:ext uri="{FF2B5EF4-FFF2-40B4-BE49-F238E27FC236}">
                <a16:creationId xmlns:a16="http://schemas.microsoft.com/office/drawing/2014/main" id="{533960E3-73B7-D24D-9FB4-ABB0E616EA8D}"/>
              </a:ext>
            </a:extLst>
          </p:cNvPr>
          <p:cNvSpPr txBox="1">
            <a:spLocks/>
          </p:cNvSpPr>
          <p:nvPr/>
        </p:nvSpPr>
        <p:spPr>
          <a:xfrm>
            <a:off x="1016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1. Starting the investigation</a:t>
            </a:r>
            <a:endParaRPr lang="en-GB" dirty="0"/>
          </a:p>
        </p:txBody>
      </p:sp>
      <p:pic>
        <p:nvPicPr>
          <p:cNvPr id="13" name="Google Shape;107;p15" descr="NASA Video-1.jpg">
            <a:extLst>
              <a:ext uri="{FF2B5EF4-FFF2-40B4-BE49-F238E27FC236}">
                <a16:creationId xmlns:a16="http://schemas.microsoft.com/office/drawing/2014/main" id="{C14175C7-A8CB-D648-8979-ECEB5D593F2A}"/>
              </a:ext>
            </a:extLst>
          </p:cNvPr>
          <p:cNvPicPr preferRelativeResize="0"/>
          <p:nvPr/>
        </p:nvPicPr>
        <p:blipFill rotWithShape="1">
          <a:blip r:embed="rId4">
            <a:alphaModFix/>
          </a:blip>
          <a:srcRect/>
          <a:stretch/>
        </p:blipFill>
        <p:spPr>
          <a:xfrm>
            <a:off x="12701" y="2190435"/>
            <a:ext cx="6718300" cy="3651293"/>
          </a:xfrm>
          <a:prstGeom prst="rect">
            <a:avLst/>
          </a:prstGeom>
          <a:noFill/>
          <a:ln>
            <a:noFill/>
          </a:ln>
        </p:spPr>
      </p:pic>
      <p:sp>
        <p:nvSpPr>
          <p:cNvPr id="14" name="Google Shape;108;p15">
            <a:extLst>
              <a:ext uri="{FF2B5EF4-FFF2-40B4-BE49-F238E27FC236}">
                <a16:creationId xmlns:a16="http://schemas.microsoft.com/office/drawing/2014/main" id="{FB221661-FC98-CC48-B84C-B8746519BD20}"/>
              </a:ext>
            </a:extLst>
          </p:cNvPr>
          <p:cNvSpPr txBox="1"/>
          <p:nvPr/>
        </p:nvSpPr>
        <p:spPr>
          <a:xfrm>
            <a:off x="1" y="5868603"/>
            <a:ext cx="9144000" cy="246181"/>
          </a:xfrm>
          <a:prstGeom prst="rect">
            <a:avLst/>
          </a:prstGeom>
          <a:noFill/>
          <a:ln>
            <a:noFill/>
          </a:ln>
        </p:spPr>
        <p:txBody>
          <a:bodyPr spcFirstLastPara="1" wrap="square" lIns="91425" tIns="45700" rIns="91425" bIns="45700" anchor="t" anchorCtr="0">
            <a:spAutoFit/>
          </a:bodyPr>
          <a:lstStyle/>
          <a:p>
            <a:r>
              <a:rPr lang="en-GB" sz="1000">
                <a:solidFill>
                  <a:schemeClr val="dk1"/>
                </a:solidFill>
              </a:rPr>
              <a:t>Source : NASA Video https://climate.nasa.gov/climate_resources/155/video-annual-arctic-sea-ice-minimum-1979-2020-with-area-graph/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0" y="1472037"/>
            <a:ext cx="9144000" cy="890165"/>
          </a:xfrm>
          <a:prstGeom prst="rect">
            <a:avLst/>
          </a:prstGeom>
          <a:noFill/>
          <a:ln>
            <a:noFill/>
          </a:ln>
        </p:spPr>
        <p:txBody>
          <a:bodyPr spcFirstLastPara="1" wrap="square" lIns="91425" tIns="45700" rIns="91425" bIns="45700" anchor="t" anchorCtr="0">
            <a:noAutofit/>
          </a:bodyPr>
          <a:lstStyle/>
          <a:p>
            <a:pPr marL="342898">
              <a:spcBef>
                <a:spcPts val="0"/>
              </a:spcBef>
              <a:buSzPts val="1600"/>
              <a:buNone/>
            </a:pPr>
            <a:r>
              <a:rPr lang="en-GB" sz="1400" b="1" i="1" dirty="0">
                <a:solidFill>
                  <a:srgbClr val="3366FF"/>
                </a:solidFill>
              </a:rPr>
              <a:t>	«This is the picture of the </a:t>
            </a:r>
            <a:r>
              <a:rPr lang="en-GB" sz="1400" b="1" i="1" dirty="0" err="1">
                <a:solidFill>
                  <a:srgbClr val="3366FF"/>
                </a:solidFill>
              </a:rPr>
              <a:t>Subglacior</a:t>
            </a:r>
            <a:r>
              <a:rPr lang="en-GB" sz="1400" b="1" i="1" dirty="0">
                <a:solidFill>
                  <a:srgbClr val="3366FF"/>
                </a:solidFill>
              </a:rPr>
              <a:t> project, </a:t>
            </a:r>
            <a:r>
              <a:rPr lang="en-GB" sz="1400" i="1" dirty="0">
                <a:solidFill>
                  <a:srgbClr val="3366FF"/>
                </a:solidFill>
              </a:rPr>
              <a:t>undertaken by glaciologists from the Laboratory of Glaciology and Geophysics of the Environment (LGGE) and the Grenoble Observatory for the Science of the Universe (OSUG), whose ambition is to go back 1.5 million years!»</a:t>
            </a:r>
            <a:endParaRPr lang="en-GB" dirty="0"/>
          </a:p>
          <a:p>
            <a:pPr marL="342898" algn="just">
              <a:buNone/>
            </a:pPr>
            <a:endParaRPr lang="en-GB" sz="1800" dirty="0"/>
          </a:p>
          <a:p>
            <a:pPr marL="342898" algn="just">
              <a:buNone/>
            </a:pPr>
            <a:r>
              <a:rPr lang="en-GB" sz="1800" dirty="0"/>
              <a:t> </a:t>
            </a:r>
            <a:endParaRPr lang="en-GB" dirty="0"/>
          </a:p>
          <a:p>
            <a:pPr marL="342898" algn="just">
              <a:buNone/>
            </a:pPr>
            <a:endParaRPr lang="en-GB" sz="1800" dirty="0"/>
          </a:p>
        </p:txBody>
      </p:sp>
      <p:pic>
        <p:nvPicPr>
          <p:cNvPr id="127" name="Google Shape;127;p17" descr="Carotte glaciaire CNS.jpg"/>
          <p:cNvPicPr preferRelativeResize="0"/>
          <p:nvPr/>
        </p:nvPicPr>
        <p:blipFill rotWithShape="1">
          <a:blip r:embed="rId3">
            <a:alphaModFix/>
          </a:blip>
          <a:srcRect/>
          <a:stretch/>
        </p:blipFill>
        <p:spPr>
          <a:xfrm>
            <a:off x="2235202" y="2273302"/>
            <a:ext cx="5209637" cy="3864981"/>
          </a:xfrm>
          <a:prstGeom prst="rect">
            <a:avLst/>
          </a:prstGeom>
          <a:noFill/>
          <a:ln>
            <a:noFill/>
          </a:ln>
        </p:spPr>
      </p:pic>
      <p:sp>
        <p:nvSpPr>
          <p:cNvPr id="128" name="Google Shape;128;p17"/>
          <p:cNvSpPr txBox="1"/>
          <p:nvPr/>
        </p:nvSpPr>
        <p:spPr>
          <a:xfrm>
            <a:off x="0" y="5989289"/>
            <a:ext cx="9144000" cy="461624"/>
          </a:xfrm>
          <a:prstGeom prst="rect">
            <a:avLst/>
          </a:prstGeom>
          <a:noFill/>
          <a:ln>
            <a:noFill/>
          </a:ln>
        </p:spPr>
        <p:txBody>
          <a:bodyPr spcFirstLastPara="1" wrap="square" lIns="91425" tIns="45700" rIns="91425" bIns="45700" anchor="t" anchorCtr="0">
            <a:spAutoFit/>
          </a:bodyPr>
          <a:lstStyle/>
          <a:p>
            <a:r>
              <a:rPr lang="en-GB" sz="1200">
                <a:solidFill>
                  <a:schemeClr val="dk1"/>
                </a:solidFill>
                <a:latin typeface="Calibri"/>
                <a:ea typeface="Calibri"/>
                <a:cs typeface="Calibri"/>
                <a:sym typeface="Calibri"/>
              </a:rPr>
              <a:t>Picture of an ice core.</a:t>
            </a:r>
            <a:endParaRPr lang="en-GB"/>
          </a:p>
          <a:p>
            <a:r>
              <a:rPr lang="en-GB" sz="1200">
                <a:solidFill>
                  <a:schemeClr val="dk1"/>
                </a:solidFill>
                <a:latin typeface="Calibri"/>
                <a:ea typeface="Calibri"/>
                <a:cs typeface="Calibri"/>
                <a:sym typeface="Calibri"/>
              </a:rPr>
              <a:t> Source: CNRS https://www.sciencesetavenir.fr/nature-environnement/climat/antarctique-remonter-jusqu-a-il-y-a-1-5-million-d-annees_132850</a:t>
            </a:r>
          </a:p>
        </p:txBody>
      </p:sp>
      <p:pic>
        <p:nvPicPr>
          <p:cNvPr id="129" name="Google Shape;129;p17"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8" name="Google Shape;115;p16">
            <a:extLst>
              <a:ext uri="{FF2B5EF4-FFF2-40B4-BE49-F238E27FC236}">
                <a16:creationId xmlns:a16="http://schemas.microsoft.com/office/drawing/2014/main" id="{F11417D6-5DCB-6143-87FA-C8FB0B8AB00E}"/>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5</a:t>
            </a:fld>
            <a:endParaRPr lang="en-GB" dirty="0"/>
          </a:p>
        </p:txBody>
      </p:sp>
      <p:sp>
        <p:nvSpPr>
          <p:cNvPr id="11" name="Google Shape;102;p15">
            <a:extLst>
              <a:ext uri="{FF2B5EF4-FFF2-40B4-BE49-F238E27FC236}">
                <a16:creationId xmlns:a16="http://schemas.microsoft.com/office/drawing/2014/main" id="{3CD35DB5-0FA5-FE4B-A307-F3FAB4B39AEE}"/>
              </a:ext>
            </a:extLst>
          </p:cNvPr>
          <p:cNvSpPr txBox="1">
            <a:spLocks/>
          </p:cNvSpPr>
          <p:nvPr/>
        </p:nvSpPr>
        <p:spPr>
          <a:xfrm>
            <a:off x="1016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1. Starting the investigation</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1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6</a:t>
            </a:fld>
            <a:endParaRPr lang="en-GB"/>
          </a:p>
        </p:txBody>
      </p:sp>
      <p:sp>
        <p:nvSpPr>
          <p:cNvPr id="136" name="Google Shape;136;p18"/>
          <p:cNvSpPr txBox="1"/>
          <p:nvPr/>
        </p:nvSpPr>
        <p:spPr>
          <a:xfrm>
            <a:off x="0" y="6308104"/>
            <a:ext cx="9144000" cy="461624"/>
          </a:xfrm>
          <a:prstGeom prst="rect">
            <a:avLst/>
          </a:prstGeom>
          <a:noFill/>
          <a:ln>
            <a:noFill/>
          </a:ln>
        </p:spPr>
        <p:txBody>
          <a:bodyPr spcFirstLastPara="1" wrap="square" lIns="91425" tIns="45700" rIns="91425" bIns="45700" anchor="t" anchorCtr="0">
            <a:spAutoFit/>
          </a:bodyPr>
          <a:lstStyle/>
          <a:p>
            <a:r>
              <a:rPr lang="en-GB" sz="1200"/>
              <a:t>Source: Le Laboratoire de Météorologie Dynamique https://www.lmd.jussieu.fr/~crlmd/simclimat/documentation_2019_english/node14.html</a:t>
            </a:r>
          </a:p>
        </p:txBody>
      </p:sp>
      <p:pic>
        <p:nvPicPr>
          <p:cNvPr id="137" name="Google Shape;137;p18"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138" name="Google Shape;138;p18" descr="earth104_pic.jpg"/>
          <p:cNvPicPr preferRelativeResize="0"/>
          <p:nvPr/>
        </p:nvPicPr>
        <p:blipFill rotWithShape="1">
          <a:blip r:embed="rId4">
            <a:alphaModFix/>
          </a:blip>
          <a:srcRect/>
          <a:stretch/>
        </p:blipFill>
        <p:spPr>
          <a:xfrm>
            <a:off x="2042584" y="1402821"/>
            <a:ext cx="6667501" cy="5000626"/>
          </a:xfrm>
          <a:prstGeom prst="rect">
            <a:avLst/>
          </a:prstGeom>
          <a:noFill/>
          <a:ln>
            <a:noFill/>
          </a:ln>
        </p:spPr>
      </p:pic>
      <p:sp>
        <p:nvSpPr>
          <p:cNvPr id="139" name="Google Shape;139;p18"/>
          <p:cNvSpPr txBox="1">
            <a:spLocks noGrp="1"/>
          </p:cNvSpPr>
          <p:nvPr>
            <p:ph type="body" idx="1"/>
          </p:nvPr>
        </p:nvSpPr>
        <p:spPr>
          <a:xfrm>
            <a:off x="0" y="1327385"/>
            <a:ext cx="5842547" cy="625624"/>
          </a:xfrm>
          <a:prstGeom prst="rect">
            <a:avLst/>
          </a:prstGeom>
          <a:noFill/>
          <a:ln>
            <a:noFill/>
          </a:ln>
        </p:spPr>
        <p:txBody>
          <a:bodyPr spcFirstLastPara="1" wrap="square" lIns="91425" tIns="45700" rIns="91425" bIns="45700" anchor="t" anchorCtr="0">
            <a:noAutofit/>
          </a:bodyPr>
          <a:lstStyle/>
          <a:p>
            <a:pPr marL="251998" indent="-251998" algn="just">
              <a:spcBef>
                <a:spcPts val="0"/>
              </a:spcBef>
              <a:buNone/>
            </a:pPr>
            <a:r>
              <a:rPr lang="en-GB" sz="1100" b="1" dirty="0"/>
              <a:t>	</a:t>
            </a:r>
            <a:r>
              <a:rPr lang="en-GB" sz="1100" b="1" u="sng" dirty="0"/>
              <a:t>Figure:</a:t>
            </a:r>
            <a:r>
              <a:rPr lang="en-GB" sz="1100" dirty="0"/>
              <a:t> Variations in temperature and concentration recorded in Vostok ice core in Antarctica.</a:t>
            </a:r>
            <a:endParaRPr lang="en-GB" sz="1800" dirty="0"/>
          </a:p>
          <a:p>
            <a:pPr marL="342898" algn="just">
              <a:spcBef>
                <a:spcPts val="480"/>
              </a:spcBef>
              <a:buSzPts val="2400"/>
              <a:buNone/>
            </a:pPr>
            <a:endParaRPr lang="en-GB" sz="2400" dirty="0"/>
          </a:p>
        </p:txBody>
      </p:sp>
      <p:sp>
        <p:nvSpPr>
          <p:cNvPr id="140" name="Google Shape;140;p18"/>
          <p:cNvSpPr txBox="1"/>
          <p:nvPr/>
        </p:nvSpPr>
        <p:spPr>
          <a:xfrm>
            <a:off x="0" y="2633133"/>
            <a:ext cx="2497667" cy="1200288"/>
          </a:xfrm>
          <a:prstGeom prst="rect">
            <a:avLst/>
          </a:prstGeom>
          <a:noFill/>
          <a:ln>
            <a:noFill/>
          </a:ln>
        </p:spPr>
        <p:txBody>
          <a:bodyPr spcFirstLastPara="1" wrap="square" lIns="91425" tIns="45700" rIns="91425" bIns="45700" anchor="t" anchorCtr="0">
            <a:spAutoFit/>
          </a:bodyPr>
          <a:lstStyle/>
          <a:p>
            <a:pPr algn="just">
              <a:buClr>
                <a:schemeClr val="dk1"/>
              </a:buClr>
              <a:buSzPts val="1800"/>
            </a:pPr>
            <a:endParaRPr lang="en-GB" sz="1800" b="1">
              <a:solidFill>
                <a:schemeClr val="dk1"/>
              </a:solidFill>
              <a:latin typeface="Calibri"/>
              <a:ea typeface="Calibri"/>
              <a:cs typeface="Calibri"/>
              <a:sym typeface="Calibri"/>
            </a:endParaRPr>
          </a:p>
          <a:p>
            <a:pPr algn="just">
              <a:buClr>
                <a:srgbClr val="3366FF"/>
              </a:buClr>
              <a:buSzPts val="1800"/>
            </a:pPr>
            <a:endParaRPr lang="en-GB" sz="1800" i="1">
              <a:solidFill>
                <a:srgbClr val="3366FF"/>
              </a:solidFill>
              <a:latin typeface="Calibri"/>
              <a:ea typeface="Calibri"/>
              <a:cs typeface="Calibri"/>
              <a:sym typeface="Calibri"/>
            </a:endParaRPr>
          </a:p>
          <a:p>
            <a:pPr algn="just">
              <a:buClr>
                <a:srgbClr val="3366FF"/>
              </a:buClr>
              <a:buSzPts val="1800"/>
            </a:pPr>
            <a:r>
              <a:rPr lang="en-GB" sz="1800" i="1">
                <a:solidFill>
                  <a:srgbClr val="3366FF"/>
                </a:solidFill>
                <a:latin typeface="Calibri"/>
                <a:ea typeface="Calibri"/>
                <a:cs typeface="Calibri"/>
                <a:sym typeface="Calibri"/>
              </a:rPr>
              <a:t>« What do you notice? » </a:t>
            </a:r>
            <a:endParaRPr lang="en-GB"/>
          </a:p>
          <a:p>
            <a:pPr>
              <a:buSzPts val="1800"/>
            </a:pPr>
            <a:endParaRPr lang="en-GB" sz="1800">
              <a:solidFill>
                <a:schemeClr val="dk1"/>
              </a:solidFill>
              <a:latin typeface="Calibri"/>
              <a:ea typeface="Calibri"/>
              <a:cs typeface="Calibri"/>
              <a:sym typeface="Calibri"/>
            </a:endParaRPr>
          </a:p>
        </p:txBody>
      </p:sp>
      <p:sp>
        <p:nvSpPr>
          <p:cNvPr id="11" name="Google Shape;102;p15">
            <a:extLst>
              <a:ext uri="{FF2B5EF4-FFF2-40B4-BE49-F238E27FC236}">
                <a16:creationId xmlns:a16="http://schemas.microsoft.com/office/drawing/2014/main" id="{CB3F0C2E-72F2-2C4D-8F99-EBA283BE8F4F}"/>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1. Starting the investigation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19"/>
          <p:cNvSpPr txBox="1"/>
          <p:nvPr/>
        </p:nvSpPr>
        <p:spPr>
          <a:xfrm>
            <a:off x="0" y="1117519"/>
            <a:ext cx="6896366" cy="369291"/>
          </a:xfrm>
          <a:prstGeom prst="rect">
            <a:avLst/>
          </a:prstGeom>
          <a:noFill/>
          <a:ln>
            <a:noFill/>
          </a:ln>
        </p:spPr>
        <p:txBody>
          <a:bodyPr spcFirstLastPara="1" wrap="square" lIns="91425" tIns="45700" rIns="91425" bIns="45700" anchor="t" anchorCtr="0">
            <a:spAutoFit/>
          </a:bodyPr>
          <a:lstStyle/>
          <a:p>
            <a:pPr>
              <a:buSzPts val="1800"/>
            </a:pPr>
            <a:r>
              <a:rPr lang="en-GB" sz="1800" b="1" dirty="0">
                <a:solidFill>
                  <a:srgbClr val="FF0000"/>
                </a:solidFill>
                <a:latin typeface="Calibri"/>
                <a:ea typeface="Calibri"/>
                <a:cs typeface="Calibri"/>
                <a:sym typeface="Calibri"/>
              </a:rPr>
              <a:t>Focus on the temperatures of recent years </a:t>
            </a:r>
          </a:p>
        </p:txBody>
      </p:sp>
      <p:sp>
        <p:nvSpPr>
          <p:cNvPr id="148" name="Google Shape;148;p19"/>
          <p:cNvSpPr txBox="1"/>
          <p:nvPr/>
        </p:nvSpPr>
        <p:spPr>
          <a:xfrm>
            <a:off x="0" y="1370437"/>
            <a:ext cx="9144000" cy="523180"/>
          </a:xfrm>
          <a:prstGeom prst="rect">
            <a:avLst/>
          </a:prstGeom>
          <a:noFill/>
          <a:ln>
            <a:noFill/>
          </a:ln>
        </p:spPr>
        <p:txBody>
          <a:bodyPr spcFirstLastPara="1" wrap="square" lIns="91425" tIns="45700" rIns="91425" bIns="45700" anchor="t" anchorCtr="0">
            <a:spAutoFit/>
          </a:bodyPr>
          <a:lstStyle/>
          <a:p>
            <a:pPr>
              <a:buSzPts val="1400"/>
            </a:pPr>
            <a:r>
              <a:rPr lang="en-GB" i="1" dirty="0">
                <a:solidFill>
                  <a:srgbClr val="3366FF"/>
                </a:solidFill>
                <a:latin typeface="Calibri"/>
                <a:ea typeface="Calibri"/>
                <a:cs typeface="Calibri"/>
                <a:sym typeface="Calibri"/>
              </a:rPr>
              <a:t>« Let's take a closer look at the trend in recent years: There is an increasing positive deviation from the average. This results in a sudden increase in temperature. » </a:t>
            </a:r>
            <a:endParaRPr lang="en-GB" dirty="0">
              <a:solidFill>
                <a:schemeClr val="dk1"/>
              </a:solidFill>
              <a:latin typeface="Calibri"/>
              <a:ea typeface="Calibri"/>
              <a:cs typeface="Calibri"/>
              <a:sym typeface="Calibri"/>
            </a:endParaRPr>
          </a:p>
        </p:txBody>
      </p:sp>
      <p:pic>
        <p:nvPicPr>
          <p:cNvPr id="149" name="Google Shape;149;p19" descr="Rising temps.jpeg"/>
          <p:cNvPicPr preferRelativeResize="0"/>
          <p:nvPr/>
        </p:nvPicPr>
        <p:blipFill rotWithShape="1">
          <a:blip r:embed="rId3">
            <a:alphaModFix/>
          </a:blip>
          <a:srcRect l="3146" t="15371" r="5795"/>
          <a:stretch/>
        </p:blipFill>
        <p:spPr>
          <a:xfrm>
            <a:off x="1462769" y="1926923"/>
            <a:ext cx="7681231" cy="4647343"/>
          </a:xfrm>
          <a:prstGeom prst="rect">
            <a:avLst/>
          </a:prstGeom>
          <a:noFill/>
          <a:ln>
            <a:noFill/>
          </a:ln>
        </p:spPr>
      </p:pic>
      <p:sp>
        <p:nvSpPr>
          <p:cNvPr id="150" name="Google Shape;150;p19"/>
          <p:cNvSpPr txBox="1"/>
          <p:nvPr/>
        </p:nvSpPr>
        <p:spPr>
          <a:xfrm>
            <a:off x="0" y="6550225"/>
            <a:ext cx="6134100" cy="276959"/>
          </a:xfrm>
          <a:prstGeom prst="rect">
            <a:avLst/>
          </a:prstGeom>
          <a:noFill/>
          <a:ln>
            <a:noFill/>
          </a:ln>
        </p:spPr>
        <p:txBody>
          <a:bodyPr spcFirstLastPara="1" wrap="square" lIns="91425" tIns="45700" rIns="91425" bIns="45700" anchor="t" anchorCtr="0">
            <a:spAutoFit/>
          </a:bodyPr>
          <a:lstStyle/>
          <a:p>
            <a:r>
              <a:rPr lang="en-GB" sz="1200"/>
              <a:t>Source: NASA - https://climate.nasa.gov/scientific-consensus/ </a:t>
            </a:r>
          </a:p>
        </p:txBody>
      </p:sp>
      <p:pic>
        <p:nvPicPr>
          <p:cNvPr id="151" name="Google Shape;151;p19"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9" name="Google Shape;115;p16">
            <a:extLst>
              <a:ext uri="{FF2B5EF4-FFF2-40B4-BE49-F238E27FC236}">
                <a16:creationId xmlns:a16="http://schemas.microsoft.com/office/drawing/2014/main" id="{E17808AD-E261-C04F-9A52-B0F823D643E1}"/>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7</a:t>
            </a:fld>
            <a:endParaRPr lang="en-GB" dirty="0"/>
          </a:p>
        </p:txBody>
      </p:sp>
      <p:sp>
        <p:nvSpPr>
          <p:cNvPr id="12" name="Google Shape;102;p15">
            <a:extLst>
              <a:ext uri="{FF2B5EF4-FFF2-40B4-BE49-F238E27FC236}">
                <a16:creationId xmlns:a16="http://schemas.microsoft.com/office/drawing/2014/main" id="{6FA7D21C-583F-EE4C-809C-C59B8C2C3C3B}"/>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1. Starting the investigation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8</a:t>
            </a:fld>
            <a:endParaRPr lang="en-GB"/>
          </a:p>
        </p:txBody>
      </p:sp>
      <p:sp>
        <p:nvSpPr>
          <p:cNvPr id="158" name="Google Shape;158;p20"/>
          <p:cNvSpPr txBox="1"/>
          <p:nvPr/>
        </p:nvSpPr>
        <p:spPr>
          <a:xfrm>
            <a:off x="1046428" y="1417639"/>
            <a:ext cx="6896366" cy="369291"/>
          </a:xfrm>
          <a:prstGeom prst="rect">
            <a:avLst/>
          </a:prstGeom>
          <a:noFill/>
          <a:ln>
            <a:noFill/>
          </a:ln>
        </p:spPr>
        <p:txBody>
          <a:bodyPr spcFirstLastPara="1" wrap="square" lIns="91425" tIns="45700" rIns="91425" bIns="45700" anchor="t" anchorCtr="0">
            <a:spAutoFit/>
          </a:bodyPr>
          <a:lstStyle/>
          <a:p>
            <a:pPr algn="ctr">
              <a:buSzPts val="1800"/>
            </a:pPr>
            <a:r>
              <a:rPr lang="en-GB" sz="1800" b="1">
                <a:solidFill>
                  <a:schemeClr val="dk1"/>
                </a:solidFill>
                <a:latin typeface="Calibri"/>
                <a:ea typeface="Calibri"/>
                <a:cs typeface="Calibri"/>
                <a:sym typeface="Calibri"/>
              </a:rPr>
              <a:t>Focus on the temperatures of recent years </a:t>
            </a:r>
          </a:p>
        </p:txBody>
      </p:sp>
      <p:sp>
        <p:nvSpPr>
          <p:cNvPr id="159" name="Google Shape;159;p20"/>
          <p:cNvSpPr txBox="1"/>
          <p:nvPr/>
        </p:nvSpPr>
        <p:spPr>
          <a:xfrm>
            <a:off x="-1" y="2372160"/>
            <a:ext cx="3484755" cy="3108503"/>
          </a:xfrm>
          <a:prstGeom prst="rect">
            <a:avLst/>
          </a:prstGeom>
          <a:noFill/>
          <a:ln>
            <a:noFill/>
          </a:ln>
        </p:spPr>
        <p:txBody>
          <a:bodyPr spcFirstLastPara="1" wrap="square" lIns="91425" tIns="45700" rIns="91425" bIns="45700" anchor="t" anchorCtr="0">
            <a:spAutoFit/>
          </a:bodyPr>
          <a:lstStyle/>
          <a:p>
            <a:pPr algn="just">
              <a:buSzPts val="1400"/>
            </a:pPr>
            <a:endParaRPr lang="en-GB" b="1" dirty="0">
              <a:solidFill>
                <a:schemeClr val="dk1"/>
              </a:solidFill>
              <a:latin typeface="Calibri"/>
              <a:ea typeface="Calibri"/>
              <a:cs typeface="Calibri"/>
              <a:sym typeface="Calibri"/>
            </a:endParaRPr>
          </a:p>
          <a:p>
            <a:pPr>
              <a:buSzPts val="1400"/>
            </a:pPr>
            <a:r>
              <a:rPr lang="en-GB" i="1" dirty="0">
                <a:solidFill>
                  <a:srgbClr val="3366FF"/>
                </a:solidFill>
                <a:latin typeface="Calibri"/>
                <a:ea typeface="Calibri"/>
                <a:cs typeface="Calibri"/>
                <a:sym typeface="Calibri"/>
              </a:rPr>
              <a:t>« Ice archives are therefore essential witnesses to the fact that there is currently rapid warming! Moreover, the composition of each air bubble informs us about past atmospheric compositions: this is essential for understanding the mechanisms of the current climate. So we need to preserve them and find out what is causing this sudden warming. </a:t>
            </a:r>
            <a:endParaRPr lang="en-GB" dirty="0"/>
          </a:p>
          <a:p>
            <a:pPr>
              <a:buSzPts val="1400"/>
            </a:pPr>
            <a:endParaRPr lang="en-GB" i="1" dirty="0">
              <a:solidFill>
                <a:srgbClr val="3366FF"/>
              </a:solidFill>
              <a:latin typeface="Calibri"/>
              <a:ea typeface="Calibri"/>
              <a:cs typeface="Calibri"/>
              <a:sym typeface="Calibri"/>
            </a:endParaRPr>
          </a:p>
          <a:p>
            <a:pPr>
              <a:buSzPts val="1400"/>
            </a:pPr>
            <a:r>
              <a:rPr lang="en-GB" b="1" i="1" dirty="0">
                <a:solidFill>
                  <a:srgbClr val="3366FF"/>
                </a:solidFill>
                <a:latin typeface="Calibri"/>
                <a:ea typeface="Calibri"/>
                <a:cs typeface="Calibri"/>
                <a:sym typeface="Calibri"/>
              </a:rPr>
              <a:t>This is the subject of our investigation and I need your help to make rapid progress on this matter. It is urgent</a:t>
            </a:r>
            <a:r>
              <a:rPr lang="en-GB" i="1" dirty="0">
                <a:solidFill>
                  <a:srgbClr val="3366FF"/>
                </a:solidFill>
                <a:latin typeface="Calibri"/>
                <a:ea typeface="Calibri"/>
                <a:cs typeface="Calibri"/>
                <a:sym typeface="Calibri"/>
              </a:rPr>
              <a:t>! » </a:t>
            </a:r>
            <a:endParaRPr lang="en-GB" dirty="0">
              <a:solidFill>
                <a:schemeClr val="dk1"/>
              </a:solidFill>
              <a:latin typeface="Calibri"/>
              <a:ea typeface="Calibri"/>
              <a:cs typeface="Calibri"/>
              <a:sym typeface="Calibri"/>
            </a:endParaRPr>
          </a:p>
        </p:txBody>
      </p:sp>
      <p:pic>
        <p:nvPicPr>
          <p:cNvPr id="160" name="Google Shape;160;p20" descr="ice-memory-banner-mobile.jpg"/>
          <p:cNvPicPr preferRelativeResize="0"/>
          <p:nvPr/>
        </p:nvPicPr>
        <p:blipFill rotWithShape="1">
          <a:blip r:embed="rId3">
            <a:alphaModFix/>
          </a:blip>
          <a:srcRect/>
          <a:stretch/>
        </p:blipFill>
        <p:spPr>
          <a:xfrm>
            <a:off x="3581400" y="2372160"/>
            <a:ext cx="5562600" cy="3673042"/>
          </a:xfrm>
          <a:prstGeom prst="rect">
            <a:avLst/>
          </a:prstGeom>
          <a:noFill/>
          <a:ln>
            <a:noFill/>
          </a:ln>
        </p:spPr>
      </p:pic>
      <p:sp>
        <p:nvSpPr>
          <p:cNvPr id="161" name="Google Shape;161;p20"/>
          <p:cNvSpPr txBox="1"/>
          <p:nvPr/>
        </p:nvSpPr>
        <p:spPr>
          <a:xfrm>
            <a:off x="5668902" y="6079395"/>
            <a:ext cx="3475098" cy="276959"/>
          </a:xfrm>
          <a:prstGeom prst="rect">
            <a:avLst/>
          </a:prstGeom>
          <a:noFill/>
          <a:ln>
            <a:noFill/>
          </a:ln>
        </p:spPr>
        <p:txBody>
          <a:bodyPr spcFirstLastPara="1" wrap="square" lIns="91425" tIns="45700" rIns="91425" bIns="45700" anchor="t" anchorCtr="0">
            <a:spAutoFit/>
          </a:bodyPr>
          <a:lstStyle/>
          <a:p>
            <a:pPr algn="r">
              <a:buSzPts val="1200"/>
            </a:pPr>
            <a:r>
              <a:rPr lang="en-GB" sz="1200">
                <a:solidFill>
                  <a:schemeClr val="dk1"/>
                </a:solidFill>
                <a:latin typeface="Calibri"/>
                <a:ea typeface="Calibri"/>
                <a:cs typeface="Calibri"/>
                <a:sym typeface="Calibri"/>
              </a:rPr>
              <a:t>Source picture from Air Liquide Magazine</a:t>
            </a:r>
          </a:p>
        </p:txBody>
      </p:sp>
      <p:pic>
        <p:nvPicPr>
          <p:cNvPr id="9" name="Google Shape;109;p15" descr="Scientist woman.png">
            <a:extLst>
              <a:ext uri="{FF2B5EF4-FFF2-40B4-BE49-F238E27FC236}">
                <a16:creationId xmlns:a16="http://schemas.microsoft.com/office/drawing/2014/main" id="{0E7C1E04-E146-F545-B6FA-9D034BDE9BBD}"/>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2" name="Google Shape;102;p15">
            <a:extLst>
              <a:ext uri="{FF2B5EF4-FFF2-40B4-BE49-F238E27FC236}">
                <a16:creationId xmlns:a16="http://schemas.microsoft.com/office/drawing/2014/main" id="{AD6DC1DC-9C25-2844-9B48-6D1D624AB7BD}"/>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dirty="0"/>
              <a:t>1. Starting the investigation</a:t>
            </a:r>
          </a:p>
        </p:txBody>
      </p: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3521</Words>
  <Application>Microsoft Macintosh PowerPoint</Application>
  <PresentationFormat>Presentazione su schermo (4:3)</PresentationFormat>
  <Paragraphs>294</Paragraphs>
  <Slides>45</Slides>
  <Notes>44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45</vt:i4>
      </vt:variant>
    </vt:vector>
  </HeadingPairs>
  <TitlesOfParts>
    <vt:vector size="49" baseType="lpstr">
      <vt:lpstr>Calibri</vt:lpstr>
      <vt:lpstr>Arial</vt:lpstr>
      <vt:lpstr>Cutive</vt:lpstr>
      <vt:lpstr>Thème Office</vt:lpstr>
      <vt:lpstr>Presentazione standard di PowerPoint</vt:lpstr>
      <vt:lpstr>Climate change investigation</vt:lpstr>
      <vt:lpstr>1. STARTING THE INVESTIGATION</vt:lpstr>
      <vt:lpstr>1. Starting the investigation</vt:lpstr>
      <vt:lpstr>Presentazione standard di PowerPoint</vt:lpstr>
      <vt:lpstr>Presentazione standard di PowerPoint</vt:lpstr>
      <vt:lpstr>1. Starting the investigation</vt:lpstr>
      <vt:lpstr>1. Starting the investigation</vt:lpstr>
      <vt:lpstr>1. Starting the investigation</vt:lpstr>
      <vt:lpstr>2. THE SUSPECTS</vt:lpstr>
      <vt:lpstr>2. The suspects</vt:lpstr>
      <vt:lpstr>2. The suspects</vt:lpstr>
      <vt:lpstr>2. The suspects</vt:lpstr>
      <vt:lpstr>Presentazione standard di PowerPoint</vt:lpstr>
      <vt:lpstr>2. The suspects</vt:lpstr>
      <vt:lpstr>2. SUSPECT N°1 : THE SUN</vt:lpstr>
      <vt:lpstr>Suspect n°1: the sun</vt:lpstr>
      <vt:lpstr>Suspect n°1: the sun</vt:lpstr>
      <vt:lpstr>Suspect n°1: the sun</vt:lpstr>
      <vt:lpstr>Suspect n°1: the sun</vt:lpstr>
      <vt:lpstr>Suspect n°1: the sun</vt:lpstr>
      <vt:lpstr>Suspect n°1: the sun</vt:lpstr>
      <vt:lpstr>Suspect n°1: the sun</vt:lpstr>
      <vt:lpstr>Suspect n°1: the sun</vt:lpstr>
      <vt:lpstr>Presentazione standard di PowerPoint</vt:lpstr>
      <vt:lpstr>Suspect n°1: the sun</vt:lpstr>
      <vt:lpstr>Presentazione standard di PowerPoint</vt:lpstr>
      <vt:lpstr>2. SUSPECT N°2 :  THE GREENHOUSE EFFECT</vt:lpstr>
      <vt:lpstr>Suspect n°2: the greenhouse effect</vt:lpstr>
      <vt:lpstr>Suspect n°2: the greenhouse effect</vt:lpstr>
      <vt:lpstr>Suspect n°2: the greenhouse effect</vt:lpstr>
      <vt:lpstr>Suspect n°2: the greenhouse effect</vt:lpstr>
      <vt:lpstr>Suspect n°2: the greenhouse effect</vt:lpstr>
      <vt:lpstr>Suspect n°2: the greenhouse effect</vt:lpstr>
      <vt:lpstr>Suspect n°2: the greenhouse effect</vt:lpstr>
      <vt:lpstr>Suspect n°2: the greenhouse effect</vt:lpstr>
      <vt:lpstr>Suspect n°2: the greenhouse effect</vt:lpstr>
      <vt:lpstr>Presentazione standard di PowerPoint</vt:lpstr>
      <vt:lpstr>Suspect n°2: the greenhouse effect</vt:lpstr>
      <vt:lpstr>Suspect n°2: the greenhouse effect</vt:lpstr>
      <vt:lpstr>Suspect n°2: the greenhouse effect</vt:lpstr>
      <vt:lpstr>Conclusions</vt:lpstr>
      <vt:lpstr>Conclusions</vt:lpstr>
      <vt:lpstr>Conclusions</vt:lpstr>
      <vt:lpstr>Conclusions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investigation</dc:title>
  <cp:lastModifiedBy>Pier Giacomo Sola</cp:lastModifiedBy>
  <cp:revision>12</cp:revision>
  <dcterms:modified xsi:type="dcterms:W3CDTF">2021-07-05T14:17:32Z</dcterms:modified>
</cp:coreProperties>
</file>