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4"/>
  </p:notesMasterIdLst>
  <p:sldIdLst>
    <p:sldId id="295" r:id="rId2"/>
    <p:sldId id="440" r:id="rId3"/>
    <p:sldId id="298" r:id="rId4"/>
    <p:sldId id="296" r:id="rId5"/>
    <p:sldId id="297" r:id="rId6"/>
    <p:sldId id="257" r:id="rId7"/>
    <p:sldId id="445" r:id="rId8"/>
    <p:sldId id="446" r:id="rId9"/>
    <p:sldId id="387" r:id="rId10"/>
    <p:sldId id="438" r:id="rId11"/>
    <p:sldId id="261" r:id="rId12"/>
    <p:sldId id="262" r:id="rId13"/>
    <p:sldId id="263" r:id="rId14"/>
    <p:sldId id="310" r:id="rId15"/>
    <p:sldId id="383" r:id="rId16"/>
    <p:sldId id="314" r:id="rId17"/>
    <p:sldId id="336" r:id="rId18"/>
    <p:sldId id="401" r:id="rId19"/>
    <p:sldId id="427" r:id="rId20"/>
    <p:sldId id="385" r:id="rId21"/>
    <p:sldId id="397" r:id="rId22"/>
    <p:sldId id="447" r:id="rId23"/>
    <p:sldId id="392" r:id="rId24"/>
    <p:sldId id="398" r:id="rId25"/>
    <p:sldId id="331" r:id="rId26"/>
    <p:sldId id="330" r:id="rId27"/>
    <p:sldId id="322" r:id="rId28"/>
    <p:sldId id="388" r:id="rId29"/>
    <p:sldId id="337" r:id="rId30"/>
    <p:sldId id="348" r:id="rId31"/>
    <p:sldId id="434" r:id="rId32"/>
    <p:sldId id="393" r:id="rId33"/>
    <p:sldId id="435" r:id="rId34"/>
    <p:sldId id="433" r:id="rId35"/>
    <p:sldId id="320" r:id="rId36"/>
    <p:sldId id="326" r:id="rId37"/>
    <p:sldId id="432" r:id="rId38"/>
    <p:sldId id="403" r:id="rId39"/>
    <p:sldId id="405" r:id="rId40"/>
    <p:sldId id="408" r:id="rId41"/>
    <p:sldId id="407" r:id="rId42"/>
    <p:sldId id="437" r:id="rId43"/>
    <p:sldId id="365" r:id="rId44"/>
    <p:sldId id="430" r:id="rId45"/>
    <p:sldId id="349" r:id="rId46"/>
    <p:sldId id="350" r:id="rId47"/>
    <p:sldId id="416" r:id="rId48"/>
    <p:sldId id="355" r:id="rId49"/>
    <p:sldId id="353" r:id="rId50"/>
    <p:sldId id="412" r:id="rId51"/>
    <p:sldId id="418" r:id="rId52"/>
    <p:sldId id="424" r:id="rId53"/>
    <p:sldId id="420" r:id="rId54"/>
    <p:sldId id="352" r:id="rId55"/>
    <p:sldId id="425" r:id="rId56"/>
    <p:sldId id="417" r:id="rId57"/>
    <p:sldId id="372" r:id="rId58"/>
    <p:sldId id="421" r:id="rId59"/>
    <p:sldId id="422" r:id="rId60"/>
    <p:sldId id="419" r:id="rId61"/>
    <p:sldId id="358" r:id="rId62"/>
    <p:sldId id="409" r:id="rId63"/>
    <p:sldId id="374" r:id="rId64"/>
    <p:sldId id="431" r:id="rId65"/>
    <p:sldId id="415" r:id="rId66"/>
    <p:sldId id="361" r:id="rId67"/>
    <p:sldId id="436" r:id="rId68"/>
    <p:sldId id="363" r:id="rId69"/>
    <p:sldId id="292" r:id="rId70"/>
    <p:sldId id="448" r:id="rId71"/>
    <p:sldId id="294" r:id="rId72"/>
    <p:sldId id="366" r:id="rId73"/>
  </p:sldIdLst>
  <p:sldSz cx="9906000" cy="6858000" type="A4"/>
  <p:notesSz cx="6858000" cy="9144000"/>
  <p:embeddedFontLst>
    <p:embeddedFont>
      <p:font typeface="Avenir Black" panose="02000503020000020003" pitchFamily="2" charset="0"/>
      <p:bold r:id="rId75"/>
      <p:italic r:id="rId76"/>
    </p:embeddedFont>
    <p:embeddedFont>
      <p:font typeface="Avenir Next Regular" panose="020B0503020202020204" pitchFamily="34" charset="0"/>
      <p:regular r:id="rId77"/>
      <p:bold r:id="rId78"/>
      <p:italic r:id="rId79"/>
      <p:boldItalic r:id="rId80"/>
    </p:embeddedFont>
    <p:embeddedFont>
      <p:font typeface="Calibri" panose="020F0502020204030204" pitchFamily="34" charset="0"/>
      <p:regular r:id="rId81"/>
      <p:bold r:id="rId82"/>
      <p:italic r:id="rId83"/>
      <p:boldItalic r:id="rId84"/>
    </p:embeddedFont>
    <p:embeddedFont>
      <p:font typeface="Comic Sans MS" panose="030F0902030302020204" pitchFamily="66" charset="0"/>
      <p:regular r:id="rId8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0ED6"/>
    <a:srgbClr val="B90B4B"/>
    <a:srgbClr val="348040"/>
    <a:srgbClr val="FFD309"/>
    <a:srgbClr val="5188DC"/>
    <a:srgbClr val="8B40D6"/>
    <a:srgbClr val="186DFF"/>
    <a:srgbClr val="ACB818"/>
    <a:srgbClr val="FF94B9"/>
    <a:srgbClr val="923D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64" autoAdjust="0"/>
    <p:restoredTop sz="95884" autoAdjust="0"/>
  </p:normalViewPr>
  <p:slideViewPr>
    <p:cSldViewPr snapToGrid="0">
      <p:cViewPr>
        <p:scale>
          <a:sx n="81" d="100"/>
          <a:sy n="81" d="100"/>
        </p:scale>
        <p:origin x="1464" y="840"/>
      </p:cViewPr>
      <p:guideLst>
        <p:guide orient="horz" pos="1620"/>
        <p:guide pos="2880"/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0.fntdata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6.fntdata"/><Relationship Id="rId85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font" Target="fonts/font8.fntdata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64527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223bbf20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223bbf20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c223bbf200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c223bbf200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0516368c409127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60516368c409127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223bbf200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223bbf200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c223bbf200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c223bbf200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223bbf20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223bbf20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c223bbf200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c223bbf200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223bbf20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223bbf20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14079df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14079df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14079df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14079df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c223bbf200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c223bbf200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14079df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14079df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14079df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14079df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6be95d1f3d70fa6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6be95d1f3d70fa6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6be95d1f3d70fa6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6be95d1f3d70fa6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6be95d1f3d70fa6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6be95d1f3d70fa6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6be95d1f3d70fa6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6be95d1f3d70fa6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c223bbf200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c223bbf200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9ea03cd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79ea03cde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c223bbf200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c223bbf200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c223bbf200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c223bbf200_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37684" y="992767"/>
            <a:ext cx="9230650" cy="2736800"/>
          </a:xfrm>
          <a:prstGeom prst="rect">
            <a:avLst/>
          </a:prstGeom>
        </p:spPr>
        <p:txBody>
          <a:bodyPr spcFirstLastPara="1" wrap="square" lIns="107219" tIns="107219" rIns="107219" bIns="107219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37675" y="3778833"/>
            <a:ext cx="9230650" cy="1056800"/>
          </a:xfrm>
          <a:prstGeom prst="rect">
            <a:avLst/>
          </a:prstGeom>
        </p:spPr>
        <p:txBody>
          <a:bodyPr spcFirstLastPara="1" wrap="square" lIns="107219" tIns="107219" rIns="107219" bIns="107219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19" tIns="107219" rIns="107219" bIns="10721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‹N°›</a:t>
            </a:fld>
            <a:endParaRPr 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19" tIns="107219" rIns="107219" bIns="10721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‹N°›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</p:spPr>
        <p:txBody>
          <a:bodyPr spcFirstLastPara="1" wrap="square" lIns="107219" tIns="107219" rIns="107219" bIns="107219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9230650" cy="4555200"/>
          </a:xfrm>
          <a:prstGeom prst="rect">
            <a:avLst/>
          </a:prstGeom>
        </p:spPr>
        <p:txBody>
          <a:bodyPr spcFirstLastPara="1" wrap="square" lIns="107219" tIns="107219" rIns="107219" bIns="107219" anchor="t" anchorCtr="0">
            <a:normAutofit/>
          </a:bodyPr>
          <a:lstStyle>
            <a:lvl1pPr marL="536189" lvl="0" indent="-40214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72377" lvl="1" indent="-37235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608566" lvl="2" indent="-37235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144755" lvl="3" indent="-372354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680944" lvl="4" indent="-37235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217132" lvl="5" indent="-37235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753321" lvl="6" indent="-372354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289510" lvl="7" indent="-37235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825700" lvl="8" indent="-37235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19" tIns="107219" rIns="107219" bIns="10721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‹N°›</a:t>
            </a:fld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</p:spPr>
        <p:txBody>
          <a:bodyPr spcFirstLastPara="1" wrap="square" lIns="107219" tIns="107219" rIns="107219" bIns="107219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4333225" cy="4555200"/>
          </a:xfrm>
          <a:prstGeom prst="rect">
            <a:avLst/>
          </a:prstGeom>
        </p:spPr>
        <p:txBody>
          <a:bodyPr spcFirstLastPara="1" wrap="square" lIns="107219" tIns="107219" rIns="107219" bIns="107219" anchor="t" anchorCtr="0">
            <a:normAutofit/>
          </a:bodyPr>
          <a:lstStyle>
            <a:lvl1pPr marL="536189" lvl="0" indent="-372354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072377" lvl="1" indent="-3574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2pPr>
            <a:lvl3pPr marL="1608566" lvl="2" indent="-35746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3pPr>
            <a:lvl4pPr marL="2144755" lvl="3" indent="-35746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4pPr>
            <a:lvl5pPr marL="2680944" lvl="4" indent="-3574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5pPr>
            <a:lvl6pPr marL="3217132" lvl="5" indent="-35746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6pPr>
            <a:lvl7pPr marL="3753321" lvl="6" indent="-35746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7pPr>
            <a:lvl8pPr marL="4289510" lvl="7" indent="-3574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8pPr>
            <a:lvl9pPr marL="4825700" lvl="8" indent="-35746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5235100" y="1536633"/>
            <a:ext cx="4333225" cy="4555200"/>
          </a:xfrm>
          <a:prstGeom prst="rect">
            <a:avLst/>
          </a:prstGeom>
        </p:spPr>
        <p:txBody>
          <a:bodyPr spcFirstLastPara="1" wrap="square" lIns="107219" tIns="107219" rIns="107219" bIns="107219" anchor="t" anchorCtr="0">
            <a:normAutofit/>
          </a:bodyPr>
          <a:lstStyle>
            <a:lvl1pPr marL="536189" lvl="0" indent="-372354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072377" lvl="1" indent="-3574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2pPr>
            <a:lvl3pPr marL="1608566" lvl="2" indent="-35746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3pPr>
            <a:lvl4pPr marL="2144755" lvl="3" indent="-35746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4pPr>
            <a:lvl5pPr marL="2680944" lvl="4" indent="-3574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5pPr>
            <a:lvl6pPr marL="3217132" lvl="5" indent="-35746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6pPr>
            <a:lvl7pPr marL="3753321" lvl="6" indent="-35746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7pPr>
            <a:lvl8pPr marL="4289510" lvl="7" indent="-3574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8pPr>
            <a:lvl9pPr marL="4825700" lvl="8" indent="-35746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19" tIns="107219" rIns="107219" bIns="10721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‹N°›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</p:spPr>
        <p:txBody>
          <a:bodyPr spcFirstLastPara="1" wrap="square" lIns="107219" tIns="107219" rIns="107219" bIns="107219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19" tIns="107219" rIns="107219" bIns="10721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‹N°›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37675" y="740800"/>
            <a:ext cx="3042000" cy="1007600"/>
          </a:xfrm>
          <a:prstGeom prst="rect">
            <a:avLst/>
          </a:prstGeom>
        </p:spPr>
        <p:txBody>
          <a:bodyPr spcFirstLastPara="1" wrap="square" lIns="107219" tIns="107219" rIns="107219" bIns="107219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37675" y="1852800"/>
            <a:ext cx="3042000" cy="4239200"/>
          </a:xfrm>
          <a:prstGeom prst="rect">
            <a:avLst/>
          </a:prstGeom>
        </p:spPr>
        <p:txBody>
          <a:bodyPr spcFirstLastPara="1" wrap="square" lIns="107219" tIns="107219" rIns="107219" bIns="107219" anchor="t" anchorCtr="0">
            <a:normAutofit/>
          </a:bodyPr>
          <a:lstStyle>
            <a:lvl1pPr marL="536189" lvl="0" indent="-35746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marL="1072377" lvl="1" indent="-3574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2pPr>
            <a:lvl3pPr marL="1608566" lvl="2" indent="-35746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3pPr>
            <a:lvl4pPr marL="2144755" lvl="3" indent="-35746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4pPr>
            <a:lvl5pPr marL="2680944" lvl="4" indent="-3574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5pPr>
            <a:lvl6pPr marL="3217132" lvl="5" indent="-35746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6pPr>
            <a:lvl7pPr marL="3753321" lvl="6" indent="-35746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7pPr>
            <a:lvl8pPr marL="4289510" lvl="7" indent="-3574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8pPr>
            <a:lvl9pPr marL="4825700" lvl="8" indent="-35746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19" tIns="107219" rIns="107219" bIns="10721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‹N°›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531104" y="600200"/>
            <a:ext cx="6898450" cy="5454400"/>
          </a:xfrm>
          <a:prstGeom prst="rect">
            <a:avLst/>
          </a:prstGeom>
        </p:spPr>
        <p:txBody>
          <a:bodyPr spcFirstLastPara="1" wrap="square" lIns="107219" tIns="107219" rIns="107219" bIns="107219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19" tIns="107219" rIns="107219" bIns="10721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‹N°›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953000" y="-167"/>
            <a:ext cx="4953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7219" tIns="107219" rIns="107219" bIns="10721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87625" y="1644233"/>
            <a:ext cx="4382300" cy="1976400"/>
          </a:xfrm>
          <a:prstGeom prst="rect">
            <a:avLst/>
          </a:prstGeom>
        </p:spPr>
        <p:txBody>
          <a:bodyPr spcFirstLastPara="1" wrap="square" lIns="107219" tIns="107219" rIns="107219" bIns="107219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87625" y="3737433"/>
            <a:ext cx="4382300" cy="1646800"/>
          </a:xfrm>
          <a:prstGeom prst="rect">
            <a:avLst/>
          </a:prstGeom>
        </p:spPr>
        <p:txBody>
          <a:bodyPr spcFirstLastPara="1" wrap="square" lIns="107219" tIns="107219" rIns="107219" bIns="107219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5351125" y="965433"/>
            <a:ext cx="4156750" cy="4926800"/>
          </a:xfrm>
          <a:prstGeom prst="rect">
            <a:avLst/>
          </a:prstGeom>
        </p:spPr>
        <p:txBody>
          <a:bodyPr spcFirstLastPara="1" wrap="square" lIns="107219" tIns="107219" rIns="107219" bIns="107219" anchor="ctr" anchorCtr="0">
            <a:normAutofit/>
          </a:bodyPr>
          <a:lstStyle>
            <a:lvl1pPr marL="536189" lvl="0" indent="-40214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72377" lvl="1" indent="-37235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608566" lvl="2" indent="-37235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144755" lvl="3" indent="-372354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680944" lvl="4" indent="-37235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217132" lvl="5" indent="-37235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753321" lvl="6" indent="-372354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289510" lvl="7" indent="-37235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825700" lvl="8" indent="-37235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19" tIns="107219" rIns="107219" bIns="10721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‹N°›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37675" y="5640767"/>
            <a:ext cx="6498700" cy="806800"/>
          </a:xfrm>
          <a:prstGeom prst="rect">
            <a:avLst/>
          </a:prstGeom>
        </p:spPr>
        <p:txBody>
          <a:bodyPr spcFirstLastPara="1" wrap="square" lIns="107219" tIns="107219" rIns="107219" bIns="107219" anchor="ctr" anchorCtr="0">
            <a:normAutofit/>
          </a:bodyPr>
          <a:lstStyle>
            <a:lvl1pPr marL="536189" lvl="0" indent="-2680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19" tIns="107219" rIns="107219" bIns="10721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‹N°›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37675" y="1474833"/>
            <a:ext cx="9230650" cy="2618000"/>
          </a:xfrm>
          <a:prstGeom prst="rect">
            <a:avLst/>
          </a:prstGeom>
        </p:spPr>
        <p:txBody>
          <a:bodyPr spcFirstLastPara="1" wrap="square" lIns="107219" tIns="107219" rIns="107219" bIns="107219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37675" y="4202967"/>
            <a:ext cx="9230650" cy="1734400"/>
          </a:xfrm>
          <a:prstGeom prst="rect">
            <a:avLst/>
          </a:prstGeom>
        </p:spPr>
        <p:txBody>
          <a:bodyPr spcFirstLastPara="1" wrap="square" lIns="107219" tIns="107219" rIns="107219" bIns="107219" anchor="t" anchorCtr="0">
            <a:normAutofit/>
          </a:bodyPr>
          <a:lstStyle>
            <a:lvl1pPr marL="536189" lvl="0" indent="-40214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72377" lvl="1" indent="-372354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608566" lvl="2" indent="-372354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144755" lvl="3" indent="-372354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680944" lvl="4" indent="-372354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217132" lvl="5" indent="-372354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753321" lvl="6" indent="-372354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289510" lvl="7" indent="-372354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825700" lvl="8" indent="-372354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19" tIns="107219" rIns="107219" bIns="10721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‹N°›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 flip="none" rotWithShape="1"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19" tIns="107219" rIns="107219" bIns="107219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923065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19" tIns="107219" rIns="107219" bIns="107219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19" tIns="107219" rIns="107219" bIns="107219" anchor="ctr" anchorCtr="0">
            <a:normAutofit/>
          </a:bodyPr>
          <a:lstStyle>
            <a:lvl1pPr lvl="0" algn="r">
              <a:buNone/>
              <a:defRPr sz="1200">
                <a:solidFill>
                  <a:schemeClr val="dk2"/>
                </a:solidFill>
              </a:defRPr>
            </a:lvl1pPr>
            <a:lvl2pPr lvl="1" algn="r">
              <a:buNone/>
              <a:defRPr sz="1200">
                <a:solidFill>
                  <a:schemeClr val="dk2"/>
                </a:solidFill>
              </a:defRPr>
            </a:lvl2pPr>
            <a:lvl3pPr lvl="2" algn="r">
              <a:buNone/>
              <a:defRPr sz="1200">
                <a:solidFill>
                  <a:schemeClr val="dk2"/>
                </a:solidFill>
              </a:defRPr>
            </a:lvl3pPr>
            <a:lvl4pPr lvl="3" algn="r">
              <a:buNone/>
              <a:defRPr sz="1200">
                <a:solidFill>
                  <a:schemeClr val="dk2"/>
                </a:solidFill>
              </a:defRPr>
            </a:lvl4pPr>
            <a:lvl5pPr lvl="4" algn="r">
              <a:buNone/>
              <a:defRPr sz="1200">
                <a:solidFill>
                  <a:schemeClr val="dk2"/>
                </a:solidFill>
              </a:defRPr>
            </a:lvl5pPr>
            <a:lvl6pPr lvl="5" algn="r">
              <a:buNone/>
              <a:defRPr sz="1200">
                <a:solidFill>
                  <a:schemeClr val="dk2"/>
                </a:solidFill>
              </a:defRPr>
            </a:lvl6pPr>
            <a:lvl7pPr lvl="6" algn="r">
              <a:buNone/>
              <a:defRPr sz="1200">
                <a:solidFill>
                  <a:schemeClr val="dk2"/>
                </a:solidFill>
              </a:defRPr>
            </a:lvl7pPr>
            <a:lvl8pPr lvl="7" algn="r">
              <a:buNone/>
              <a:defRPr sz="1200">
                <a:solidFill>
                  <a:schemeClr val="dk2"/>
                </a:solidFill>
              </a:defRPr>
            </a:lvl8pPr>
            <a:lvl9pPr lvl="8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nb-NO" smtClean="0"/>
              <a:pPr/>
              <a:t>‹N°›</a:t>
            </a:fld>
            <a:endParaRPr lang="nb-NO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JPG"/><Relationship Id="rId4" Type="http://schemas.openxmlformats.org/officeDocument/2006/relationships/hyperlink" Target="https://www.creative-school.e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temacdowell.com/portfolio.html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5" descr="Erasmus+ Programme">
            <a:extLst>
              <a:ext uri="{FF2B5EF4-FFF2-40B4-BE49-F238E27FC236}">
                <a16:creationId xmlns:a16="http://schemas.microsoft.com/office/drawing/2014/main" id="{842733AB-C0D2-3A43-AF99-292769A8461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6" y="5225198"/>
            <a:ext cx="2895298" cy="696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72BB2ECF-5A09-C94A-9318-BC04DF882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3184" y="5358455"/>
            <a:ext cx="2045960" cy="740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sellaDiTesto 7">
            <a:extLst>
              <a:ext uri="{FF2B5EF4-FFF2-40B4-BE49-F238E27FC236}">
                <a16:creationId xmlns:a16="http://schemas.microsoft.com/office/drawing/2014/main" id="{6265D32C-59F9-A64E-AEE3-EEC0307D0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4860" y="6059282"/>
            <a:ext cx="2964921" cy="592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FR" sz="1083" dirty="0">
                <a:latin typeface="Calibri" pitchFamily="34" charset="0"/>
              </a:rPr>
              <a:t>Les contenus peuvent être utilisés conformément à la : Licence </a:t>
            </a:r>
            <a:r>
              <a:rPr lang="fr-FR" sz="1083" dirty="0" err="1">
                <a:latin typeface="Calibri" pitchFamily="34" charset="0"/>
              </a:rPr>
              <a:t>Creative</a:t>
            </a:r>
            <a:r>
              <a:rPr lang="fr-FR" sz="1083" dirty="0">
                <a:latin typeface="Calibri" pitchFamily="34" charset="0"/>
              </a:rPr>
              <a:t> Commons Pas d’Utilisation Commerciale</a:t>
            </a:r>
          </a:p>
        </p:txBody>
      </p:sp>
      <p:sp>
        <p:nvSpPr>
          <p:cNvPr id="16" name="CasellaDiTesto 8">
            <a:extLst>
              <a:ext uri="{FF2B5EF4-FFF2-40B4-BE49-F238E27FC236}">
                <a16:creationId xmlns:a16="http://schemas.microsoft.com/office/drawing/2014/main" id="{CDDD2C98-BEEC-B84F-AC24-9F88BD681709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0" y="6099074"/>
            <a:ext cx="6793177" cy="758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083" dirty="0">
                <a:latin typeface="Calibri" pitchFamily="34" charset="0"/>
              </a:rPr>
              <a:t>Le </a:t>
            </a:r>
            <a:r>
              <a:rPr lang="en-GB" sz="1083" dirty="0" err="1">
                <a:latin typeface="Calibri" pitchFamily="34" charset="0"/>
              </a:rPr>
              <a:t>projet</a:t>
            </a:r>
            <a:r>
              <a:rPr lang="en-GB" sz="1083" dirty="0">
                <a:latin typeface="Calibri" pitchFamily="34" charset="0"/>
              </a:rPr>
              <a:t> </a:t>
            </a:r>
            <a:r>
              <a:rPr lang="en-GB" sz="1083" i="1" dirty="0">
                <a:latin typeface="Calibri" pitchFamily="34" charset="0"/>
              </a:rPr>
              <a:t>Creative School </a:t>
            </a:r>
            <a:r>
              <a:rPr lang="en-GB" sz="1083" dirty="0">
                <a:latin typeface="Calibri" pitchFamily="34" charset="0"/>
              </a:rPr>
              <a:t>a </a:t>
            </a:r>
            <a:r>
              <a:rPr lang="en-GB" sz="1083" dirty="0" err="1">
                <a:latin typeface="Calibri" pitchFamily="34" charset="0"/>
              </a:rPr>
              <a:t>été</a:t>
            </a:r>
            <a:r>
              <a:rPr lang="en-GB" sz="1083" dirty="0">
                <a:latin typeface="Calibri" pitchFamily="34" charset="0"/>
              </a:rPr>
              <a:t> </a:t>
            </a:r>
            <a:r>
              <a:rPr lang="en-GB" sz="1083" dirty="0" err="1">
                <a:latin typeface="Calibri" pitchFamily="34" charset="0"/>
              </a:rPr>
              <a:t>financé</a:t>
            </a:r>
            <a:r>
              <a:rPr lang="en-GB" sz="1083" dirty="0">
                <a:latin typeface="Calibri" pitchFamily="34" charset="0"/>
              </a:rPr>
              <a:t> avec le </a:t>
            </a:r>
            <a:r>
              <a:rPr lang="en-GB" sz="1083" dirty="0" err="1">
                <a:latin typeface="Calibri" pitchFamily="34" charset="0"/>
              </a:rPr>
              <a:t>soutien</a:t>
            </a:r>
            <a:r>
              <a:rPr lang="en-GB" sz="1083" dirty="0">
                <a:latin typeface="Calibri" pitchFamily="34" charset="0"/>
              </a:rPr>
              <a:t> de </a:t>
            </a:r>
            <a:r>
              <a:rPr lang="en-GB" sz="1083" dirty="0" err="1">
                <a:latin typeface="Calibri" pitchFamily="34" charset="0"/>
              </a:rPr>
              <a:t>l'Union</a:t>
            </a:r>
            <a:r>
              <a:rPr lang="en-GB" sz="1083" dirty="0">
                <a:latin typeface="Calibri" pitchFamily="34" charset="0"/>
              </a:rPr>
              <a:t> </a:t>
            </a:r>
            <a:r>
              <a:rPr lang="en-GB" sz="1083" dirty="0" err="1">
                <a:latin typeface="Calibri" pitchFamily="34" charset="0"/>
              </a:rPr>
              <a:t>européenne</a:t>
            </a:r>
            <a:r>
              <a:rPr lang="en-GB" sz="1083" dirty="0">
                <a:latin typeface="Calibri" pitchFamily="34" charset="0"/>
              </a:rPr>
              <a:t> et de </a:t>
            </a:r>
            <a:r>
              <a:rPr lang="en-GB" sz="1083" dirty="0" err="1">
                <a:latin typeface="Calibri" pitchFamily="34" charset="0"/>
              </a:rPr>
              <a:t>l'Agence</a:t>
            </a:r>
            <a:r>
              <a:rPr lang="en-GB" sz="1083" dirty="0">
                <a:latin typeface="Calibri" pitchFamily="34" charset="0"/>
              </a:rPr>
              <a:t> </a:t>
            </a:r>
            <a:r>
              <a:rPr lang="en-GB" sz="1083" dirty="0" err="1">
                <a:latin typeface="Calibri" pitchFamily="34" charset="0"/>
              </a:rPr>
              <a:t>nationale</a:t>
            </a:r>
            <a:r>
              <a:rPr lang="en-GB" sz="1083" dirty="0">
                <a:latin typeface="Calibri" pitchFamily="34" charset="0"/>
              </a:rPr>
              <a:t> </a:t>
            </a:r>
            <a:r>
              <a:rPr lang="en-GB" sz="1083" dirty="0" err="1">
                <a:latin typeface="Calibri" pitchFamily="34" charset="0"/>
              </a:rPr>
              <a:t>française</a:t>
            </a:r>
            <a:r>
              <a:rPr lang="en-GB" sz="1083" dirty="0">
                <a:latin typeface="Calibri" pitchFamily="34" charset="0"/>
              </a:rPr>
              <a:t> pour le programme Erasmus+ (Grant Agreement 2019-1-FR01-KA201-062212). </a:t>
            </a:r>
            <a:r>
              <a:rPr lang="en-GB" sz="1083" dirty="0" err="1">
                <a:latin typeface="Calibri" pitchFamily="34" charset="0"/>
              </a:rPr>
              <a:t>Cette</a:t>
            </a:r>
            <a:r>
              <a:rPr lang="en-GB" sz="1083" dirty="0">
                <a:latin typeface="Calibri" pitchFamily="34" charset="0"/>
              </a:rPr>
              <a:t> publication </a:t>
            </a:r>
            <a:r>
              <a:rPr lang="en-GB" sz="1083" dirty="0" err="1">
                <a:latin typeface="Calibri" pitchFamily="34" charset="0"/>
              </a:rPr>
              <a:t>n'engage</a:t>
            </a:r>
            <a:r>
              <a:rPr lang="en-GB" sz="1083" dirty="0">
                <a:latin typeface="Calibri" pitchFamily="34" charset="0"/>
              </a:rPr>
              <a:t> que son auteur et </a:t>
            </a:r>
            <a:r>
              <a:rPr lang="en-GB" sz="1083" dirty="0" err="1">
                <a:latin typeface="Calibri" pitchFamily="34" charset="0"/>
              </a:rPr>
              <a:t>l'Union</a:t>
            </a:r>
            <a:r>
              <a:rPr lang="en-GB" sz="1083" dirty="0">
                <a:latin typeface="Calibri" pitchFamily="34" charset="0"/>
              </a:rPr>
              <a:t> </a:t>
            </a:r>
            <a:r>
              <a:rPr lang="en-GB" sz="1083" dirty="0" err="1">
                <a:latin typeface="Calibri" pitchFamily="34" charset="0"/>
              </a:rPr>
              <a:t>européenne</a:t>
            </a:r>
            <a:r>
              <a:rPr lang="en-GB" sz="1083" dirty="0">
                <a:latin typeface="Calibri" pitchFamily="34" charset="0"/>
              </a:rPr>
              <a:t> et </a:t>
            </a:r>
            <a:r>
              <a:rPr lang="en-GB" sz="1083" dirty="0" err="1">
                <a:latin typeface="Calibri" pitchFamily="34" charset="0"/>
              </a:rPr>
              <a:t>l'Agence</a:t>
            </a:r>
            <a:r>
              <a:rPr lang="en-GB" sz="1083" dirty="0">
                <a:latin typeface="Calibri" pitchFamily="34" charset="0"/>
              </a:rPr>
              <a:t> </a:t>
            </a:r>
            <a:r>
              <a:rPr lang="en-GB" sz="1083" dirty="0" err="1">
                <a:latin typeface="Calibri" pitchFamily="34" charset="0"/>
              </a:rPr>
              <a:t>nationale</a:t>
            </a:r>
            <a:r>
              <a:rPr lang="en-GB" sz="1083" dirty="0">
                <a:latin typeface="Calibri" pitchFamily="34" charset="0"/>
              </a:rPr>
              <a:t> </a:t>
            </a:r>
            <a:r>
              <a:rPr lang="en-GB" sz="1083" dirty="0" err="1">
                <a:latin typeface="Calibri" pitchFamily="34" charset="0"/>
              </a:rPr>
              <a:t>française</a:t>
            </a:r>
            <a:r>
              <a:rPr lang="en-GB" sz="1083" dirty="0">
                <a:latin typeface="Calibri" pitchFamily="34" charset="0"/>
              </a:rPr>
              <a:t> pour le programme Erasmus+ ne </a:t>
            </a:r>
            <a:r>
              <a:rPr lang="en-GB" sz="1083" dirty="0" err="1">
                <a:latin typeface="Calibri" pitchFamily="34" charset="0"/>
              </a:rPr>
              <a:t>peuvent</a:t>
            </a:r>
            <a:r>
              <a:rPr lang="en-GB" sz="1083" dirty="0">
                <a:latin typeface="Calibri" pitchFamily="34" charset="0"/>
              </a:rPr>
              <a:t> </a:t>
            </a:r>
            <a:r>
              <a:rPr lang="en-GB" sz="1083" dirty="0" err="1">
                <a:latin typeface="Calibri" pitchFamily="34" charset="0"/>
              </a:rPr>
              <a:t>être</a:t>
            </a:r>
            <a:r>
              <a:rPr lang="en-GB" sz="1083" dirty="0">
                <a:latin typeface="Calibri" pitchFamily="34" charset="0"/>
              </a:rPr>
              <a:t> tenues </a:t>
            </a:r>
            <a:r>
              <a:rPr lang="en-GB" sz="1083" dirty="0" err="1">
                <a:latin typeface="Calibri" pitchFamily="34" charset="0"/>
              </a:rPr>
              <a:t>responsables</a:t>
            </a:r>
            <a:r>
              <a:rPr lang="en-GB" sz="1083" dirty="0">
                <a:latin typeface="Calibri" pitchFamily="34" charset="0"/>
              </a:rPr>
              <a:t> de </a:t>
            </a:r>
            <a:r>
              <a:rPr lang="en-GB" sz="1083" dirty="0" err="1">
                <a:latin typeface="Calibri" pitchFamily="34" charset="0"/>
              </a:rPr>
              <a:t>l'usage</a:t>
            </a:r>
            <a:r>
              <a:rPr lang="en-GB" sz="1083" dirty="0">
                <a:latin typeface="Calibri" pitchFamily="34" charset="0"/>
              </a:rPr>
              <a:t> qui </a:t>
            </a:r>
            <a:r>
              <a:rPr lang="en-GB" sz="1083" dirty="0" err="1">
                <a:latin typeface="Calibri" pitchFamily="34" charset="0"/>
              </a:rPr>
              <a:t>pourrait</a:t>
            </a:r>
            <a:r>
              <a:rPr lang="en-GB" sz="1083" dirty="0">
                <a:latin typeface="Calibri" pitchFamily="34" charset="0"/>
              </a:rPr>
              <a:t> </a:t>
            </a:r>
            <a:r>
              <a:rPr lang="en-GB" sz="1083" dirty="0" err="1">
                <a:latin typeface="Calibri" pitchFamily="34" charset="0"/>
              </a:rPr>
              <a:t>être</a:t>
            </a:r>
            <a:r>
              <a:rPr lang="en-GB" sz="1083" dirty="0">
                <a:latin typeface="Calibri" pitchFamily="34" charset="0"/>
              </a:rPr>
              <a:t> fait des </a:t>
            </a:r>
            <a:r>
              <a:rPr lang="en-GB" sz="1083" dirty="0" err="1">
                <a:latin typeface="Calibri" pitchFamily="34" charset="0"/>
              </a:rPr>
              <a:t>informations</a:t>
            </a:r>
            <a:r>
              <a:rPr lang="en-GB" sz="1083" dirty="0">
                <a:latin typeface="Calibri" pitchFamily="34" charset="0"/>
              </a:rPr>
              <a:t> </a:t>
            </a:r>
            <a:r>
              <a:rPr lang="en-GB" sz="1083" dirty="0" err="1">
                <a:latin typeface="Calibri" pitchFamily="34" charset="0"/>
              </a:rPr>
              <a:t>qu'elle</a:t>
            </a:r>
            <a:r>
              <a:rPr lang="en-GB" sz="1083" dirty="0">
                <a:latin typeface="Calibri" pitchFamily="34" charset="0"/>
              </a:rPr>
              <a:t> </a:t>
            </a:r>
            <a:r>
              <a:rPr lang="en-GB" sz="1083" dirty="0" err="1">
                <a:latin typeface="Calibri" pitchFamily="34" charset="0"/>
              </a:rPr>
              <a:t>contient</a:t>
            </a:r>
            <a:r>
              <a:rPr lang="en-GB" sz="1083" dirty="0">
                <a:latin typeface="Calibri" pitchFamily="34" charset="0"/>
              </a:rPr>
              <a:t>. </a:t>
            </a:r>
            <a:endParaRPr lang="it-IT" sz="1083" dirty="0">
              <a:latin typeface="Calibri" pitchFamily="34" charset="0"/>
            </a:endParaRPr>
          </a:p>
        </p:txBody>
      </p:sp>
      <p:sp>
        <p:nvSpPr>
          <p:cNvPr id="17" name="CasellaDiTesto 1">
            <a:extLst>
              <a:ext uri="{FF2B5EF4-FFF2-40B4-BE49-F238E27FC236}">
                <a16:creationId xmlns:a16="http://schemas.microsoft.com/office/drawing/2014/main" id="{9491A361-D720-0247-B489-B0D03607A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6896"/>
            <a:ext cx="9589558" cy="467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i="1" dirty="0"/>
              <a:t>Open Educational Resources (OER)</a:t>
            </a:r>
            <a:endParaRPr lang="en-GB" sz="2400" dirty="0"/>
          </a:p>
          <a:p>
            <a:pPr>
              <a:lnSpc>
                <a:spcPct val="90000"/>
              </a:lnSpc>
            </a:pPr>
            <a:endParaRPr lang="en-GB" sz="325" dirty="0"/>
          </a:p>
          <a:p>
            <a:pPr algn="just"/>
            <a:r>
              <a:rPr lang="en-GB" sz="1192" dirty="0"/>
              <a:t>De </a:t>
            </a:r>
            <a:r>
              <a:rPr lang="en-GB" sz="1192" dirty="0" err="1"/>
              <a:t>nos</a:t>
            </a:r>
            <a:r>
              <a:rPr lang="en-GB" sz="1192" dirty="0"/>
              <a:t> </a:t>
            </a:r>
            <a:r>
              <a:rPr lang="en-GB" sz="1192" dirty="0" err="1"/>
              <a:t>jours</a:t>
            </a:r>
            <a:r>
              <a:rPr lang="en-GB" sz="1192" dirty="0"/>
              <a:t>, </a:t>
            </a:r>
            <a:r>
              <a:rPr lang="en-GB" sz="1192" dirty="0" err="1"/>
              <a:t>partout</a:t>
            </a:r>
            <a:r>
              <a:rPr lang="en-GB" sz="1192" dirty="0"/>
              <a:t> dans le monde, les enfants et les </a:t>
            </a:r>
            <a:r>
              <a:rPr lang="en-GB" sz="1192" dirty="0" err="1"/>
              <a:t>jeunes</a:t>
            </a:r>
            <a:r>
              <a:rPr lang="en-GB" sz="1192" dirty="0"/>
              <a:t> </a:t>
            </a:r>
            <a:r>
              <a:rPr lang="en-GB" sz="1192" dirty="0" err="1"/>
              <a:t>ont</a:t>
            </a:r>
            <a:r>
              <a:rPr lang="en-GB" sz="1192" dirty="0"/>
              <a:t> </a:t>
            </a:r>
            <a:r>
              <a:rPr lang="en-GB" sz="1192" dirty="0" err="1"/>
              <a:t>besoin</a:t>
            </a:r>
            <a:r>
              <a:rPr lang="en-GB" sz="1192" dirty="0"/>
              <a:t> d'être </a:t>
            </a:r>
            <a:r>
              <a:rPr lang="en-GB" sz="1192" dirty="0" err="1"/>
              <a:t>formés</a:t>
            </a:r>
            <a:r>
              <a:rPr lang="en-GB" sz="1192" dirty="0"/>
              <a:t> </a:t>
            </a:r>
          </a:p>
          <a:p>
            <a:pPr algn="just"/>
            <a:r>
              <a:rPr lang="en-GB" sz="1192" dirty="0"/>
              <a:t>pour affronter les </a:t>
            </a:r>
            <a:r>
              <a:rPr lang="en-GB" sz="1192" dirty="0" err="1"/>
              <a:t>problèmes</a:t>
            </a:r>
            <a:r>
              <a:rPr lang="en-GB" sz="1192" dirty="0"/>
              <a:t> </a:t>
            </a:r>
            <a:r>
              <a:rPr lang="en-GB" sz="1192" dirty="0" err="1"/>
              <a:t>sociaux</a:t>
            </a:r>
            <a:r>
              <a:rPr lang="en-GB" sz="1192" dirty="0"/>
              <a:t>, </a:t>
            </a:r>
            <a:r>
              <a:rPr lang="en-GB" sz="1192" dirty="0" err="1"/>
              <a:t>émotionnels</a:t>
            </a:r>
            <a:r>
              <a:rPr lang="en-GB" sz="1192" dirty="0"/>
              <a:t> et </a:t>
            </a:r>
            <a:r>
              <a:rPr lang="en-GB" sz="1192" dirty="0" err="1"/>
              <a:t>économiques</a:t>
            </a:r>
            <a:r>
              <a:rPr lang="en-GB" sz="1192" dirty="0"/>
              <a:t> </a:t>
            </a:r>
            <a:r>
              <a:rPr lang="en-GB" sz="1192" dirty="0" err="1"/>
              <a:t>auxquels</a:t>
            </a:r>
            <a:r>
              <a:rPr lang="en-GB" sz="1192" dirty="0"/>
              <a:t> </a:t>
            </a:r>
            <a:r>
              <a:rPr lang="en-GB" sz="1192" dirty="0" err="1"/>
              <a:t>ils</a:t>
            </a:r>
            <a:r>
              <a:rPr lang="en-GB" sz="1192" dirty="0"/>
              <a:t> </a:t>
            </a:r>
            <a:r>
              <a:rPr lang="en-GB" sz="1192" dirty="0" err="1"/>
              <a:t>seront</a:t>
            </a:r>
            <a:r>
              <a:rPr lang="en-GB" sz="1192" dirty="0"/>
              <a:t> </a:t>
            </a:r>
            <a:r>
              <a:rPr lang="en-GB" sz="1192" dirty="0" err="1"/>
              <a:t>confrontés</a:t>
            </a:r>
            <a:endParaRPr lang="en-GB" sz="1192" dirty="0"/>
          </a:p>
          <a:p>
            <a:pPr algn="just"/>
            <a:r>
              <a:rPr lang="en-GB" sz="1192" dirty="0"/>
              <a:t> - </a:t>
            </a:r>
            <a:r>
              <a:rPr lang="en-GB" sz="1192" dirty="0" err="1"/>
              <a:t>en</a:t>
            </a:r>
            <a:r>
              <a:rPr lang="en-GB" sz="1192" dirty="0"/>
              <a:t> tant </a:t>
            </a:r>
            <a:r>
              <a:rPr lang="en-GB" sz="1192" dirty="0" err="1"/>
              <a:t>qu'adultes</a:t>
            </a:r>
            <a:r>
              <a:rPr lang="en-GB" sz="1192" dirty="0"/>
              <a:t> - tant dans </a:t>
            </a:r>
            <a:r>
              <a:rPr lang="en-GB" sz="1192" dirty="0" err="1"/>
              <a:t>leur</a:t>
            </a:r>
            <a:r>
              <a:rPr lang="en-GB" sz="1192" dirty="0"/>
              <a:t> vie </a:t>
            </a:r>
            <a:r>
              <a:rPr lang="en-GB" sz="1192" dirty="0" err="1"/>
              <a:t>personnelle</a:t>
            </a:r>
            <a:r>
              <a:rPr lang="en-GB" sz="1192" dirty="0"/>
              <a:t> que dans le </a:t>
            </a:r>
            <a:r>
              <a:rPr lang="en-GB" sz="1192" dirty="0" err="1"/>
              <a:t>contexte</a:t>
            </a:r>
            <a:r>
              <a:rPr lang="en-GB" sz="1192" dirty="0"/>
              <a:t> du monde </a:t>
            </a:r>
            <a:r>
              <a:rPr lang="en-GB" sz="1192" dirty="0" err="1"/>
              <a:t>en</a:t>
            </a:r>
            <a:r>
              <a:rPr lang="en-GB" sz="1192" dirty="0"/>
              <a:t> </a:t>
            </a:r>
            <a:r>
              <a:rPr lang="en-GB" sz="1192" dirty="0" err="1"/>
              <a:t>général</a:t>
            </a:r>
            <a:r>
              <a:rPr lang="en-GB" sz="1192" dirty="0"/>
              <a:t>.</a:t>
            </a:r>
          </a:p>
          <a:p>
            <a:pPr algn="just"/>
            <a:endParaRPr lang="en-GB" sz="1192" dirty="0"/>
          </a:p>
          <a:p>
            <a:pPr algn="just"/>
            <a:r>
              <a:rPr lang="en-GB" sz="1192" dirty="0"/>
              <a:t>Pour </a:t>
            </a:r>
            <a:r>
              <a:rPr lang="en-GB" sz="1192" dirty="0" err="1"/>
              <a:t>ce</a:t>
            </a:r>
            <a:r>
              <a:rPr lang="en-GB" sz="1192" dirty="0"/>
              <a:t> faire, </a:t>
            </a:r>
            <a:r>
              <a:rPr lang="en-GB" sz="1192" dirty="0" err="1"/>
              <a:t>ils</a:t>
            </a:r>
            <a:r>
              <a:rPr lang="en-GB" sz="1192" dirty="0"/>
              <a:t> </a:t>
            </a:r>
            <a:r>
              <a:rPr lang="en-GB" sz="1192" dirty="0" err="1"/>
              <a:t>doivent</a:t>
            </a:r>
            <a:r>
              <a:rPr lang="en-GB" sz="1192" dirty="0"/>
              <a:t> </a:t>
            </a:r>
            <a:r>
              <a:rPr lang="en-GB" sz="1192" b="1" dirty="0"/>
              <a:t>DÉVELOPPER DES COMPÉTENCES DE RÉFLEXION DE NIVEAU SUPÉRIEUR </a:t>
            </a:r>
            <a:r>
              <a:rPr lang="en-GB" sz="1192" dirty="0"/>
              <a:t>qui, </a:t>
            </a:r>
            <a:r>
              <a:rPr lang="en-GB" sz="1192" dirty="0" err="1"/>
              <a:t>selon</a:t>
            </a:r>
            <a:r>
              <a:rPr lang="en-GB" sz="1192" dirty="0"/>
              <a:t> nous, </a:t>
            </a:r>
          </a:p>
          <a:p>
            <a:pPr algn="just"/>
            <a:r>
              <a:rPr lang="en-GB" sz="1192" b="1" dirty="0"/>
              <a:t>S'ÉPANOUIRONT SI ON LES ENCOURAGE </a:t>
            </a:r>
            <a:r>
              <a:rPr lang="en-GB" sz="1192" b="1" dirty="0" err="1"/>
              <a:t>À</a:t>
            </a:r>
            <a:r>
              <a:rPr lang="en-GB" sz="1192" b="1" dirty="0"/>
              <a:t> ÊTRE CRÉATIFS, INNOVANTS, INGÉNIEUX ET ADAPTABLES</a:t>
            </a:r>
            <a:r>
              <a:rPr lang="en-GB" sz="1192" dirty="0"/>
              <a:t>.</a:t>
            </a:r>
          </a:p>
          <a:p>
            <a:pPr algn="just">
              <a:lnSpc>
                <a:spcPct val="70000"/>
              </a:lnSpc>
            </a:pPr>
            <a:endParaRPr lang="en-GB" sz="1192" dirty="0"/>
          </a:p>
          <a:p>
            <a:pPr algn="just"/>
            <a:r>
              <a:rPr lang="en-GB" sz="1192" dirty="0"/>
              <a:t>Les “Open Educational Resources” (OER) </a:t>
            </a:r>
            <a:r>
              <a:rPr lang="en-GB" sz="1192" dirty="0" err="1"/>
              <a:t>ont</a:t>
            </a:r>
            <a:r>
              <a:rPr lang="en-GB" sz="1192" dirty="0"/>
              <a:t> </a:t>
            </a:r>
            <a:r>
              <a:rPr lang="en-GB" sz="1192" dirty="0" err="1"/>
              <a:t>été</a:t>
            </a:r>
            <a:r>
              <a:rPr lang="en-GB" sz="1192" dirty="0"/>
              <a:t> </a:t>
            </a:r>
            <a:r>
              <a:rPr lang="en-GB" sz="1192" dirty="0" err="1"/>
              <a:t>conçues</a:t>
            </a:r>
            <a:r>
              <a:rPr lang="en-GB" sz="1192" dirty="0"/>
              <a:t> dans le cadre du </a:t>
            </a:r>
            <a:r>
              <a:rPr lang="en-GB" sz="1192" dirty="0" err="1"/>
              <a:t>projet</a:t>
            </a:r>
            <a:r>
              <a:rPr lang="en-GB" sz="1192" dirty="0"/>
              <a:t> Creative School, </a:t>
            </a:r>
            <a:r>
              <a:rPr lang="en-GB" sz="1192" dirty="0" err="1"/>
              <a:t>dont</a:t>
            </a:r>
            <a:r>
              <a:rPr lang="en-GB" sz="1192" dirty="0"/>
              <a:t> </a:t>
            </a:r>
            <a:r>
              <a:rPr lang="en-GB" sz="1192" dirty="0" err="1"/>
              <a:t>l'objectif</a:t>
            </a:r>
            <a:r>
              <a:rPr lang="en-GB" sz="1192" dirty="0"/>
              <a:t> </a:t>
            </a:r>
            <a:r>
              <a:rPr lang="en-GB" sz="1192" dirty="0" err="1"/>
              <a:t>est</a:t>
            </a:r>
            <a:r>
              <a:rPr lang="en-GB" sz="1192" dirty="0"/>
              <a:t> le </a:t>
            </a:r>
            <a:r>
              <a:rPr lang="en-GB" sz="1192" dirty="0" err="1"/>
              <a:t>suivant</a:t>
            </a:r>
            <a:endParaRPr lang="en-GB" sz="1192" dirty="0"/>
          </a:p>
          <a:p>
            <a:pPr algn="just"/>
            <a:r>
              <a:rPr lang="en-GB" sz="1192" dirty="0" err="1"/>
              <a:t>est</a:t>
            </a:r>
            <a:r>
              <a:rPr lang="en-GB" sz="1192" dirty="0"/>
              <a:t> de </a:t>
            </a:r>
            <a:r>
              <a:rPr lang="en-GB" sz="1192" dirty="0" err="1"/>
              <a:t>développer</a:t>
            </a:r>
            <a:r>
              <a:rPr lang="en-GB" sz="1192" dirty="0"/>
              <a:t> des modules </a:t>
            </a:r>
            <a:r>
              <a:rPr lang="en-GB" sz="1192" dirty="0" err="1"/>
              <a:t>d'enseignement</a:t>
            </a:r>
            <a:r>
              <a:rPr lang="en-GB" sz="1192" dirty="0"/>
              <a:t>/</a:t>
            </a:r>
            <a:r>
              <a:rPr lang="en-GB" sz="1192" dirty="0" err="1"/>
              <a:t>apprentissage</a:t>
            </a:r>
            <a:r>
              <a:rPr lang="en-GB" sz="1192" dirty="0"/>
              <a:t> pour les </a:t>
            </a:r>
            <a:r>
              <a:rPr lang="en-GB" sz="1192" dirty="0" err="1"/>
              <a:t>enseignants</a:t>
            </a:r>
            <a:r>
              <a:rPr lang="en-GB" sz="1192" dirty="0"/>
              <a:t> et les </a:t>
            </a:r>
            <a:r>
              <a:rPr lang="en-GB" sz="1192" dirty="0" err="1"/>
              <a:t>élèves</a:t>
            </a:r>
            <a:r>
              <a:rPr lang="en-GB" sz="1192" dirty="0"/>
              <a:t>, </a:t>
            </a:r>
            <a:r>
              <a:rPr lang="en-GB" sz="1192" dirty="0" err="1"/>
              <a:t>en</a:t>
            </a:r>
            <a:r>
              <a:rPr lang="en-GB" sz="1192" dirty="0"/>
              <a:t> </a:t>
            </a:r>
            <a:r>
              <a:rPr lang="en-GB" sz="1192" dirty="0" err="1"/>
              <a:t>promouvant</a:t>
            </a:r>
            <a:r>
              <a:rPr lang="en-GB" sz="1192" dirty="0"/>
              <a:t> </a:t>
            </a:r>
            <a:r>
              <a:rPr lang="en-GB" sz="1192" dirty="0" err="1"/>
              <a:t>l'apprentissage</a:t>
            </a:r>
            <a:r>
              <a:rPr lang="en-GB" sz="1192" dirty="0"/>
              <a:t> </a:t>
            </a:r>
            <a:r>
              <a:rPr lang="en-GB" sz="1192" dirty="0" err="1"/>
              <a:t>autonome</a:t>
            </a:r>
            <a:r>
              <a:rPr lang="en-GB" sz="1192" dirty="0"/>
              <a:t> et les </a:t>
            </a:r>
            <a:r>
              <a:rPr lang="en-GB" sz="1192" dirty="0" err="1"/>
              <a:t>capacités</a:t>
            </a:r>
            <a:r>
              <a:rPr lang="en-GB" sz="1192" dirty="0"/>
              <a:t> de </a:t>
            </a:r>
            <a:r>
              <a:rPr lang="en-GB" sz="1192" dirty="0" err="1"/>
              <a:t>réflexion</a:t>
            </a:r>
            <a:r>
              <a:rPr lang="en-GB" sz="1192" dirty="0"/>
              <a:t> critique et </a:t>
            </a:r>
            <a:r>
              <a:rPr lang="en-GB" sz="1192" dirty="0" err="1"/>
              <a:t>visuelle</a:t>
            </a:r>
            <a:r>
              <a:rPr lang="en-GB" sz="1192" dirty="0"/>
              <a:t>, </a:t>
            </a:r>
            <a:r>
              <a:rPr lang="en-GB" sz="1192" dirty="0" err="1"/>
              <a:t>en</a:t>
            </a:r>
            <a:r>
              <a:rPr lang="en-GB" sz="1192" dirty="0"/>
              <a:t> </a:t>
            </a:r>
            <a:r>
              <a:rPr lang="en-GB" sz="1192" dirty="0" err="1"/>
              <a:t>utilisant</a:t>
            </a:r>
            <a:r>
              <a:rPr lang="en-GB" sz="1192" dirty="0"/>
              <a:t> les </a:t>
            </a:r>
            <a:r>
              <a:rPr lang="en-GB" sz="1192" b="1" dirty="0"/>
              <a:t>CONTENUS DU PATRIMOINE CULTUREL </a:t>
            </a:r>
            <a:r>
              <a:rPr lang="en-GB" sz="1192" dirty="0"/>
              <a:t>mis </a:t>
            </a:r>
            <a:r>
              <a:rPr lang="en-GB" sz="1192" dirty="0" err="1"/>
              <a:t>à</a:t>
            </a:r>
            <a:r>
              <a:rPr lang="en-GB" sz="1192" dirty="0"/>
              <a:t> disposition par les institutions et les organisations </a:t>
            </a:r>
            <a:r>
              <a:rPr lang="en-GB" sz="1192" dirty="0" err="1"/>
              <a:t>auxquelles</a:t>
            </a:r>
            <a:r>
              <a:rPr lang="en-GB" sz="1192" dirty="0"/>
              <a:t> </a:t>
            </a:r>
            <a:r>
              <a:rPr lang="en-GB" sz="1192" dirty="0" err="1"/>
              <a:t>appartiennent</a:t>
            </a:r>
            <a:r>
              <a:rPr lang="en-GB" sz="1192" dirty="0"/>
              <a:t> les </a:t>
            </a:r>
            <a:r>
              <a:rPr lang="en-GB" sz="1192" dirty="0" err="1"/>
              <a:t>partenaires</a:t>
            </a:r>
            <a:r>
              <a:rPr lang="en-GB" sz="1192" dirty="0"/>
              <a:t> du </a:t>
            </a:r>
            <a:r>
              <a:rPr lang="en-GB" sz="1192" dirty="0" err="1"/>
              <a:t>projet</a:t>
            </a:r>
            <a:r>
              <a:rPr lang="en-GB" sz="1192" dirty="0"/>
              <a:t> Creative School.</a:t>
            </a:r>
          </a:p>
          <a:p>
            <a:pPr algn="just"/>
            <a:endParaRPr lang="en-GB" sz="1192" dirty="0"/>
          </a:p>
          <a:p>
            <a:pPr algn="just"/>
            <a:r>
              <a:rPr lang="en-GB" sz="1192" dirty="0"/>
              <a:t>Les </a:t>
            </a:r>
            <a:r>
              <a:rPr lang="en-GB" sz="1192" b="1" dirty="0"/>
              <a:t>BÉNÉFICIAIRES</a:t>
            </a:r>
            <a:r>
              <a:rPr lang="en-GB" sz="1192" dirty="0"/>
              <a:t> </a:t>
            </a:r>
            <a:r>
              <a:rPr lang="en-GB" sz="1192" dirty="0" err="1"/>
              <a:t>sont</a:t>
            </a:r>
            <a:r>
              <a:rPr lang="en-GB" sz="1192" dirty="0"/>
              <a:t> :</a:t>
            </a:r>
          </a:p>
          <a:p>
            <a:pPr algn="just"/>
            <a:r>
              <a:rPr lang="en-GB" sz="1192" b="1" dirty="0"/>
              <a:t>LES ENSEIGNANTS DES ÉCOLES PRIMAIRES ET SECONDAIRES </a:t>
            </a:r>
            <a:r>
              <a:rPr lang="en-GB" sz="1192" dirty="0"/>
              <a:t>qui, </a:t>
            </a:r>
            <a:r>
              <a:rPr lang="en-GB" sz="1192" dirty="0" err="1"/>
              <a:t>en</a:t>
            </a:r>
            <a:r>
              <a:rPr lang="en-GB" sz="1192" dirty="0"/>
              <a:t> </a:t>
            </a:r>
            <a:r>
              <a:rPr lang="en-GB" sz="1192" dirty="0" err="1"/>
              <a:t>s'engageant</a:t>
            </a:r>
            <a:r>
              <a:rPr lang="en-GB" sz="1192" dirty="0"/>
              <a:t> dans le </a:t>
            </a:r>
            <a:r>
              <a:rPr lang="en-GB" sz="1192" dirty="0" err="1"/>
              <a:t>projet</a:t>
            </a:r>
            <a:r>
              <a:rPr lang="en-GB" sz="1192" dirty="0"/>
              <a:t>, </a:t>
            </a:r>
            <a:r>
              <a:rPr lang="en-GB" sz="1192" dirty="0" err="1"/>
              <a:t>seront</a:t>
            </a:r>
            <a:r>
              <a:rPr lang="en-GB" sz="1192" dirty="0"/>
              <a:t> </a:t>
            </a:r>
            <a:r>
              <a:rPr lang="en-GB" sz="1192" dirty="0" err="1"/>
              <a:t>équipés</a:t>
            </a:r>
            <a:r>
              <a:rPr lang="en-GB" sz="1192" dirty="0"/>
              <a:t> des </a:t>
            </a:r>
            <a:r>
              <a:rPr lang="en-GB" sz="1192" dirty="0" err="1"/>
              <a:t>compétences</a:t>
            </a:r>
            <a:r>
              <a:rPr lang="en-GB" sz="1192" dirty="0"/>
              <a:t> </a:t>
            </a:r>
            <a:r>
              <a:rPr lang="en-GB" sz="1192" dirty="0" err="1"/>
              <a:t>nécessaires</a:t>
            </a:r>
            <a:r>
              <a:rPr lang="en-GB" sz="1192" dirty="0"/>
              <a:t> pour </a:t>
            </a:r>
            <a:r>
              <a:rPr lang="en-GB" sz="1192" dirty="0" err="1"/>
              <a:t>faciliter</a:t>
            </a:r>
            <a:r>
              <a:rPr lang="en-GB" sz="1192" dirty="0"/>
              <a:t> les </a:t>
            </a:r>
            <a:r>
              <a:rPr lang="en-GB" sz="1192" dirty="0" err="1"/>
              <a:t>stratégies</a:t>
            </a:r>
            <a:r>
              <a:rPr lang="en-GB" sz="1192" dirty="0"/>
              <a:t> </a:t>
            </a:r>
            <a:r>
              <a:rPr lang="en-GB" sz="1192" dirty="0" err="1"/>
              <a:t>pédagogiques</a:t>
            </a:r>
            <a:r>
              <a:rPr lang="en-GB" sz="1192" dirty="0"/>
              <a:t> de </a:t>
            </a:r>
            <a:r>
              <a:rPr lang="en-GB" sz="1192" dirty="0" err="1"/>
              <a:t>créativité</a:t>
            </a:r>
            <a:r>
              <a:rPr lang="en-GB" sz="1192" dirty="0"/>
              <a:t> et de pensée critique ;</a:t>
            </a:r>
          </a:p>
          <a:p>
            <a:pPr algn="just"/>
            <a:r>
              <a:rPr lang="en-GB" sz="1192" b="1" dirty="0"/>
              <a:t>LES</a:t>
            </a:r>
            <a:r>
              <a:rPr lang="en-GB" sz="1192" dirty="0"/>
              <a:t> </a:t>
            </a:r>
            <a:r>
              <a:rPr lang="en-GB" sz="1192" b="1" dirty="0"/>
              <a:t>ENFANTS</a:t>
            </a:r>
            <a:r>
              <a:rPr lang="en-GB" sz="1192" dirty="0"/>
              <a:t> </a:t>
            </a:r>
            <a:r>
              <a:rPr lang="en-GB" sz="1192" b="1" dirty="0"/>
              <a:t>ET</a:t>
            </a:r>
            <a:r>
              <a:rPr lang="en-GB" sz="1192" dirty="0"/>
              <a:t> </a:t>
            </a:r>
            <a:r>
              <a:rPr lang="en-GB" sz="1192" b="1" dirty="0"/>
              <a:t>LES</a:t>
            </a:r>
            <a:r>
              <a:rPr lang="en-GB" sz="1192" dirty="0"/>
              <a:t> </a:t>
            </a:r>
            <a:r>
              <a:rPr lang="en-GB" sz="1192" b="1" dirty="0"/>
              <a:t>JEUNES</a:t>
            </a:r>
            <a:r>
              <a:rPr lang="en-GB" sz="1192" dirty="0"/>
              <a:t> qui </a:t>
            </a:r>
            <a:r>
              <a:rPr lang="en-GB" sz="1192" dirty="0" err="1"/>
              <a:t>utiliseront</a:t>
            </a:r>
            <a:r>
              <a:rPr lang="en-GB" sz="1192" dirty="0"/>
              <a:t> les REL </a:t>
            </a:r>
            <a:r>
              <a:rPr lang="en-GB" sz="1192" dirty="0" err="1"/>
              <a:t>développés</a:t>
            </a:r>
            <a:r>
              <a:rPr lang="en-GB" sz="1192" dirty="0"/>
              <a:t> par le </a:t>
            </a:r>
            <a:r>
              <a:rPr lang="en-GB" sz="1192" dirty="0" err="1"/>
              <a:t>projet</a:t>
            </a:r>
            <a:r>
              <a:rPr lang="en-GB" sz="1192" dirty="0"/>
              <a:t>. </a:t>
            </a:r>
          </a:p>
          <a:p>
            <a:pPr algn="just"/>
            <a:endParaRPr lang="en-GB" sz="1192" dirty="0"/>
          </a:p>
          <a:p>
            <a:pPr algn="just"/>
            <a:r>
              <a:rPr lang="en-GB" sz="1192" dirty="0" err="1"/>
              <a:t>Veuillez</a:t>
            </a:r>
            <a:r>
              <a:rPr lang="en-GB" sz="1192" dirty="0"/>
              <a:t> noter que les </a:t>
            </a:r>
            <a:r>
              <a:rPr lang="en-GB" sz="1192" dirty="0" err="1"/>
              <a:t>thèmes</a:t>
            </a:r>
            <a:r>
              <a:rPr lang="en-GB" sz="1192" dirty="0"/>
              <a:t> des OER </a:t>
            </a:r>
            <a:r>
              <a:rPr lang="en-GB" sz="1192" dirty="0" err="1"/>
              <a:t>ont</a:t>
            </a:r>
            <a:r>
              <a:rPr lang="en-GB" sz="1192" dirty="0"/>
              <a:t> </a:t>
            </a:r>
            <a:r>
              <a:rPr lang="en-GB" sz="1192" dirty="0" err="1"/>
              <a:t>été</a:t>
            </a:r>
            <a:r>
              <a:rPr lang="en-GB" sz="1192" dirty="0"/>
              <a:t> </a:t>
            </a:r>
            <a:r>
              <a:rPr lang="en-GB" sz="1192" dirty="0" err="1"/>
              <a:t>sélectionnés</a:t>
            </a:r>
            <a:r>
              <a:rPr lang="en-GB" sz="1192" dirty="0"/>
              <a:t> par un </a:t>
            </a:r>
            <a:r>
              <a:rPr lang="en-GB" sz="1192" dirty="0" err="1"/>
              <a:t>groupe</a:t>
            </a:r>
            <a:r>
              <a:rPr lang="en-GB" sz="1192" dirty="0"/>
              <a:t> international </a:t>
            </a:r>
            <a:r>
              <a:rPr lang="en-GB" sz="1192" dirty="0" err="1"/>
              <a:t>d'enseignants</a:t>
            </a:r>
            <a:r>
              <a:rPr lang="en-GB" sz="1192" dirty="0"/>
              <a:t> et </a:t>
            </a:r>
            <a:r>
              <a:rPr lang="en-GB" sz="1192" dirty="0" err="1"/>
              <a:t>d'éducateurs</a:t>
            </a:r>
            <a:r>
              <a:rPr lang="en-GB" sz="1192" dirty="0"/>
              <a:t> </a:t>
            </a:r>
            <a:r>
              <a:rPr lang="en-GB" sz="1192" dirty="0" err="1"/>
              <a:t>d'Autriche</a:t>
            </a:r>
            <a:r>
              <a:rPr lang="en-GB" sz="1192" dirty="0"/>
              <a:t>, de </a:t>
            </a:r>
            <a:r>
              <a:rPr lang="en-GB" sz="1192" dirty="0" err="1"/>
              <a:t>Croatie</a:t>
            </a:r>
            <a:r>
              <a:rPr lang="en-GB" sz="1192" dirty="0"/>
              <a:t>, de </a:t>
            </a:r>
            <a:r>
              <a:rPr lang="en-GB" sz="1192" dirty="0" err="1"/>
              <a:t>Finlande</a:t>
            </a:r>
            <a:r>
              <a:rPr lang="en-GB" sz="1192" dirty="0"/>
              <a:t>, de France, </a:t>
            </a:r>
            <a:r>
              <a:rPr lang="en-GB" sz="1192" dirty="0" err="1"/>
              <a:t>d'Irlande</a:t>
            </a:r>
            <a:r>
              <a:rPr lang="en-GB" sz="1192" dirty="0"/>
              <a:t>, </a:t>
            </a:r>
            <a:r>
              <a:rPr lang="en-GB" sz="1192" dirty="0" err="1"/>
              <a:t>d'Italie</a:t>
            </a:r>
            <a:r>
              <a:rPr lang="en-GB" sz="1192" dirty="0"/>
              <a:t> et du </a:t>
            </a:r>
            <a:r>
              <a:rPr lang="en-GB" sz="1192" dirty="0" err="1"/>
              <a:t>Royaume</a:t>
            </a:r>
            <a:r>
              <a:rPr lang="en-GB" sz="1192" dirty="0"/>
              <a:t>-Uni, par le </a:t>
            </a:r>
            <a:r>
              <a:rPr lang="en-GB" sz="1192" dirty="0" err="1"/>
              <a:t>biais</a:t>
            </a:r>
            <a:r>
              <a:rPr lang="en-GB" sz="1192" dirty="0"/>
              <a:t> de </a:t>
            </a:r>
            <a:r>
              <a:rPr lang="en-GB" sz="1192" dirty="0" err="1"/>
              <a:t>groupes</a:t>
            </a:r>
            <a:r>
              <a:rPr lang="en-GB" sz="1192" dirty="0"/>
              <a:t> de discussion et </a:t>
            </a:r>
            <a:r>
              <a:rPr lang="en-GB" sz="1192" dirty="0" err="1"/>
              <a:t>d'enquêtes</a:t>
            </a:r>
            <a:r>
              <a:rPr lang="en-GB" sz="1192" dirty="0"/>
              <a:t>. </a:t>
            </a:r>
          </a:p>
          <a:p>
            <a:pPr algn="just"/>
            <a:endParaRPr lang="en-GB" sz="1192" dirty="0"/>
          </a:p>
          <a:p>
            <a:pPr algn="just"/>
            <a:r>
              <a:rPr lang="en-GB" sz="1192" dirty="0"/>
              <a:t>Nous </a:t>
            </a:r>
            <a:r>
              <a:rPr lang="en-GB" sz="1192" dirty="0" err="1"/>
              <a:t>espérons</a:t>
            </a:r>
            <a:r>
              <a:rPr lang="en-GB" sz="1192" dirty="0"/>
              <a:t> que </a:t>
            </a:r>
            <a:r>
              <a:rPr lang="en-GB" sz="1192" dirty="0" err="1"/>
              <a:t>ce</a:t>
            </a:r>
            <a:r>
              <a:rPr lang="en-GB" sz="1192" dirty="0"/>
              <a:t> support </a:t>
            </a:r>
            <a:r>
              <a:rPr lang="en-GB" sz="1192" dirty="0" err="1"/>
              <a:t>enrichira</a:t>
            </a:r>
            <a:r>
              <a:rPr lang="en-GB" sz="1192" dirty="0"/>
              <a:t> </a:t>
            </a:r>
            <a:r>
              <a:rPr lang="en-GB" sz="1192" dirty="0" err="1"/>
              <a:t>vos</a:t>
            </a:r>
            <a:r>
              <a:rPr lang="en-GB" sz="1192" dirty="0"/>
              <a:t> </a:t>
            </a:r>
            <a:r>
              <a:rPr lang="en-GB" sz="1192" dirty="0" err="1"/>
              <a:t>ressources</a:t>
            </a:r>
            <a:r>
              <a:rPr lang="en-GB" sz="1192" dirty="0"/>
              <a:t> </a:t>
            </a:r>
            <a:r>
              <a:rPr lang="en-GB" sz="1192" dirty="0" err="1"/>
              <a:t>pédagogiques</a:t>
            </a:r>
            <a:r>
              <a:rPr lang="en-GB" sz="1192" dirty="0"/>
              <a:t> et </a:t>
            </a:r>
            <a:r>
              <a:rPr lang="en-GB" sz="1192" dirty="0" err="1"/>
              <a:t>favorisera</a:t>
            </a:r>
            <a:r>
              <a:rPr lang="en-GB" sz="1192" dirty="0"/>
              <a:t> la pensée </a:t>
            </a:r>
            <a:r>
              <a:rPr lang="en-GB" sz="1192" dirty="0" err="1"/>
              <a:t>créative</a:t>
            </a:r>
            <a:r>
              <a:rPr lang="en-GB" sz="1192" dirty="0"/>
              <a:t> et critique des </a:t>
            </a:r>
            <a:r>
              <a:rPr lang="en-GB" sz="1192" dirty="0" err="1"/>
              <a:t>élèves</a:t>
            </a:r>
            <a:r>
              <a:rPr lang="en-GB" sz="1192" dirty="0"/>
              <a:t>.</a:t>
            </a:r>
          </a:p>
          <a:p>
            <a:pPr algn="just"/>
            <a:endParaRPr lang="en-GB" sz="1192" b="1" dirty="0">
              <a:hlinkClick r:id="rId4"/>
            </a:endParaRPr>
          </a:p>
          <a:p>
            <a:pPr algn="ctr"/>
            <a:r>
              <a:rPr lang="en-GB" sz="1192" b="1" dirty="0">
                <a:hlinkClick r:id="rId4"/>
              </a:rPr>
              <a:t>https://www.creative-school.eu</a:t>
            </a:r>
            <a:endParaRPr lang="en-GB" sz="1192" b="1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E0695B48-1FB6-0048-B2A5-3F019F0CDD6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522575" y="654731"/>
            <a:ext cx="1383424" cy="116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73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165601" y="216000"/>
            <a:ext cx="9612000" cy="6480000"/>
            <a:chOff x="787861" y="-3"/>
            <a:chExt cx="7569309" cy="5143506"/>
          </a:xfrm>
        </p:grpSpPr>
        <p:pic>
          <p:nvPicPr>
            <p:cNvPr id="86" name="Google Shape;86;p17"/>
            <p:cNvPicPr preferRelativeResize="0"/>
            <p:nvPr/>
          </p:nvPicPr>
          <p:blipFill rotWithShape="1">
            <a:blip r:embed="rId3">
              <a:alphaModFix/>
            </a:blip>
            <a:srcRect t="88373"/>
            <a:stretch/>
          </p:blipFill>
          <p:spPr>
            <a:xfrm>
              <a:off x="788900" y="4511842"/>
              <a:ext cx="7568270" cy="6316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7"/>
            <p:cNvPicPr preferRelativeResize="0"/>
            <p:nvPr/>
          </p:nvPicPr>
          <p:blipFill rotWithShape="1">
            <a:blip r:embed="rId4">
              <a:alphaModFix/>
            </a:blip>
            <a:srcRect t="5611" r="6620" b="19761"/>
            <a:stretch/>
          </p:blipFill>
          <p:spPr>
            <a:xfrm>
              <a:off x="787861" y="-3"/>
              <a:ext cx="7568270" cy="45454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2579" y="464813"/>
              <a:ext cx="2553368" cy="918819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6658" y="636337"/>
              <a:ext cx="1433763" cy="1384300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7132" y="795421"/>
              <a:ext cx="1954488" cy="855579"/>
            </a:xfrm>
            <a:prstGeom prst="rect">
              <a:avLst/>
            </a:prstGeom>
          </p:spPr>
        </p:pic>
      </p:grpSp>
      <p:sp>
        <p:nvSpPr>
          <p:cNvPr id="12" name="Zaobljeni pravokutni oblačić 6"/>
          <p:cNvSpPr/>
          <p:nvPr/>
        </p:nvSpPr>
        <p:spPr>
          <a:xfrm>
            <a:off x="182033" y="1727199"/>
            <a:ext cx="2810933" cy="1420281"/>
          </a:xfrm>
          <a:prstGeom prst="wedgeRoundRectCallout">
            <a:avLst>
              <a:gd name="adj1" fmla="val 70918"/>
              <a:gd name="adj2" fmla="val -81"/>
              <a:gd name="adj3" fmla="val 16667"/>
            </a:avLst>
          </a:prstGeom>
          <a:ln w="57150" cmpd="sng">
            <a:solidFill>
              <a:srgbClr val="C415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080"/>
              </a:lnSpc>
            </a:pPr>
            <a:r>
              <a:rPr lang="en-GB" sz="1400" dirty="0">
                <a:solidFill>
                  <a:schemeClr val="tx1"/>
                </a:solidFill>
                <a:latin typeface="Comic Sans MS"/>
                <a:cs typeface="Comic Sans MS"/>
              </a:rPr>
              <a:t>... infections par divers </a:t>
            </a:r>
            <a:r>
              <a:rPr lang="en-GB" sz="1400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PATHOGÈNES</a:t>
            </a:r>
            <a:r>
              <a:rPr lang="en-GB" sz="1400" dirty="0">
                <a:solidFill>
                  <a:schemeClr val="tx1"/>
                </a:solidFill>
                <a:latin typeface="Comic Sans MS"/>
                <a:cs typeface="Comic Sans MS"/>
              </a:rPr>
              <a:t>, par </a:t>
            </a:r>
            <a:r>
              <a:rPr lang="en-GB" sz="1400" dirty="0" err="1">
                <a:solidFill>
                  <a:schemeClr val="tx1"/>
                </a:solidFill>
                <a:latin typeface="Comic Sans MS"/>
                <a:cs typeface="Comic Sans MS"/>
              </a:rPr>
              <a:t>exemple</a:t>
            </a:r>
            <a:r>
              <a:rPr lang="en-GB" sz="1400" dirty="0">
                <a:solidFill>
                  <a:schemeClr val="tx1"/>
                </a:solidFill>
                <a:latin typeface="Comic Sans MS"/>
                <a:cs typeface="Comic Sans MS"/>
              </a:rPr>
              <a:t> le "virus de la </a:t>
            </a:r>
            <a:r>
              <a:rPr lang="en-GB" sz="1400" dirty="0" err="1">
                <a:solidFill>
                  <a:schemeClr val="tx1"/>
                </a:solidFill>
                <a:latin typeface="Comic Sans MS"/>
                <a:cs typeface="Comic Sans MS"/>
              </a:rPr>
              <a:t>paralysie</a:t>
            </a:r>
            <a:r>
              <a:rPr lang="en-GB" sz="14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sz="1400" dirty="0" err="1">
                <a:solidFill>
                  <a:schemeClr val="tx1"/>
                </a:solidFill>
                <a:latin typeface="Comic Sans MS"/>
                <a:cs typeface="Comic Sans MS"/>
              </a:rPr>
              <a:t>aiguë</a:t>
            </a:r>
            <a:r>
              <a:rPr lang="en-GB" sz="14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sz="1400" dirty="0" err="1">
                <a:solidFill>
                  <a:schemeClr val="tx1"/>
                </a:solidFill>
                <a:latin typeface="Comic Sans MS"/>
                <a:cs typeface="Comic Sans MS"/>
              </a:rPr>
              <a:t>israélienne</a:t>
            </a:r>
            <a:r>
              <a:rPr lang="en-GB" sz="1400" dirty="0">
                <a:solidFill>
                  <a:schemeClr val="tx1"/>
                </a:solidFill>
                <a:latin typeface="Comic Sans MS"/>
                <a:cs typeface="Comic Sans MS"/>
              </a:rPr>
              <a:t>" (IAPV) ...</a:t>
            </a:r>
          </a:p>
        </p:txBody>
      </p:sp>
      <p:sp>
        <p:nvSpPr>
          <p:cNvPr id="10" name="Zaobljeni pravokutni oblačić 6"/>
          <p:cNvSpPr/>
          <p:nvPr/>
        </p:nvSpPr>
        <p:spPr>
          <a:xfrm>
            <a:off x="6117167" y="287867"/>
            <a:ext cx="3788833" cy="1828800"/>
          </a:xfrm>
          <a:prstGeom prst="wedgeRoundRectCallout">
            <a:avLst>
              <a:gd name="adj1" fmla="val 18059"/>
              <a:gd name="adj2" fmla="val 67422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080"/>
              </a:lnSpc>
            </a:pPr>
            <a:r>
              <a:rPr lang="en-GB" sz="1400" dirty="0">
                <a:latin typeface="Comic Sans MS"/>
                <a:cs typeface="Comic Sans MS"/>
              </a:rPr>
              <a:t>... </a:t>
            </a:r>
            <a:r>
              <a:rPr lang="en-GB" sz="1400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MALNUTRITION DES ABEILLES </a:t>
            </a:r>
            <a:r>
              <a:rPr lang="en-GB" sz="1400" dirty="0">
                <a:latin typeface="Comic Sans MS"/>
                <a:cs typeface="Comic Sans MS"/>
              </a:rPr>
              <a:t>: la diminution de la </a:t>
            </a:r>
            <a:r>
              <a:rPr lang="en-GB" sz="1400" dirty="0" err="1">
                <a:latin typeface="Comic Sans MS"/>
                <a:cs typeface="Comic Sans MS"/>
              </a:rPr>
              <a:t>quantité</a:t>
            </a:r>
            <a:r>
              <a:rPr lang="en-GB" sz="1400" dirty="0">
                <a:latin typeface="Comic Sans MS"/>
                <a:cs typeface="Comic Sans MS"/>
              </a:rPr>
              <a:t> et de la </a:t>
            </a:r>
            <a:r>
              <a:rPr lang="en-GB" sz="1400" dirty="0" err="1">
                <a:latin typeface="Comic Sans MS"/>
                <a:cs typeface="Comic Sans MS"/>
              </a:rPr>
              <a:t>qualité</a:t>
            </a:r>
            <a:r>
              <a:rPr lang="en-GB" sz="1400" dirty="0">
                <a:latin typeface="Comic Sans MS"/>
                <a:cs typeface="Comic Sans MS"/>
              </a:rPr>
              <a:t> du pollen disponible dans la nature </a:t>
            </a:r>
            <a:r>
              <a:rPr lang="en-GB" sz="1400" dirty="0" err="1">
                <a:latin typeface="Comic Sans MS"/>
                <a:cs typeface="Comic Sans MS"/>
              </a:rPr>
              <a:t>signifie</a:t>
            </a:r>
            <a:r>
              <a:rPr lang="en-GB" sz="1400" dirty="0">
                <a:latin typeface="Comic Sans MS"/>
                <a:cs typeface="Comic Sans MS"/>
              </a:rPr>
              <a:t> que les </a:t>
            </a:r>
            <a:r>
              <a:rPr lang="en-GB" sz="1400" dirty="0" err="1">
                <a:latin typeface="Comic Sans MS"/>
                <a:cs typeface="Comic Sans MS"/>
              </a:rPr>
              <a:t>abeilles</a:t>
            </a:r>
            <a:r>
              <a:rPr lang="en-GB" sz="1400" dirty="0">
                <a:latin typeface="Comic Sans MS"/>
                <a:cs typeface="Comic Sans MS"/>
              </a:rPr>
              <a:t> </a:t>
            </a:r>
            <a:r>
              <a:rPr lang="en-GB" sz="1400" dirty="0" err="1">
                <a:latin typeface="Comic Sans MS"/>
                <a:cs typeface="Comic Sans MS"/>
              </a:rPr>
              <a:t>ont</a:t>
            </a:r>
            <a:r>
              <a:rPr lang="en-GB" sz="1400" dirty="0">
                <a:latin typeface="Comic Sans MS"/>
                <a:cs typeface="Comic Sans MS"/>
              </a:rPr>
              <a:t> </a:t>
            </a:r>
            <a:r>
              <a:rPr lang="en-GB" sz="1400" dirty="0" err="1">
                <a:latin typeface="Comic Sans MS"/>
                <a:cs typeface="Comic Sans MS"/>
              </a:rPr>
              <a:t>moins</a:t>
            </a:r>
            <a:r>
              <a:rPr lang="en-GB" sz="1400" dirty="0">
                <a:latin typeface="Comic Sans MS"/>
                <a:cs typeface="Comic Sans MS"/>
              </a:rPr>
              <a:t> de </a:t>
            </a:r>
            <a:r>
              <a:rPr lang="en-GB" sz="1400" dirty="0" err="1">
                <a:latin typeface="Comic Sans MS"/>
                <a:cs typeface="Comic Sans MS"/>
              </a:rPr>
              <a:t>protéines</a:t>
            </a:r>
            <a:r>
              <a:rPr lang="en-GB" sz="1400" dirty="0">
                <a:latin typeface="Comic Sans MS"/>
                <a:cs typeface="Comic Sans MS"/>
              </a:rPr>
              <a:t> </a:t>
            </a:r>
            <a:r>
              <a:rPr lang="en-GB" sz="1400" dirty="0" err="1">
                <a:latin typeface="Comic Sans MS"/>
                <a:cs typeface="Comic Sans MS"/>
              </a:rPr>
              <a:t>à</a:t>
            </a:r>
            <a:r>
              <a:rPr lang="en-GB" sz="1400" dirty="0">
                <a:latin typeface="Comic Sans MS"/>
                <a:cs typeface="Comic Sans MS"/>
              </a:rPr>
              <a:t> </a:t>
            </a:r>
            <a:r>
              <a:rPr lang="en-GB" sz="1400" dirty="0" err="1">
                <a:latin typeface="Comic Sans MS"/>
                <a:cs typeface="Comic Sans MS"/>
              </a:rPr>
              <a:t>leur</a:t>
            </a:r>
            <a:r>
              <a:rPr lang="en-GB" sz="1400" dirty="0">
                <a:latin typeface="Comic Sans MS"/>
                <a:cs typeface="Comic Sans MS"/>
              </a:rPr>
              <a:t> disposition et que </a:t>
            </a:r>
            <a:r>
              <a:rPr lang="en-GB" sz="1400" dirty="0" err="1">
                <a:latin typeface="Comic Sans MS"/>
                <a:cs typeface="Comic Sans MS"/>
              </a:rPr>
              <a:t>leur</a:t>
            </a:r>
            <a:r>
              <a:rPr lang="en-GB" sz="1400" dirty="0">
                <a:latin typeface="Comic Sans MS"/>
                <a:cs typeface="Comic Sans MS"/>
              </a:rPr>
              <a:t> </a:t>
            </a:r>
            <a:r>
              <a:rPr lang="en-GB" sz="1400" dirty="0" err="1">
                <a:latin typeface="Comic Sans MS"/>
                <a:cs typeface="Comic Sans MS"/>
              </a:rPr>
              <a:t>système</a:t>
            </a:r>
            <a:r>
              <a:rPr lang="en-GB" sz="1400" dirty="0">
                <a:latin typeface="Comic Sans MS"/>
                <a:cs typeface="Comic Sans MS"/>
              </a:rPr>
              <a:t> </a:t>
            </a:r>
            <a:r>
              <a:rPr lang="en-GB" sz="1400" dirty="0" err="1">
                <a:latin typeface="Comic Sans MS"/>
                <a:cs typeface="Comic Sans MS"/>
              </a:rPr>
              <a:t>immunitaire</a:t>
            </a:r>
            <a:r>
              <a:rPr lang="en-GB" sz="1400" dirty="0">
                <a:latin typeface="Comic Sans MS"/>
                <a:cs typeface="Comic Sans MS"/>
              </a:rPr>
              <a:t> </a:t>
            </a:r>
            <a:r>
              <a:rPr lang="en-GB" sz="1400" dirty="0" err="1">
                <a:latin typeface="Comic Sans MS"/>
                <a:cs typeface="Comic Sans MS"/>
              </a:rPr>
              <a:t>est</a:t>
            </a:r>
            <a:r>
              <a:rPr lang="en-GB" sz="1400" dirty="0">
                <a:latin typeface="Comic Sans MS"/>
                <a:cs typeface="Comic Sans MS"/>
              </a:rPr>
              <a:t> </a:t>
            </a:r>
            <a:r>
              <a:rPr lang="en-GB" sz="1400" dirty="0" err="1">
                <a:latin typeface="Comic Sans MS"/>
                <a:cs typeface="Comic Sans MS"/>
              </a:rPr>
              <a:t>donc</a:t>
            </a:r>
            <a:r>
              <a:rPr lang="en-GB" sz="1400" dirty="0">
                <a:latin typeface="Comic Sans MS"/>
                <a:cs typeface="Comic Sans MS"/>
              </a:rPr>
              <a:t> </a:t>
            </a:r>
            <a:r>
              <a:rPr lang="en-GB" sz="1400" dirty="0" err="1">
                <a:latin typeface="Comic Sans MS"/>
                <a:cs typeface="Comic Sans MS"/>
              </a:rPr>
              <a:t>affaibli</a:t>
            </a:r>
            <a:r>
              <a:rPr lang="en-GB" sz="1400" dirty="0">
                <a:latin typeface="Comic Sans MS"/>
                <a:cs typeface="Comic Sans MS"/>
              </a:rPr>
              <a:t>. ...</a:t>
            </a:r>
          </a:p>
          <a:p>
            <a:pPr algn="ctr">
              <a:lnSpc>
                <a:spcPts val="2080"/>
              </a:lnSpc>
            </a:pPr>
            <a:r>
              <a:rPr lang="en-GB" sz="1400" b="1" dirty="0">
                <a:solidFill>
                  <a:srgbClr val="FF6600"/>
                </a:solidFill>
                <a:latin typeface="Comic Sans MS"/>
                <a:cs typeface="Comic Sans MS"/>
              </a:rPr>
              <a:t>.</a:t>
            </a:r>
          </a:p>
        </p:txBody>
      </p:sp>
      <p:sp>
        <p:nvSpPr>
          <p:cNvPr id="11" name="Zaobljeni pravokutni oblačić 6"/>
          <p:cNvSpPr/>
          <p:nvPr/>
        </p:nvSpPr>
        <p:spPr>
          <a:xfrm>
            <a:off x="20930" y="187816"/>
            <a:ext cx="3533751" cy="1354668"/>
          </a:xfrm>
          <a:prstGeom prst="wedgeRoundRectCallout">
            <a:avLst>
              <a:gd name="adj1" fmla="val 46881"/>
              <a:gd name="adj2" fmla="val 90199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080"/>
              </a:lnSpc>
            </a:pPr>
            <a:r>
              <a:rPr lang="en-GB" sz="1400" b="1" dirty="0">
                <a:solidFill>
                  <a:srgbClr val="EF8600"/>
                </a:solidFill>
                <a:latin typeface="Comic Sans MS"/>
                <a:cs typeface="Comic Sans MS"/>
              </a:rPr>
              <a:t>LES CAUSES DU SYNDROME D'EFFONDREMENT DES COLONIES D'ABEILLES SONT INCERTAINES</a:t>
            </a:r>
            <a:r>
              <a:rPr lang="en-GB" sz="1400" dirty="0">
                <a:latin typeface="Comic Sans MS"/>
                <a:cs typeface="Comic Sans MS"/>
              </a:rPr>
              <a:t>. </a:t>
            </a:r>
            <a:r>
              <a:rPr lang="en-GB" sz="1400" dirty="0" err="1">
                <a:latin typeface="Comic Sans MS"/>
                <a:cs typeface="Comic Sans MS"/>
              </a:rPr>
              <a:t>Plusieurs</a:t>
            </a:r>
            <a:r>
              <a:rPr lang="en-GB" sz="1400" dirty="0">
                <a:latin typeface="Comic Sans MS"/>
                <a:cs typeface="Comic Sans MS"/>
              </a:rPr>
              <a:t> causes </a:t>
            </a:r>
            <a:r>
              <a:rPr lang="en-GB" sz="1400" b="1" dirty="0" err="1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possibles</a:t>
            </a:r>
            <a:r>
              <a:rPr lang="en-GB" sz="1400" dirty="0">
                <a:latin typeface="Comic Sans MS"/>
                <a:cs typeface="Comic Sans MS"/>
              </a:rPr>
              <a:t> </a:t>
            </a:r>
            <a:r>
              <a:rPr lang="en-GB" sz="1400" dirty="0" err="1">
                <a:latin typeface="Comic Sans MS"/>
                <a:cs typeface="Comic Sans MS"/>
              </a:rPr>
              <a:t>ont</a:t>
            </a:r>
            <a:r>
              <a:rPr lang="en-GB" sz="1400" dirty="0">
                <a:latin typeface="Comic Sans MS"/>
                <a:cs typeface="Comic Sans MS"/>
              </a:rPr>
              <a:t> </a:t>
            </a:r>
            <a:r>
              <a:rPr lang="en-GB" sz="1400" dirty="0" err="1">
                <a:latin typeface="Comic Sans MS"/>
                <a:cs typeface="Comic Sans MS"/>
              </a:rPr>
              <a:t>été</a:t>
            </a:r>
            <a:r>
              <a:rPr lang="en-GB" sz="1400" dirty="0">
                <a:latin typeface="Comic Sans MS"/>
                <a:cs typeface="Comic Sans MS"/>
              </a:rPr>
              <a:t> </a:t>
            </a:r>
            <a:r>
              <a:rPr lang="en-GB" sz="1400" dirty="0" err="1">
                <a:latin typeface="Comic Sans MS"/>
                <a:cs typeface="Comic Sans MS"/>
              </a:rPr>
              <a:t>proposées</a:t>
            </a:r>
            <a:r>
              <a:rPr lang="en-GB" sz="1400" dirty="0">
                <a:latin typeface="Comic Sans MS"/>
                <a:cs typeface="Comic Sans MS"/>
              </a:rPr>
              <a:t>, </a:t>
            </a:r>
            <a:r>
              <a:rPr lang="en-GB" sz="1400" dirty="0" err="1">
                <a:latin typeface="Comic Sans MS"/>
                <a:cs typeface="Comic Sans MS"/>
              </a:rPr>
              <a:t>telles</a:t>
            </a:r>
            <a:r>
              <a:rPr lang="en-GB" sz="1400" dirty="0">
                <a:latin typeface="Comic Sans MS"/>
                <a:cs typeface="Comic Sans MS"/>
              </a:rPr>
              <a:t> que : .....</a:t>
            </a:r>
          </a:p>
        </p:txBody>
      </p:sp>
      <p:sp>
        <p:nvSpPr>
          <p:cNvPr id="13" name="Zaobljeni pravokutni oblačić 6"/>
          <p:cNvSpPr/>
          <p:nvPr/>
        </p:nvSpPr>
        <p:spPr>
          <a:xfrm>
            <a:off x="3556000" y="253999"/>
            <a:ext cx="2523067" cy="1354668"/>
          </a:xfrm>
          <a:prstGeom prst="wedgeRoundRectCallout">
            <a:avLst>
              <a:gd name="adj1" fmla="val 21526"/>
              <a:gd name="adj2" fmla="val 85025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75" tIns="53637" rIns="107275" bIns="53637" rtlCol="0" anchor="ctr"/>
          <a:lstStyle/>
          <a:p>
            <a:pPr algn="ctr">
              <a:lnSpc>
                <a:spcPts val="2080"/>
              </a:lnSpc>
            </a:pPr>
            <a:r>
              <a:rPr lang="en-GB" sz="1400" dirty="0">
                <a:latin typeface="Comic Sans MS"/>
                <a:cs typeface="Comic Sans MS"/>
              </a:rPr>
              <a:t> ...le stress </a:t>
            </a:r>
            <a:r>
              <a:rPr lang="en-GB" sz="1400" dirty="0" err="1">
                <a:latin typeface="Comic Sans MS"/>
                <a:cs typeface="Comic Sans MS"/>
              </a:rPr>
              <a:t>subi</a:t>
            </a:r>
            <a:r>
              <a:rPr lang="en-GB" sz="1400" dirty="0">
                <a:latin typeface="Comic Sans MS"/>
                <a:cs typeface="Comic Sans MS"/>
              </a:rPr>
              <a:t> par les </a:t>
            </a:r>
            <a:r>
              <a:rPr lang="en-GB" sz="1400" dirty="0" err="1">
                <a:latin typeface="Comic Sans MS"/>
                <a:cs typeface="Comic Sans MS"/>
              </a:rPr>
              <a:t>abeilles</a:t>
            </a:r>
            <a:r>
              <a:rPr lang="en-GB" sz="1400" dirty="0">
                <a:latin typeface="Comic Sans MS"/>
                <a:cs typeface="Comic Sans MS"/>
              </a:rPr>
              <a:t> </a:t>
            </a:r>
            <a:r>
              <a:rPr lang="en-GB" sz="1400" dirty="0" err="1">
                <a:latin typeface="Comic Sans MS"/>
                <a:cs typeface="Comic Sans MS"/>
              </a:rPr>
              <a:t>en</a:t>
            </a:r>
            <a:r>
              <a:rPr lang="en-GB" sz="1400" dirty="0">
                <a:latin typeface="Comic Sans MS"/>
                <a:cs typeface="Comic Sans MS"/>
              </a:rPr>
              <a:t> raison des </a:t>
            </a:r>
            <a:r>
              <a:rPr lang="en-GB" sz="1400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CHANGEMENTS ENVIRONNEMENTAUX ET CLIMATIQUES ...</a:t>
            </a:r>
          </a:p>
        </p:txBody>
      </p:sp>
      <p:sp>
        <p:nvSpPr>
          <p:cNvPr id="15" name="Zaobljeni pravokutni oblačić 6"/>
          <p:cNvSpPr/>
          <p:nvPr/>
        </p:nvSpPr>
        <p:spPr>
          <a:xfrm>
            <a:off x="389467" y="4216400"/>
            <a:ext cx="2081741" cy="731804"/>
          </a:xfrm>
          <a:prstGeom prst="wedgeRoundRectCallout">
            <a:avLst>
              <a:gd name="adj1" fmla="val 84746"/>
              <a:gd name="adj2" fmla="val -32476"/>
              <a:gd name="adj3" fmla="val 16667"/>
            </a:avLst>
          </a:prstGeom>
          <a:ln w="57150" cmpd="sng">
            <a:solidFill>
              <a:srgbClr val="C415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080"/>
              </a:lnSpc>
            </a:pPr>
            <a:r>
              <a:rPr lang="en-GB" sz="1400" dirty="0">
                <a:solidFill>
                  <a:schemeClr val="tx1"/>
                </a:solidFill>
                <a:latin typeface="Comic Sans MS"/>
                <a:cs typeface="Comic Sans MS"/>
              </a:rPr>
              <a:t>… </a:t>
            </a:r>
            <a:r>
              <a:rPr lang="en-GB" sz="1400" b="1" dirty="0">
                <a:solidFill>
                  <a:srgbClr val="EF8600"/>
                </a:solidFill>
                <a:latin typeface="Comic Sans MS"/>
                <a:cs typeface="Comic Sans MS"/>
              </a:rPr>
              <a:t>ACARIOSIS</a:t>
            </a:r>
            <a:r>
              <a:rPr lang="en-GB" sz="1400" dirty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en-GB" sz="1400" b="1" dirty="0">
                <a:solidFill>
                  <a:schemeClr val="tx1"/>
                </a:solidFill>
                <a:latin typeface="Comic Sans MS"/>
                <a:cs typeface="Comic Sans MS"/>
              </a:rPr>
              <a:t>…</a:t>
            </a:r>
          </a:p>
        </p:txBody>
      </p:sp>
      <p:sp>
        <p:nvSpPr>
          <p:cNvPr id="16" name="Zaobljeni pravokutni oblačić 6"/>
          <p:cNvSpPr/>
          <p:nvPr/>
        </p:nvSpPr>
        <p:spPr>
          <a:xfrm>
            <a:off x="7636932" y="3759199"/>
            <a:ext cx="2133601" cy="711201"/>
          </a:xfrm>
          <a:prstGeom prst="wedgeRoundRectCallout">
            <a:avLst>
              <a:gd name="adj1" fmla="val -45603"/>
              <a:gd name="adj2" fmla="val -81602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75" tIns="53637" rIns="107275" bIns="53637" rtlCol="0" anchor="ctr"/>
          <a:lstStyle/>
          <a:p>
            <a:pPr algn="ctr">
              <a:lnSpc>
                <a:spcPts val="2080"/>
              </a:lnSpc>
            </a:pPr>
            <a:r>
              <a:rPr lang="en-GB" sz="1400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 … </a:t>
            </a:r>
            <a:r>
              <a:rPr lang="en-GB" sz="1400" b="1" dirty="0">
                <a:solidFill>
                  <a:srgbClr val="EF8600"/>
                </a:solidFill>
                <a:latin typeface="Comic Sans MS"/>
                <a:cs typeface="Comic Sans MS"/>
              </a:rPr>
              <a:t>PESTICIDES</a:t>
            </a:r>
            <a:r>
              <a:rPr lang="en-GB" sz="1400" dirty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en-GB" sz="1400" b="1" dirty="0">
                <a:solidFill>
                  <a:srgbClr val="000000"/>
                </a:solidFill>
                <a:latin typeface="Comic Sans MS"/>
                <a:cs typeface="Comic Sans MS"/>
              </a:rPr>
              <a:t>…</a:t>
            </a:r>
            <a:endParaRPr lang="en-GB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7" name="Zaobljeni pravokutni oblačić 6"/>
          <p:cNvSpPr/>
          <p:nvPr/>
        </p:nvSpPr>
        <p:spPr>
          <a:xfrm>
            <a:off x="643466" y="5333999"/>
            <a:ext cx="2810933" cy="1151468"/>
          </a:xfrm>
          <a:prstGeom prst="wedgeRoundRectCallout">
            <a:avLst>
              <a:gd name="adj1" fmla="val 58079"/>
              <a:gd name="adj2" fmla="val -85417"/>
              <a:gd name="adj3" fmla="val 16667"/>
            </a:avLst>
          </a:prstGeom>
          <a:ln w="57150" cmpd="sng">
            <a:solidFill>
              <a:srgbClr val="C415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080"/>
              </a:lnSpc>
            </a:pPr>
            <a:r>
              <a:rPr lang="en-GB" sz="1400" dirty="0">
                <a:solidFill>
                  <a:schemeClr val="tx1"/>
                </a:solidFill>
                <a:latin typeface="Comic Sans MS"/>
                <a:cs typeface="Comic Sans MS"/>
              </a:rPr>
              <a:t>... </a:t>
            </a:r>
            <a:r>
              <a:rPr lang="en-GB" sz="1400" b="1" dirty="0">
                <a:solidFill>
                  <a:srgbClr val="EF8600"/>
                </a:solidFill>
                <a:latin typeface="Comic Sans MS"/>
                <a:cs typeface="Comic Sans MS"/>
              </a:rPr>
              <a:t>RADIATION DES TÉLÉPHONES PORTABLES </a:t>
            </a:r>
            <a:r>
              <a:rPr lang="en-GB" sz="1400" dirty="0">
                <a:solidFill>
                  <a:schemeClr val="tx1"/>
                </a:solidFill>
                <a:latin typeface="Comic Sans MS"/>
                <a:cs typeface="Comic Sans MS"/>
              </a:rPr>
              <a:t>et </a:t>
            </a:r>
            <a:r>
              <a:rPr lang="en-GB" sz="1400" dirty="0" err="1">
                <a:solidFill>
                  <a:schemeClr val="tx1"/>
                </a:solidFill>
                <a:latin typeface="Comic Sans MS"/>
                <a:cs typeface="Comic Sans MS"/>
              </a:rPr>
              <a:t>autres</a:t>
            </a:r>
            <a:r>
              <a:rPr lang="en-GB" sz="14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sz="1400" dirty="0" err="1">
                <a:solidFill>
                  <a:schemeClr val="tx1"/>
                </a:solidFill>
                <a:latin typeface="Comic Sans MS"/>
                <a:cs typeface="Comic Sans MS"/>
              </a:rPr>
              <a:t>appareils</a:t>
            </a:r>
            <a:r>
              <a:rPr lang="en-GB" sz="14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sz="1400" dirty="0" err="1">
                <a:solidFill>
                  <a:schemeClr val="tx1"/>
                </a:solidFill>
                <a:latin typeface="Comic Sans MS"/>
                <a:cs typeface="Comic Sans MS"/>
              </a:rPr>
              <a:t>fabriqués</a:t>
            </a:r>
            <a:r>
              <a:rPr lang="en-GB" sz="1400" dirty="0">
                <a:solidFill>
                  <a:schemeClr val="tx1"/>
                </a:solidFill>
                <a:latin typeface="Comic Sans MS"/>
                <a:cs typeface="Comic Sans MS"/>
              </a:rPr>
              <a:t> par </a:t>
            </a:r>
            <a:r>
              <a:rPr lang="en-GB" sz="1400" dirty="0" err="1">
                <a:solidFill>
                  <a:schemeClr val="tx1"/>
                </a:solidFill>
                <a:latin typeface="Comic Sans MS"/>
                <a:cs typeface="Comic Sans MS"/>
              </a:rPr>
              <a:t>l'homme</a:t>
            </a:r>
            <a:r>
              <a:rPr lang="en-GB" sz="1400" dirty="0">
                <a:solidFill>
                  <a:schemeClr val="tx1"/>
                </a:solidFill>
                <a:latin typeface="Comic Sans MS"/>
                <a:cs typeface="Comic Sans MS"/>
              </a:rPr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315669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/>
          <p:cNvGrpSpPr/>
          <p:nvPr/>
        </p:nvGrpSpPr>
        <p:grpSpPr>
          <a:xfrm>
            <a:off x="412242" y="215900"/>
            <a:ext cx="9612000" cy="6480000"/>
            <a:chOff x="721875" y="0"/>
            <a:chExt cx="7623427" cy="5143500"/>
          </a:xfrm>
        </p:grpSpPr>
        <p:pic>
          <p:nvPicPr>
            <p:cNvPr id="14" name="Google Shape;94;p18"/>
            <p:cNvPicPr preferRelativeResize="0"/>
            <p:nvPr/>
          </p:nvPicPr>
          <p:blipFill rotWithShape="1">
            <a:blip r:embed="rId3">
              <a:alphaModFix/>
            </a:blip>
            <a:srcRect l="3204" r="4177"/>
            <a:stretch/>
          </p:blipFill>
          <p:spPr>
            <a:xfrm>
              <a:off x="721875" y="0"/>
              <a:ext cx="7623427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3394" y="6684"/>
              <a:ext cx="2516606" cy="741946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0764" y="522707"/>
              <a:ext cx="2055395" cy="520032"/>
            </a:xfrm>
            <a:prstGeom prst="rect">
              <a:avLst/>
            </a:prstGeom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7869" y="855578"/>
              <a:ext cx="411079" cy="583532"/>
            </a:xfrm>
            <a:prstGeom prst="rect">
              <a:avLst/>
            </a:prstGeom>
          </p:spPr>
        </p:pic>
      </p:grpSp>
      <p:sp>
        <p:nvSpPr>
          <p:cNvPr id="18" name="Zaobljeni pravokutni oblačić 6"/>
          <p:cNvSpPr/>
          <p:nvPr/>
        </p:nvSpPr>
        <p:spPr>
          <a:xfrm>
            <a:off x="127000" y="2475186"/>
            <a:ext cx="3067355" cy="1652315"/>
          </a:xfrm>
          <a:prstGeom prst="wedgeRoundRectCallout">
            <a:avLst>
              <a:gd name="adj1" fmla="val 21136"/>
              <a:gd name="adj2" fmla="val -74452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Wow, </a:t>
            </a:r>
            <a:r>
              <a:rPr lang="en-GB" dirty="0" err="1">
                <a:latin typeface="Comic Sans MS"/>
                <a:cs typeface="Comic Sans MS"/>
              </a:rPr>
              <a:t>vous</a:t>
            </a:r>
            <a:r>
              <a:rPr lang="en-GB" dirty="0">
                <a:latin typeface="Comic Sans MS"/>
                <a:cs typeface="Comic Sans MS"/>
              </a:rPr>
              <a:t> les </a:t>
            </a:r>
            <a:r>
              <a:rPr lang="en-GB" dirty="0" err="1">
                <a:latin typeface="Comic Sans MS"/>
                <a:cs typeface="Comic Sans MS"/>
              </a:rPr>
              <a:t>humains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êtes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une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vraie</a:t>
            </a:r>
            <a:r>
              <a:rPr lang="en-GB" dirty="0">
                <a:latin typeface="Comic Sans MS"/>
                <a:cs typeface="Comic Sans MS"/>
              </a:rPr>
              <a:t> menace pour les </a:t>
            </a:r>
            <a:r>
              <a:rPr lang="en-GB" dirty="0" err="1">
                <a:latin typeface="Comic Sans MS"/>
                <a:cs typeface="Comic Sans MS"/>
              </a:rPr>
              <a:t>abeilles</a:t>
            </a:r>
            <a:r>
              <a:rPr lang="en-GB" dirty="0">
                <a:latin typeface="Comic Sans MS"/>
                <a:cs typeface="Comic Sans MS"/>
              </a:rPr>
              <a:t> !</a:t>
            </a:r>
          </a:p>
          <a:p>
            <a:pPr algn="ctr">
              <a:lnSpc>
                <a:spcPts val="2100"/>
              </a:lnSpc>
            </a:pP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POURQUOI CONTINUEZ-VOUS </a:t>
            </a:r>
            <a:r>
              <a:rPr lang="en-GB" b="1" dirty="0" err="1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À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 POLLUER LA TERRE ?</a:t>
            </a:r>
          </a:p>
        </p:txBody>
      </p:sp>
      <p:sp>
        <p:nvSpPr>
          <p:cNvPr id="19" name="Zaobljeni pravokutni oblačić 6"/>
          <p:cNvSpPr/>
          <p:nvPr/>
        </p:nvSpPr>
        <p:spPr>
          <a:xfrm>
            <a:off x="1257293" y="5689600"/>
            <a:ext cx="3362004" cy="863600"/>
          </a:xfrm>
          <a:prstGeom prst="wedgeRoundRectCallout">
            <a:avLst>
              <a:gd name="adj1" fmla="val 8902"/>
              <a:gd name="adj2" fmla="val -92099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POURQUOI PERSONNE NE SE SOUCIE DES ABEILLES ?</a:t>
            </a:r>
          </a:p>
        </p:txBody>
      </p:sp>
      <p:sp>
        <p:nvSpPr>
          <p:cNvPr id="20" name="Zaobljeni pravokutni oblačić 6"/>
          <p:cNvSpPr/>
          <p:nvPr/>
        </p:nvSpPr>
        <p:spPr>
          <a:xfrm>
            <a:off x="224364" y="4546598"/>
            <a:ext cx="3114373" cy="838200"/>
          </a:xfrm>
          <a:prstGeom prst="wedgeRoundRectCallout">
            <a:avLst>
              <a:gd name="adj1" fmla="val 43565"/>
              <a:gd name="adj2" fmla="val -114878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POURQUOI N'AGISSEZ VOUS PAS ?</a:t>
            </a:r>
          </a:p>
        </p:txBody>
      </p:sp>
      <p:sp>
        <p:nvSpPr>
          <p:cNvPr id="21" name="Zaobljeni pravokutni oblačić 6"/>
          <p:cNvSpPr/>
          <p:nvPr/>
        </p:nvSpPr>
        <p:spPr>
          <a:xfrm>
            <a:off x="4864100" y="5242679"/>
            <a:ext cx="3632200" cy="1399421"/>
          </a:xfrm>
          <a:prstGeom prst="wedgeRoundRectCallout">
            <a:avLst>
              <a:gd name="adj1" fmla="val -7448"/>
              <a:gd name="adj2" fmla="val -73124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hr-HR" dirty="0" err="1">
                <a:latin typeface="Comic Sans MS"/>
                <a:cs typeface="Comic Sans MS"/>
              </a:rPr>
              <a:t>Bien</a:t>
            </a:r>
            <a:r>
              <a:rPr lang="hr-HR" dirty="0">
                <a:latin typeface="Comic Sans MS"/>
                <a:cs typeface="Comic Sans MS"/>
              </a:rPr>
              <a:t> sûr, </a:t>
            </a:r>
            <a:r>
              <a:rPr lang="hr-HR" b="1" dirty="0">
                <a:latin typeface="Comic Sans MS"/>
                <a:cs typeface="Comic Sans MS"/>
              </a:rPr>
              <a:t>Max</a:t>
            </a:r>
            <a:r>
              <a:rPr lang="hr-HR" dirty="0">
                <a:latin typeface="Comic Sans MS"/>
                <a:cs typeface="Comic Sans MS"/>
              </a:rPr>
              <a:t> ! Par </a:t>
            </a:r>
            <a:r>
              <a:rPr lang="hr-HR" dirty="0" err="1">
                <a:latin typeface="Comic Sans MS"/>
                <a:cs typeface="Comic Sans MS"/>
              </a:rPr>
              <a:t>exemple</a:t>
            </a:r>
            <a:r>
              <a:rPr lang="hr-HR" dirty="0">
                <a:latin typeface="Comic Sans MS"/>
                <a:cs typeface="Comic Sans MS"/>
              </a:rPr>
              <a:t>, les </a:t>
            </a:r>
            <a:r>
              <a:rPr lang="hr-HR" dirty="0" err="1">
                <a:latin typeface="Comic Sans MS"/>
                <a:cs typeface="Comic Sans MS"/>
              </a:rPr>
              <a:t>gens</a:t>
            </a:r>
            <a:r>
              <a:rPr lang="hr-HR" dirty="0">
                <a:latin typeface="Comic Sans MS"/>
                <a:cs typeface="Comic Sans MS"/>
              </a:rPr>
              <a:t> de </a:t>
            </a:r>
            <a:r>
              <a:rPr lang="hr-HR" b="1" dirty="0">
                <a:latin typeface="Comic Sans MS"/>
                <a:cs typeface="Comic Sans MS"/>
              </a:rPr>
              <a:t>GREENPEACE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comme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moi</a:t>
            </a:r>
            <a:r>
              <a:rPr lang="hr-HR" dirty="0">
                <a:latin typeface="Comic Sans MS"/>
                <a:cs typeface="Comic Sans MS"/>
              </a:rPr>
              <a:t>, </a:t>
            </a:r>
            <a:r>
              <a:rPr lang="hr-HR" dirty="0" err="1">
                <a:latin typeface="Comic Sans MS"/>
                <a:cs typeface="Comic Sans MS"/>
              </a:rPr>
              <a:t>ont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fait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beaucoup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pour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réduire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l'utilisation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des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pesticides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dans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l'agriculture</a:t>
            </a:r>
            <a:r>
              <a:rPr lang="hr-HR" dirty="0">
                <a:latin typeface="Comic Sans MS"/>
                <a:cs typeface="Comic Sans MS"/>
              </a:rPr>
              <a:t>.</a:t>
            </a:r>
          </a:p>
        </p:txBody>
      </p:sp>
      <p:sp>
        <p:nvSpPr>
          <p:cNvPr id="22" name="Zaobljeni pravokutni oblačić 6"/>
          <p:cNvSpPr/>
          <p:nvPr/>
        </p:nvSpPr>
        <p:spPr>
          <a:xfrm>
            <a:off x="3194355" y="5393"/>
            <a:ext cx="3632200" cy="1288501"/>
          </a:xfrm>
          <a:prstGeom prst="wedgeRoundRectCallout">
            <a:avLst>
              <a:gd name="adj1" fmla="val -27366"/>
              <a:gd name="adj2" fmla="val 59084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Ne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te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sens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pas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seule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!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Il y a des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milliers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de 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PERSONNES QUI SE BATTENT POUR LES ABEILLES,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n'est-ce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pas, Samir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165601" y="216000"/>
            <a:ext cx="9612000" cy="6480000"/>
            <a:chOff x="788300" y="0"/>
            <a:chExt cx="7526774" cy="5143500"/>
          </a:xfrm>
        </p:grpSpPr>
        <p:pic>
          <p:nvPicPr>
            <p:cNvPr id="15" name="Google Shape;101;p19"/>
            <p:cNvPicPr preferRelativeResize="0"/>
            <p:nvPr/>
          </p:nvPicPr>
          <p:blipFill rotWithShape="1">
            <a:blip r:embed="rId3">
              <a:alphaModFix/>
            </a:blip>
            <a:srcRect l="4024" r="4518"/>
            <a:stretch/>
          </p:blipFill>
          <p:spPr>
            <a:xfrm>
              <a:off x="788300" y="0"/>
              <a:ext cx="75267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130" y="454526"/>
              <a:ext cx="2108869" cy="1632953"/>
            </a:xfrm>
            <a:prstGeom prst="rect">
              <a:avLst/>
            </a:prstGeom>
          </p:spPr>
        </p:pic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8923" y="514685"/>
              <a:ext cx="858921" cy="1191794"/>
            </a:xfrm>
            <a:prstGeom prst="rect">
              <a:avLst/>
            </a:prstGeom>
          </p:spPr>
        </p:pic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2658" y="302126"/>
              <a:ext cx="867304" cy="379663"/>
            </a:xfrm>
            <a:prstGeom prst="rect">
              <a:avLst/>
            </a:prstGeom>
          </p:spPr>
        </p:pic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0105" y="975895"/>
              <a:ext cx="494631" cy="554789"/>
            </a:xfrm>
            <a:prstGeom prst="rect">
              <a:avLst/>
            </a:prstGeom>
          </p:spPr>
        </p:pic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0841" y="1069473"/>
              <a:ext cx="240631" cy="360947"/>
            </a:xfrm>
            <a:prstGeom prst="rect">
              <a:avLst/>
            </a:prstGeom>
          </p:spPr>
        </p:pic>
        <p:pic>
          <p:nvPicPr>
            <p:cNvPr id="23" name="Immagin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348" y="1255294"/>
              <a:ext cx="240631" cy="360947"/>
            </a:xfrm>
            <a:prstGeom prst="rect">
              <a:avLst/>
            </a:prstGeom>
          </p:spPr>
        </p:pic>
      </p:grpSp>
      <p:sp>
        <p:nvSpPr>
          <p:cNvPr id="14" name="Zaobljeni pravokutni oblačić 6">
            <a:extLst>
              <a:ext uri="{FF2B5EF4-FFF2-40B4-BE49-F238E27FC236}">
                <a16:creationId xmlns:a16="http://schemas.microsoft.com/office/drawing/2014/main" id="{072FAC84-DAC7-3A46-8E3A-DBC11D295FB7}"/>
              </a:ext>
            </a:extLst>
          </p:cNvPr>
          <p:cNvSpPr/>
          <p:nvPr/>
        </p:nvSpPr>
        <p:spPr>
          <a:xfrm>
            <a:off x="4423832" y="175450"/>
            <a:ext cx="2350192" cy="1037530"/>
          </a:xfrm>
          <a:prstGeom prst="wedgeRoundRectCallout">
            <a:avLst>
              <a:gd name="adj1" fmla="val 51032"/>
              <a:gd name="adj2" fmla="val 107014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hr-HR" dirty="0" err="1">
                <a:latin typeface="Comic Sans MS"/>
                <a:cs typeface="Comic Sans MS"/>
              </a:rPr>
              <a:t>Allons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ensemble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regarder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des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oeuvres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d'art</a:t>
            </a:r>
            <a:r>
              <a:rPr lang="hr-HR" dirty="0">
                <a:latin typeface="Comic Sans MS"/>
                <a:cs typeface="Comic Sans MS"/>
              </a:rPr>
              <a:t>, </a:t>
            </a:r>
            <a:r>
              <a:rPr lang="hr-HR" dirty="0" err="1">
                <a:latin typeface="Comic Sans MS"/>
                <a:cs typeface="Comic Sans MS"/>
              </a:rPr>
              <a:t>alors</a:t>
            </a:r>
            <a:r>
              <a:rPr lang="hr-HR" dirty="0">
                <a:latin typeface="Comic Sans MS"/>
                <a:cs typeface="Comic Sans MS"/>
              </a:rPr>
              <a:t> ! !</a:t>
            </a:r>
          </a:p>
        </p:txBody>
      </p:sp>
      <p:sp>
        <p:nvSpPr>
          <p:cNvPr id="16" name="Zaobljeni pravokutni oblačić 6">
            <a:extLst>
              <a:ext uri="{FF2B5EF4-FFF2-40B4-BE49-F238E27FC236}">
                <a16:creationId xmlns:a16="http://schemas.microsoft.com/office/drawing/2014/main" id="{D68B411F-E006-5249-A8E9-45477C0851EA}"/>
              </a:ext>
            </a:extLst>
          </p:cNvPr>
          <p:cNvSpPr/>
          <p:nvPr/>
        </p:nvSpPr>
        <p:spPr>
          <a:xfrm>
            <a:off x="152400" y="131922"/>
            <a:ext cx="3206620" cy="2012499"/>
          </a:xfrm>
          <a:prstGeom prst="wedgeRoundRectCallout">
            <a:avLst>
              <a:gd name="adj1" fmla="val 43186"/>
              <a:gd name="adj2" fmla="val 70490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Les ARTISTES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aussi</a:t>
            </a:r>
            <a:endParaRPr lang="en-GB" dirty="0">
              <a:ln w="0"/>
              <a:solidFill>
                <a:schemeClr val="tx1"/>
              </a:solidFill>
              <a:latin typeface="Comic Sans MS"/>
              <a:cs typeface="Comic Sans MS"/>
            </a:endParaRPr>
          </a:p>
          <a:p>
            <a:pPr algn="ctr">
              <a:lnSpc>
                <a:spcPts val="2100"/>
              </a:lnSpc>
            </a:pP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jouent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un grand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rôle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: </a:t>
            </a:r>
            <a:r>
              <a:rPr lang="en-GB" dirty="0">
                <a:ln w="0"/>
                <a:solidFill>
                  <a:srgbClr val="FD7916"/>
                </a:solidFill>
                <a:latin typeface="Comic Sans MS"/>
                <a:cs typeface="Comic Sans MS"/>
              </a:rPr>
              <a:t>ILS SE BATTENT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pour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protéger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les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abeilles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et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s'élèvent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contre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les injustices avec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leurs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>
                <a:ln w="0"/>
                <a:solidFill>
                  <a:srgbClr val="FD7916"/>
                </a:solidFill>
                <a:latin typeface="Comic Sans MS"/>
                <a:cs typeface="Comic Sans MS"/>
              </a:rPr>
              <a:t>ŒUVRES D'ART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.</a:t>
            </a:r>
          </a:p>
        </p:txBody>
      </p:sp>
      <p:sp>
        <p:nvSpPr>
          <p:cNvPr id="17" name="Zaobljeni pravokutni oblačić 6">
            <a:extLst>
              <a:ext uri="{FF2B5EF4-FFF2-40B4-BE49-F238E27FC236}">
                <a16:creationId xmlns:a16="http://schemas.microsoft.com/office/drawing/2014/main" id="{CE3954CC-DB8D-0448-91D5-8D63FBA49008}"/>
              </a:ext>
            </a:extLst>
          </p:cNvPr>
          <p:cNvSpPr/>
          <p:nvPr/>
        </p:nvSpPr>
        <p:spPr>
          <a:xfrm>
            <a:off x="4076700" y="3494032"/>
            <a:ext cx="2114553" cy="1372901"/>
          </a:xfrm>
          <a:prstGeom prst="wedgeRoundRectCallout">
            <a:avLst>
              <a:gd name="adj1" fmla="val -7620"/>
              <a:gd name="adj2" fmla="val -107893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b="1" dirty="0">
                <a:latin typeface="Comic Sans MS"/>
                <a:cs typeface="Comic Sans MS"/>
              </a:rPr>
              <a:t>WOW !</a:t>
            </a:r>
          </a:p>
          <a:p>
            <a:pPr algn="ctr">
              <a:lnSpc>
                <a:spcPts val="1877"/>
              </a:lnSpc>
            </a:pPr>
            <a:r>
              <a:rPr lang="en-GB" dirty="0">
                <a:latin typeface="Comic Sans MS"/>
                <a:cs typeface="Comic Sans MS"/>
              </a:rPr>
              <a:t>Je </a:t>
            </a:r>
            <a:r>
              <a:rPr lang="en-GB" dirty="0" err="1">
                <a:latin typeface="Comic Sans MS"/>
                <a:cs typeface="Comic Sans MS"/>
              </a:rPr>
              <a:t>suis</a:t>
            </a:r>
            <a:r>
              <a:rPr lang="en-GB" dirty="0">
                <a:latin typeface="Comic Sans MS"/>
                <a:cs typeface="Comic Sans MS"/>
              </a:rPr>
              <a:t> impatient de </a:t>
            </a:r>
            <a:r>
              <a:rPr lang="en-GB" dirty="0" err="1">
                <a:latin typeface="Comic Sans MS"/>
                <a:cs typeface="Comic Sans MS"/>
              </a:rPr>
              <a:t>voir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ce</a:t>
            </a:r>
            <a:r>
              <a:rPr lang="en-GB" dirty="0">
                <a:latin typeface="Comic Sans MS"/>
                <a:cs typeface="Comic Sans MS"/>
              </a:rPr>
              <a:t> que les artistes font pour nous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/>
          <p:cNvGrpSpPr/>
          <p:nvPr/>
        </p:nvGrpSpPr>
        <p:grpSpPr>
          <a:xfrm>
            <a:off x="165601" y="216000"/>
            <a:ext cx="9612000" cy="6480000"/>
            <a:chOff x="816750" y="0"/>
            <a:chExt cx="7510502" cy="5143500"/>
          </a:xfrm>
        </p:grpSpPr>
        <p:pic>
          <p:nvPicPr>
            <p:cNvPr id="16" name="Google Shape;108;p20"/>
            <p:cNvPicPr preferRelativeResize="0"/>
            <p:nvPr/>
          </p:nvPicPr>
          <p:blipFill rotWithShape="1">
            <a:blip r:embed="rId3">
              <a:alphaModFix/>
            </a:blip>
            <a:srcRect l="8742"/>
            <a:stretch/>
          </p:blipFill>
          <p:spPr>
            <a:xfrm>
              <a:off x="816750" y="0"/>
              <a:ext cx="7510502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7209" y="1791368"/>
              <a:ext cx="2733843" cy="895685"/>
            </a:xfrm>
            <a:prstGeom prst="rect">
              <a:avLst/>
            </a:prstGeom>
          </p:spPr>
        </p:pic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5105" y="1537368"/>
              <a:ext cx="1858211" cy="307473"/>
            </a:xfrm>
            <a:prstGeom prst="rect">
              <a:avLst/>
            </a:prstGeom>
          </p:spPr>
        </p:pic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1526" y="1143001"/>
              <a:ext cx="427790" cy="641686"/>
            </a:xfrm>
            <a:prstGeom prst="rect">
              <a:avLst/>
            </a:prstGeom>
          </p:spPr>
        </p:pic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7683" y="2138947"/>
              <a:ext cx="240631" cy="360947"/>
            </a:xfrm>
            <a:prstGeom prst="rect">
              <a:avLst/>
            </a:prstGeom>
          </p:spPr>
        </p:pic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2715" y="2511926"/>
              <a:ext cx="2614864" cy="255338"/>
            </a:xfrm>
            <a:prstGeom prst="rect">
              <a:avLst/>
            </a:prstGeom>
          </p:spPr>
        </p:pic>
        <p:pic>
          <p:nvPicPr>
            <p:cNvPr id="23" name="Immagin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26894" y="2792663"/>
              <a:ext cx="1497264" cy="520700"/>
            </a:xfrm>
            <a:prstGeom prst="rect">
              <a:avLst/>
            </a:prstGeom>
          </p:spPr>
        </p:pic>
        <p:pic>
          <p:nvPicPr>
            <p:cNvPr id="24" name="Immagin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1000" y="2867526"/>
              <a:ext cx="1049421" cy="546100"/>
            </a:xfrm>
            <a:prstGeom prst="rect">
              <a:avLst/>
            </a:prstGeom>
          </p:spPr>
        </p:pic>
        <p:pic>
          <p:nvPicPr>
            <p:cNvPr id="25" name="Immagin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14316" y="2684720"/>
              <a:ext cx="1256632" cy="227121"/>
            </a:xfrm>
            <a:prstGeom prst="rect">
              <a:avLst/>
            </a:prstGeom>
          </p:spPr>
        </p:pic>
        <p:pic>
          <p:nvPicPr>
            <p:cNvPr id="26" name="Immagin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08177" y="2760579"/>
              <a:ext cx="254763" cy="929105"/>
            </a:xfrm>
            <a:prstGeom prst="rect">
              <a:avLst/>
            </a:prstGeom>
          </p:spPr>
        </p:pic>
        <p:pic>
          <p:nvPicPr>
            <p:cNvPr id="27" name="Immagin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7894" y="2364216"/>
              <a:ext cx="1056105" cy="516678"/>
            </a:xfrm>
            <a:prstGeom prst="rect">
              <a:avLst/>
            </a:prstGeom>
          </p:spPr>
        </p:pic>
      </p:grpSp>
      <p:sp>
        <p:nvSpPr>
          <p:cNvPr id="28" name="Zaobljeni pravokutni oblačić 6"/>
          <p:cNvSpPr/>
          <p:nvPr/>
        </p:nvSpPr>
        <p:spPr>
          <a:xfrm>
            <a:off x="2781299" y="1892217"/>
            <a:ext cx="3437547" cy="2997283"/>
          </a:xfrm>
          <a:prstGeom prst="irregularSeal1">
            <a:avLst/>
          </a:prstGeom>
          <a:ln w="57150" cmpd="sng">
            <a:solidFill>
              <a:srgbClr val="7400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hr-HR" sz="2400" b="1" dirty="0">
                <a:solidFill>
                  <a:srgbClr val="000000"/>
                </a:solidFill>
                <a:latin typeface="Comic Sans MS"/>
                <a:cs typeface="Comic Sans MS"/>
              </a:rPr>
              <a:t>YAY !</a:t>
            </a:r>
          </a:p>
          <a:p>
            <a:pPr algn="ctr"/>
            <a:r>
              <a:rPr lang="hr-HR" sz="2400" b="1" dirty="0" err="1">
                <a:solidFill>
                  <a:srgbClr val="000000"/>
                </a:solidFill>
                <a:latin typeface="Comic Sans MS"/>
                <a:cs typeface="Comic Sans MS"/>
              </a:rPr>
              <a:t>C'est</a:t>
            </a:r>
            <a:r>
              <a:rPr lang="hr-HR" sz="2400" b="1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hr-HR" sz="2400" b="1" dirty="0" err="1">
                <a:solidFill>
                  <a:srgbClr val="000000"/>
                </a:solidFill>
                <a:latin typeface="Comic Sans MS"/>
                <a:cs typeface="Comic Sans MS"/>
              </a:rPr>
              <a:t>parti</a:t>
            </a:r>
            <a:r>
              <a:rPr lang="hr-HR" sz="2400" b="1" dirty="0">
                <a:solidFill>
                  <a:srgbClr val="000000"/>
                </a:solidFill>
                <a:latin typeface="Comic Sans MS"/>
                <a:cs typeface="Comic Sans MS"/>
              </a:rPr>
              <a:t> !!!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165601" y="216000"/>
            <a:ext cx="9612000" cy="6480000"/>
            <a:chOff x="791325" y="0"/>
            <a:chExt cx="7563048" cy="5143500"/>
          </a:xfrm>
        </p:grpSpPr>
        <p:pic>
          <p:nvPicPr>
            <p:cNvPr id="8" name="Google Shape;79;p16"/>
            <p:cNvPicPr preferRelativeResize="0"/>
            <p:nvPr/>
          </p:nvPicPr>
          <p:blipFill rotWithShape="1">
            <a:blip r:embed="rId3">
              <a:alphaModFix/>
            </a:blip>
            <a:srcRect l="5523" r="2573"/>
            <a:stretch/>
          </p:blipFill>
          <p:spPr>
            <a:xfrm>
              <a:off x="791325" y="0"/>
              <a:ext cx="7563048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8091" y="355600"/>
              <a:ext cx="3081373" cy="1348874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3670" y="1310105"/>
              <a:ext cx="530646" cy="643689"/>
            </a:xfrm>
            <a:prstGeom prst="rect">
              <a:avLst/>
            </a:prstGeom>
          </p:spPr>
        </p:pic>
      </p:grpSp>
      <p:sp>
        <p:nvSpPr>
          <p:cNvPr id="11" name="Zaobljeni pravokutni oblačić 6"/>
          <p:cNvSpPr/>
          <p:nvPr/>
        </p:nvSpPr>
        <p:spPr>
          <a:xfrm>
            <a:off x="2795411" y="393893"/>
            <a:ext cx="3907367" cy="1271127"/>
          </a:xfrm>
          <a:prstGeom prst="wedgeRoundRectCallout">
            <a:avLst>
              <a:gd name="adj1" fmla="val -32037"/>
              <a:gd name="adj2" fmla="val 95604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GB" sz="1800" dirty="0">
                <a:solidFill>
                  <a:srgbClr val="000000"/>
                </a:solidFill>
                <a:latin typeface="Comic Sans MS"/>
                <a:cs typeface="Comic Sans MS"/>
              </a:rPr>
              <a:t>Notre </a:t>
            </a:r>
            <a:r>
              <a:rPr lang="en-GB" sz="1800" dirty="0" err="1">
                <a:solidFill>
                  <a:srgbClr val="000000"/>
                </a:solidFill>
                <a:latin typeface="Comic Sans MS"/>
                <a:cs typeface="Comic Sans MS"/>
              </a:rPr>
              <a:t>visite</a:t>
            </a:r>
            <a:r>
              <a:rPr lang="en-GB" sz="1800" dirty="0">
                <a:solidFill>
                  <a:srgbClr val="000000"/>
                </a:solidFill>
                <a:latin typeface="Comic Sans MS"/>
                <a:cs typeface="Comic Sans MS"/>
              </a:rPr>
              <a:t> commence avec un artiste </a:t>
            </a:r>
            <a:r>
              <a:rPr lang="en-GB" sz="1800" dirty="0" err="1">
                <a:solidFill>
                  <a:srgbClr val="000000"/>
                </a:solidFill>
                <a:latin typeface="Comic Sans MS"/>
                <a:cs typeface="Comic Sans MS"/>
              </a:rPr>
              <a:t>nommé</a:t>
            </a:r>
            <a:r>
              <a:rPr lang="en-GB" sz="1800" dirty="0">
                <a:solidFill>
                  <a:srgbClr val="000000"/>
                </a:solidFill>
                <a:latin typeface="Comic Sans MS"/>
                <a:cs typeface="Comic Sans MS"/>
              </a:rPr>
              <a:t> ......</a:t>
            </a:r>
          </a:p>
        </p:txBody>
      </p:sp>
    </p:spTree>
    <p:extLst>
      <p:ext uri="{BB962C8B-B14F-4D97-AF65-F5344CB8AC3E}">
        <p14:creationId xmlns:p14="http://schemas.microsoft.com/office/powerpoint/2010/main" val="382788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4;p21"/>
          <p:cNvSpPr txBox="1"/>
          <p:nvPr/>
        </p:nvSpPr>
        <p:spPr>
          <a:xfrm>
            <a:off x="292100" y="215235"/>
            <a:ext cx="5143500" cy="709051"/>
          </a:xfrm>
          <a:prstGeom prst="rect">
            <a:avLst/>
          </a:prstGeom>
          <a:noFill/>
          <a:ln w="63500" cap="rnd" cmpd="thickThin">
            <a:solidFill>
              <a:srgbClr val="7400D0"/>
            </a:solidFill>
          </a:ln>
        </p:spPr>
        <p:txBody>
          <a:bodyPr spcFirstLastPara="1" wrap="square" lIns="107257" tIns="107257" rIns="107257" bIns="107257" anchor="t" anchorCtr="0">
            <a:spAutoFit/>
          </a:bodyPr>
          <a:lstStyle/>
          <a:p>
            <a:pPr algn="ctr"/>
            <a:r>
              <a:rPr lang="it-IT" sz="32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LOUIS MASAI</a:t>
            </a:r>
            <a:endParaRPr sz="32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  <p:sp>
        <p:nvSpPr>
          <p:cNvPr id="12" name="Google Shape;186;p31"/>
          <p:cNvSpPr txBox="1">
            <a:spLocks/>
          </p:cNvSpPr>
          <p:nvPr/>
        </p:nvSpPr>
        <p:spPr>
          <a:xfrm>
            <a:off x="5651500" y="741858"/>
            <a:ext cx="3835400" cy="1933214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spcFirstLastPara="1" wrap="square" lIns="107219" tIns="107219" rIns="107219" bIns="10721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>
              <a:lnSpc>
                <a:spcPct val="95000"/>
              </a:lnSpc>
              <a:buNone/>
            </a:pP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Louis </a:t>
            </a:r>
            <a:r>
              <a:rPr lang="en-GB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est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un artiste </a:t>
            </a:r>
            <a:r>
              <a:rPr lang="en-GB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britannique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. </a:t>
            </a:r>
            <a:r>
              <a:rPr lang="en-GB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Ses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parents </a:t>
            </a:r>
            <a:r>
              <a:rPr lang="en-GB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avaient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un </a:t>
            </a:r>
            <a:r>
              <a:rPr lang="en-GB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restaurant.</a:t>
            </a:r>
          </a:p>
          <a:p>
            <a:pPr marL="0" indent="0" algn="just">
              <a:lnSpc>
                <a:spcPct val="95000"/>
              </a:lnSpc>
              <a:buNone/>
            </a:pPr>
            <a:r>
              <a:rPr lang="en-GB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Outre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la cuisine, </a:t>
            </a:r>
            <a:r>
              <a:rPr lang="en-GB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l'autre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passion du </a:t>
            </a:r>
            <a:r>
              <a:rPr lang="en-GB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père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de Louis </a:t>
            </a:r>
            <a:r>
              <a:rPr lang="en-GB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était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la </a:t>
            </a:r>
            <a:r>
              <a:rPr lang="en-GB" sz="19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peinture</a:t>
            </a:r>
            <a:r>
              <a:rPr lang="en-GB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. </a:t>
            </a:r>
          </a:p>
        </p:txBody>
      </p:sp>
      <p:sp>
        <p:nvSpPr>
          <p:cNvPr id="6" name="Google Shape;186;p31"/>
          <p:cNvSpPr txBox="1">
            <a:spLocks/>
          </p:cNvSpPr>
          <p:nvPr/>
        </p:nvSpPr>
        <p:spPr>
          <a:xfrm>
            <a:off x="5665046" y="2857500"/>
            <a:ext cx="3821854" cy="1206500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spcFirstLastPara="1" wrap="square" lIns="107219" tIns="107219" rIns="107219" bIns="10721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>
              <a:lnSpc>
                <a:spcPct val="95000"/>
              </a:lnSpc>
              <a:buNone/>
            </a:pP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Pendant </a:t>
            </a: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les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temps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libres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de son </a:t>
            </a: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père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, </a:t>
            </a:r>
            <a:r>
              <a:rPr lang="it-IT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Louis l'</a:t>
            </a:r>
            <a:r>
              <a:rPr lang="it-IT" sz="19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accompagnait</a:t>
            </a:r>
            <a:r>
              <a:rPr lang="it-IT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9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dans</a:t>
            </a:r>
            <a:r>
              <a:rPr lang="it-IT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son atelier pour </a:t>
            </a:r>
            <a:r>
              <a:rPr lang="it-IT" sz="19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faire</a:t>
            </a:r>
            <a:r>
              <a:rPr lang="it-IT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9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ses</a:t>
            </a:r>
            <a:r>
              <a:rPr lang="it-IT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9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devoirs</a:t>
            </a:r>
            <a:r>
              <a:rPr lang="it-IT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d'art.</a:t>
            </a:r>
          </a:p>
          <a:p>
            <a:pPr marL="0" indent="0" algn="just">
              <a:lnSpc>
                <a:spcPct val="95000"/>
              </a:lnSpc>
              <a:buNone/>
            </a:pPr>
            <a:endParaRPr lang="it-IT" sz="1900" dirty="0">
              <a:solidFill>
                <a:srgbClr val="000000"/>
              </a:solidFill>
              <a:latin typeface="Avenir Next Regular"/>
              <a:cs typeface="Avenir Next Regular"/>
            </a:endParaRPr>
          </a:p>
        </p:txBody>
      </p:sp>
      <p:sp>
        <p:nvSpPr>
          <p:cNvPr id="7" name="Google Shape;186;p31"/>
          <p:cNvSpPr txBox="1">
            <a:spLocks/>
          </p:cNvSpPr>
          <p:nvPr/>
        </p:nvSpPr>
        <p:spPr>
          <a:xfrm>
            <a:off x="5664200" y="5626100"/>
            <a:ext cx="3822700" cy="876300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spcFirstLastPara="1" wrap="square" lIns="107219" tIns="107219" rIns="107219" bIns="10721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>
              <a:lnSpc>
                <a:spcPct val="95000"/>
              </a:lnSpc>
              <a:buNone/>
            </a:pP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Après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le </a:t>
            </a: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lycée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, Louis a </a:t>
            </a: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étudié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l'art à l'</a:t>
            </a: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université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.</a:t>
            </a:r>
          </a:p>
          <a:p>
            <a:pPr marL="0" indent="0" algn="just">
              <a:lnSpc>
                <a:spcPct val="95000"/>
              </a:lnSpc>
              <a:buNone/>
            </a:pPr>
            <a:endParaRPr lang="it-IT" sz="1900" dirty="0">
              <a:solidFill>
                <a:srgbClr val="000000"/>
              </a:solidFill>
              <a:latin typeface="Avenir Next Regular"/>
              <a:cs typeface="Avenir Next Regular"/>
            </a:endParaRPr>
          </a:p>
        </p:txBody>
      </p:sp>
      <p:sp>
        <p:nvSpPr>
          <p:cNvPr id="8" name="Google Shape;186;p31"/>
          <p:cNvSpPr txBox="1">
            <a:spLocks/>
          </p:cNvSpPr>
          <p:nvPr/>
        </p:nvSpPr>
        <p:spPr>
          <a:xfrm>
            <a:off x="5665046" y="4279900"/>
            <a:ext cx="3821854" cy="1117600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spcFirstLastPara="1" wrap="square" lIns="107219" tIns="107219" rIns="107219" bIns="10721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>
              <a:lnSpc>
                <a:spcPct val="95000"/>
              </a:lnSpc>
              <a:buNone/>
            </a:pP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Depuis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son </a:t>
            </a: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enfance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, Louis s'est </a:t>
            </a: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toujours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intéressé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9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aux</a:t>
            </a:r>
            <a:r>
              <a:rPr lang="it-IT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9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animaux</a:t>
            </a:r>
            <a:r>
              <a:rPr lang="it-IT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et à la nature.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1117600"/>
            <a:ext cx="5130800" cy="561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3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5;p32"/>
          <p:cNvSpPr txBox="1"/>
          <p:nvPr/>
        </p:nvSpPr>
        <p:spPr>
          <a:xfrm>
            <a:off x="177800" y="3323158"/>
            <a:ext cx="3302000" cy="2294024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>
              <a:lnSpc>
                <a:spcPts val="2700"/>
              </a:lnSpc>
            </a:pP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A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travers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son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travail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, Louis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dénonce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la 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SIXIEME EXTINCTION DE MASSE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,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parle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du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CHANGEMENT CLIMATIQUE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et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sensibilise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à 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l'EGALITE DES DROITS ENTRE LES ESPECES.</a:t>
            </a:r>
          </a:p>
        </p:txBody>
      </p:sp>
      <p:sp>
        <p:nvSpPr>
          <p:cNvPr id="9" name="Google Shape;195;p32"/>
          <p:cNvSpPr txBox="1"/>
          <p:nvPr/>
        </p:nvSpPr>
        <p:spPr>
          <a:xfrm>
            <a:off x="3605672" y="4860921"/>
            <a:ext cx="6020928" cy="803445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>
              <a:lnSpc>
                <a:spcPts val="2300"/>
              </a:lnSpc>
            </a:pP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Louis est un artiste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particulier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: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ses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œuvres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sont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presque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toutes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peintes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sur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des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MURS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.</a:t>
            </a:r>
          </a:p>
        </p:txBody>
      </p:sp>
      <p:sp>
        <p:nvSpPr>
          <p:cNvPr id="11" name="Google Shape;195;p32"/>
          <p:cNvSpPr txBox="1"/>
          <p:nvPr/>
        </p:nvSpPr>
        <p:spPr>
          <a:xfrm>
            <a:off x="2387600" y="250534"/>
            <a:ext cx="5058127" cy="585864"/>
          </a:xfrm>
          <a:prstGeom prst="rect">
            <a:avLst/>
          </a:prstGeom>
          <a:noFill/>
          <a:ln w="38100" cmpd="sng">
            <a:solidFill>
              <a:srgbClr val="7400D0"/>
            </a:solidFill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algn="ctr"/>
            <a:r>
              <a:rPr lang="it-IT" sz="24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L'ENGAGEMENT DE LOUIS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594100" y="5875302"/>
            <a:ext cx="6032499" cy="695194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wrap="square" lIns="107238" tIns="53617" rIns="107238" bIns="53617" rtlCol="0">
            <a:spAutoFit/>
          </a:bodyPr>
          <a:lstStyle/>
          <a:p>
            <a:pPr>
              <a:lnSpc>
                <a:spcPts val="2300"/>
              </a:lnSpc>
            </a:pPr>
            <a:r>
              <a:rPr lang="it-IT" sz="1800" dirty="0">
                <a:latin typeface="Avenir Next Regular"/>
                <a:cs typeface="Avenir Next Regular"/>
              </a:rPr>
              <a:t>Louis </a:t>
            </a:r>
            <a:r>
              <a:rPr lang="it-IT" sz="1800" dirty="0" err="1">
                <a:latin typeface="Avenir Next Regular"/>
                <a:cs typeface="Avenir Next Regular"/>
              </a:rPr>
              <a:t>réalise</a:t>
            </a:r>
            <a:r>
              <a:rPr lang="it-IT" sz="1800" dirty="0">
                <a:latin typeface="Avenir Next Regular"/>
                <a:cs typeface="Avenir Next Regular"/>
              </a:rPr>
              <a:t> </a:t>
            </a:r>
            <a:r>
              <a:rPr lang="it-IT" sz="1800" dirty="0" err="1">
                <a:latin typeface="Avenir Next Regular"/>
                <a:cs typeface="Avenir Next Regular"/>
              </a:rPr>
              <a:t>également</a:t>
            </a:r>
            <a:r>
              <a:rPr lang="it-IT" sz="1800" dirty="0">
                <a:latin typeface="Avenir Next Regular"/>
                <a:cs typeface="Avenir Next Regular"/>
              </a:rPr>
              <a:t> </a:t>
            </a:r>
            <a:r>
              <a:rPr lang="it-IT" sz="1800" dirty="0" err="1">
                <a:latin typeface="Avenir Next Regular"/>
                <a:cs typeface="Avenir Next Regular"/>
              </a:rPr>
              <a:t>des</a:t>
            </a:r>
            <a:r>
              <a:rPr lang="it-IT" sz="1800" dirty="0">
                <a:latin typeface="Avenir Next Regular"/>
                <a:cs typeface="Avenir Next Regular"/>
              </a:rPr>
              <a:t> </a:t>
            </a:r>
            <a:r>
              <a:rPr lang="it-IT" sz="1800" b="1" dirty="0" err="1">
                <a:latin typeface="Avenir Next Regular"/>
                <a:cs typeface="Avenir Next Regular"/>
              </a:rPr>
              <a:t>sculptures</a:t>
            </a:r>
            <a:r>
              <a:rPr lang="it-IT" sz="1800" dirty="0">
                <a:latin typeface="Avenir Next Regular"/>
                <a:cs typeface="Avenir Next Regular"/>
              </a:rPr>
              <a:t>, </a:t>
            </a:r>
            <a:r>
              <a:rPr lang="it-IT" sz="1800" dirty="0" err="1">
                <a:latin typeface="Avenir Next Regular"/>
                <a:cs typeface="Avenir Next Regular"/>
              </a:rPr>
              <a:t>des</a:t>
            </a:r>
            <a:r>
              <a:rPr lang="it-IT" sz="1800" b="1" dirty="0">
                <a:latin typeface="Avenir Next Regular"/>
                <a:cs typeface="Avenir Next Regular"/>
              </a:rPr>
              <a:t> </a:t>
            </a:r>
            <a:r>
              <a:rPr lang="it-IT" sz="1800" b="1" dirty="0" err="1">
                <a:latin typeface="Avenir Next Regular"/>
                <a:cs typeface="Avenir Next Regular"/>
              </a:rPr>
              <a:t>peintures</a:t>
            </a:r>
            <a:r>
              <a:rPr lang="it-IT" sz="1800" b="1" dirty="0">
                <a:latin typeface="Avenir Next Regular"/>
                <a:cs typeface="Avenir Next Regular"/>
              </a:rPr>
              <a:t> </a:t>
            </a:r>
            <a:r>
              <a:rPr lang="it-IT" sz="1800" b="1" dirty="0" err="1">
                <a:latin typeface="Avenir Next Regular"/>
                <a:cs typeface="Avenir Next Regular"/>
              </a:rPr>
              <a:t>sur</a:t>
            </a:r>
            <a:r>
              <a:rPr lang="it-IT" sz="1800" b="1" dirty="0">
                <a:latin typeface="Avenir Next Regular"/>
                <a:cs typeface="Avenir Next Regular"/>
              </a:rPr>
              <a:t> papier, </a:t>
            </a:r>
            <a:r>
              <a:rPr lang="it-IT" sz="1800" dirty="0" err="1">
                <a:latin typeface="Avenir Next Regular"/>
                <a:cs typeface="Avenir Next Regular"/>
              </a:rPr>
              <a:t>sur</a:t>
            </a:r>
            <a:r>
              <a:rPr lang="it-IT" sz="1800" b="1" dirty="0">
                <a:latin typeface="Avenir Next Regular"/>
                <a:cs typeface="Avenir Next Regular"/>
              </a:rPr>
              <a:t> </a:t>
            </a:r>
            <a:r>
              <a:rPr lang="it-IT" sz="1800" b="1" dirty="0" err="1">
                <a:latin typeface="Avenir Next Regular"/>
                <a:cs typeface="Avenir Next Regular"/>
              </a:rPr>
              <a:t>bois</a:t>
            </a:r>
            <a:r>
              <a:rPr lang="it-IT" sz="1800" b="1" dirty="0">
                <a:latin typeface="Avenir Next Regular"/>
                <a:cs typeface="Avenir Next Regular"/>
              </a:rPr>
              <a:t> </a:t>
            </a:r>
            <a:r>
              <a:rPr lang="it-IT" sz="1800" b="1" dirty="0" err="1">
                <a:latin typeface="Avenir Next Regular"/>
                <a:cs typeface="Avenir Next Regular"/>
              </a:rPr>
              <a:t>recyclé</a:t>
            </a:r>
            <a:r>
              <a:rPr lang="it-IT" sz="1800" b="1" dirty="0">
                <a:latin typeface="Avenir Next Regular"/>
                <a:cs typeface="Avenir Next Regular"/>
              </a:rPr>
              <a:t> </a:t>
            </a:r>
            <a:r>
              <a:rPr lang="it-IT" sz="1800" dirty="0">
                <a:latin typeface="Avenir Next Regular"/>
                <a:cs typeface="Avenir Next Regular"/>
              </a:rPr>
              <a:t>et </a:t>
            </a:r>
            <a:r>
              <a:rPr lang="it-IT" sz="1800" dirty="0" err="1">
                <a:latin typeface="Avenir Next Regular"/>
                <a:cs typeface="Avenir Next Regular"/>
              </a:rPr>
              <a:t>sur</a:t>
            </a:r>
            <a:r>
              <a:rPr lang="it-IT" sz="1800" dirty="0">
                <a:latin typeface="Avenir Next Regular"/>
                <a:cs typeface="Avenir Next Regular"/>
              </a:rPr>
              <a:t> d'</a:t>
            </a:r>
            <a:r>
              <a:rPr lang="it-IT" sz="1800" dirty="0" err="1">
                <a:latin typeface="Avenir Next Regular"/>
                <a:cs typeface="Avenir Next Regular"/>
              </a:rPr>
              <a:t>autres</a:t>
            </a:r>
            <a:r>
              <a:rPr lang="it-IT" sz="1800" dirty="0">
                <a:latin typeface="Avenir Next Regular"/>
                <a:cs typeface="Avenir Next Regular"/>
              </a:rPr>
              <a:t> </a:t>
            </a:r>
            <a:r>
              <a:rPr lang="it-IT" sz="1800" dirty="0" err="1">
                <a:latin typeface="Avenir Next Regular"/>
                <a:cs typeface="Avenir Next Regular"/>
              </a:rPr>
              <a:t>supports</a:t>
            </a:r>
            <a:r>
              <a:rPr lang="it-IT" sz="1800" dirty="0">
                <a:latin typeface="Avenir Next Regular"/>
                <a:cs typeface="Avenir Next Regular"/>
              </a:rPr>
              <a:t>.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80341" y="1247140"/>
            <a:ext cx="3299459" cy="1812025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wrap="square" lIns="91429" tIns="45715" rIns="91429" bIns="45715" rtlCol="0">
            <a:spAutoFit/>
          </a:bodyPr>
          <a:lstStyle/>
          <a:p>
            <a:pPr>
              <a:lnSpc>
                <a:spcPts val="2700"/>
              </a:lnSpc>
            </a:pPr>
            <a:r>
              <a:rPr lang="it-IT" sz="1800" dirty="0" err="1">
                <a:latin typeface="Avenir Next Regular"/>
                <a:ea typeface="Lora"/>
                <a:cs typeface="Avenir Next Regular"/>
                <a:sym typeface="Lora"/>
              </a:rPr>
              <a:t>Depuis</a:t>
            </a:r>
            <a:r>
              <a:rPr lang="it-IT" sz="1800" dirty="0">
                <a:latin typeface="Avenir Next Regular"/>
                <a:ea typeface="Lora"/>
                <a:cs typeface="Avenir Next Regular"/>
                <a:sym typeface="Lora"/>
              </a:rPr>
              <a:t> de </a:t>
            </a:r>
            <a:r>
              <a:rPr lang="it-IT" sz="1800" dirty="0" err="1">
                <a:latin typeface="Avenir Next Regular"/>
                <a:ea typeface="Lora"/>
                <a:cs typeface="Avenir Next Regular"/>
                <a:sym typeface="Lora"/>
              </a:rPr>
              <a:t>nombreuses</a:t>
            </a:r>
            <a:r>
              <a:rPr lang="it-IT" sz="1800" dirty="0"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dirty="0" err="1">
                <a:latin typeface="Avenir Next Regular"/>
                <a:ea typeface="Lora"/>
                <a:cs typeface="Avenir Next Regular"/>
                <a:sym typeface="Lora"/>
              </a:rPr>
              <a:t>années</a:t>
            </a:r>
            <a:r>
              <a:rPr lang="it-IT" sz="1800" dirty="0">
                <a:latin typeface="Avenir Next Regular"/>
                <a:ea typeface="Lora"/>
                <a:cs typeface="Avenir Next Regular"/>
                <a:sym typeface="Lora"/>
              </a:rPr>
              <a:t>, Louis s'est engagé à </a:t>
            </a:r>
            <a:r>
              <a:rPr lang="it-IT" sz="1800" dirty="0" err="1">
                <a:latin typeface="Avenir Next Regular"/>
                <a:ea typeface="Lora"/>
                <a:cs typeface="Avenir Next Regular"/>
                <a:sym typeface="Lora"/>
              </a:rPr>
              <a:t>défendre</a:t>
            </a:r>
            <a:r>
              <a:rPr lang="it-IT" sz="1800" dirty="0">
                <a:latin typeface="Avenir Next Regular"/>
                <a:ea typeface="Lora"/>
                <a:cs typeface="Avenir Next Regular"/>
                <a:sym typeface="Lora"/>
              </a:rPr>
              <a:t> la 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BIODIVERSITÉ</a:t>
            </a:r>
            <a:r>
              <a:rPr lang="it-IT" sz="1800" dirty="0">
                <a:latin typeface="Avenir Next Regular"/>
                <a:ea typeface="Lora"/>
                <a:cs typeface="Avenir Next Regular"/>
                <a:sym typeface="Lora"/>
              </a:rPr>
              <a:t> et </a:t>
            </a:r>
            <a:r>
              <a:rPr lang="it-IT" sz="1800" dirty="0" err="1">
                <a:latin typeface="Avenir Next Regular"/>
                <a:ea typeface="Lora"/>
                <a:cs typeface="Avenir Next Regular"/>
                <a:sym typeface="Lora"/>
              </a:rPr>
              <a:t>les</a:t>
            </a:r>
            <a:r>
              <a:rPr lang="it-IT" sz="1800" dirty="0"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ESPÈCES ENDANGÉRÉES </a:t>
            </a:r>
            <a:r>
              <a:rPr lang="it-IT" sz="1800" dirty="0">
                <a:latin typeface="Avenir Next Regular"/>
                <a:ea typeface="Lora"/>
                <a:cs typeface="Avenir Next Regular"/>
                <a:sym typeface="Lora"/>
              </a:rPr>
              <a:t>à </a:t>
            </a:r>
            <a:r>
              <a:rPr lang="it-IT" sz="1800" dirty="0" err="1">
                <a:latin typeface="Avenir Next Regular"/>
                <a:ea typeface="Lora"/>
                <a:cs typeface="Avenir Next Regular"/>
                <a:sym typeface="Lora"/>
              </a:rPr>
              <a:t>travers</a:t>
            </a:r>
            <a:r>
              <a:rPr lang="it-IT" sz="1800" dirty="0">
                <a:latin typeface="Avenir Next Regular"/>
                <a:ea typeface="Lora"/>
                <a:cs typeface="Avenir Next Regular"/>
                <a:sym typeface="Lora"/>
              </a:rPr>
              <a:t> son art.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00" y="945446"/>
            <a:ext cx="6032500" cy="380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4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/>
          <p:cNvGrpSpPr/>
          <p:nvPr/>
        </p:nvGrpSpPr>
        <p:grpSpPr>
          <a:xfrm>
            <a:off x="165600" y="216000"/>
            <a:ext cx="9612000" cy="6480000"/>
            <a:chOff x="788300" y="0"/>
            <a:chExt cx="7526774" cy="5143500"/>
          </a:xfrm>
        </p:grpSpPr>
        <p:pic>
          <p:nvPicPr>
            <p:cNvPr id="14" name="Google Shape;101;p19"/>
            <p:cNvPicPr preferRelativeResize="0"/>
            <p:nvPr/>
          </p:nvPicPr>
          <p:blipFill rotWithShape="1">
            <a:blip r:embed="rId3">
              <a:alphaModFix/>
            </a:blip>
            <a:srcRect l="4024" r="4518"/>
            <a:stretch/>
          </p:blipFill>
          <p:spPr>
            <a:xfrm>
              <a:off x="788300" y="0"/>
              <a:ext cx="75267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130" y="454526"/>
              <a:ext cx="2108869" cy="1632953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8923" y="514685"/>
              <a:ext cx="858921" cy="1191794"/>
            </a:xfrm>
            <a:prstGeom prst="rect">
              <a:avLst/>
            </a:prstGeom>
          </p:spPr>
        </p:pic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2658" y="302126"/>
              <a:ext cx="867304" cy="379663"/>
            </a:xfrm>
            <a:prstGeom prst="rect">
              <a:avLst/>
            </a:prstGeom>
          </p:spPr>
        </p:pic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0105" y="975895"/>
              <a:ext cx="494631" cy="554789"/>
            </a:xfrm>
            <a:prstGeom prst="rect">
              <a:avLst/>
            </a:prstGeom>
          </p:spPr>
        </p:pic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0841" y="1069473"/>
              <a:ext cx="240631" cy="360947"/>
            </a:xfrm>
            <a:prstGeom prst="rect">
              <a:avLst/>
            </a:prstGeom>
          </p:spPr>
        </p:pic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348" y="1255294"/>
              <a:ext cx="240631" cy="360947"/>
            </a:xfrm>
            <a:prstGeom prst="rect">
              <a:avLst/>
            </a:prstGeom>
          </p:spPr>
        </p:pic>
      </p:grpSp>
      <p:sp>
        <p:nvSpPr>
          <p:cNvPr id="17" name="Zaobljeni pravokutni oblačić 6"/>
          <p:cNvSpPr/>
          <p:nvPr/>
        </p:nvSpPr>
        <p:spPr>
          <a:xfrm>
            <a:off x="4182830" y="3033730"/>
            <a:ext cx="2187491" cy="1507791"/>
          </a:xfrm>
          <a:prstGeom prst="wedgeRoundRectCallout">
            <a:avLst>
              <a:gd name="adj1" fmla="val -1937"/>
              <a:gd name="adj2" fmla="val -76688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dirty="0" err="1">
                <a:latin typeface="Comic Sans MS"/>
                <a:cs typeface="Comic Sans MS"/>
              </a:rPr>
              <a:t>Vous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avez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dit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que</a:t>
            </a:r>
            <a:r>
              <a:rPr lang="it-IT" dirty="0">
                <a:latin typeface="Comic Sans MS"/>
                <a:cs typeface="Comic Sans MS"/>
              </a:rPr>
              <a:t> Louis </a:t>
            </a:r>
            <a:r>
              <a:rPr lang="it-IT" b="1" dirty="0">
                <a:latin typeface="Comic Sans MS"/>
                <a:cs typeface="Comic Sans MS"/>
              </a:rPr>
              <a:t>se </a:t>
            </a:r>
            <a:r>
              <a:rPr lang="it-IT" b="1" dirty="0" err="1">
                <a:latin typeface="Comic Sans MS"/>
                <a:cs typeface="Comic Sans MS"/>
              </a:rPr>
              <a:t>soucie</a:t>
            </a:r>
            <a:r>
              <a:rPr lang="it-IT" b="1" dirty="0">
                <a:latin typeface="Comic Sans MS"/>
                <a:cs typeface="Comic Sans MS"/>
              </a:rPr>
              <a:t> </a:t>
            </a:r>
            <a:r>
              <a:rPr lang="it-IT" b="1" dirty="0" err="1">
                <a:latin typeface="Comic Sans MS"/>
                <a:cs typeface="Comic Sans MS"/>
              </a:rPr>
              <a:t>beaucoup</a:t>
            </a:r>
            <a:r>
              <a:rPr lang="it-IT" b="1" dirty="0">
                <a:latin typeface="Comic Sans MS"/>
                <a:cs typeface="Comic Sans MS"/>
              </a:rPr>
              <a:t> de </a:t>
            </a:r>
            <a:r>
              <a:rPr lang="it-IT" b="1" dirty="0" err="1">
                <a:latin typeface="Comic Sans MS"/>
                <a:cs typeface="Comic Sans MS"/>
              </a:rPr>
              <a:t>nous</a:t>
            </a:r>
            <a:r>
              <a:rPr lang="it-IT" b="1" dirty="0">
                <a:latin typeface="Comic Sans MS"/>
                <a:cs typeface="Comic Sans MS"/>
              </a:rPr>
              <a:t>, </a:t>
            </a:r>
            <a:r>
              <a:rPr lang="it-IT" b="1" dirty="0" err="1">
                <a:latin typeface="Comic Sans MS"/>
                <a:cs typeface="Comic Sans MS"/>
              </a:rPr>
              <a:t>les</a:t>
            </a:r>
            <a:r>
              <a:rPr lang="it-IT" b="1" dirty="0">
                <a:latin typeface="Comic Sans MS"/>
                <a:cs typeface="Comic Sans MS"/>
              </a:rPr>
              <a:t> </a:t>
            </a:r>
            <a:r>
              <a:rPr lang="it-IT" b="1" dirty="0" err="1">
                <a:latin typeface="Comic Sans MS"/>
                <a:cs typeface="Comic Sans MS"/>
              </a:rPr>
              <a:t>abeilles</a:t>
            </a:r>
            <a:r>
              <a:rPr lang="it-IT" b="1" dirty="0">
                <a:latin typeface="Comic Sans MS"/>
                <a:cs typeface="Comic Sans MS"/>
              </a:rPr>
              <a:t> </a:t>
            </a:r>
            <a:r>
              <a:rPr lang="it-IT" dirty="0">
                <a:latin typeface="Comic Sans MS"/>
                <a:cs typeface="Comic Sans MS"/>
              </a:rPr>
              <a:t>?</a:t>
            </a:r>
          </a:p>
        </p:txBody>
      </p:sp>
      <p:sp>
        <p:nvSpPr>
          <p:cNvPr id="13" name="Zaobljeni pravokutni oblačić 6"/>
          <p:cNvSpPr/>
          <p:nvPr/>
        </p:nvSpPr>
        <p:spPr>
          <a:xfrm>
            <a:off x="4196080" y="132081"/>
            <a:ext cx="2611120" cy="1379220"/>
          </a:xfrm>
          <a:prstGeom prst="wedgeRoundRectCallout">
            <a:avLst>
              <a:gd name="adj1" fmla="val 54594"/>
              <a:gd name="adj2" fmla="val 67380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Bien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sûr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! !! Louis a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créé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un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projet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entier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sur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les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abeilles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appelé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"SAUVEZ LES ABEILLES".</a:t>
            </a:r>
          </a:p>
        </p:txBody>
      </p:sp>
      <p:sp>
        <p:nvSpPr>
          <p:cNvPr id="32" name="Zaobljeni pravokutni oblačić 6"/>
          <p:cNvSpPr/>
          <p:nvPr/>
        </p:nvSpPr>
        <p:spPr>
          <a:xfrm>
            <a:off x="482600" y="1612901"/>
            <a:ext cx="2184400" cy="1069340"/>
          </a:xfrm>
          <a:prstGeom prst="wedgeRoundRectCallout">
            <a:avLst>
              <a:gd name="adj1" fmla="val 50943"/>
              <a:gd name="adj2" fmla="val -65073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Voyons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ensemble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quelques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peintures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98939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216000"/>
            <a:ext cx="9612000" cy="6480000"/>
          </a:xfrm>
          <a:prstGeom prst="rect">
            <a:avLst/>
          </a:prstGeom>
        </p:spPr>
      </p:pic>
      <p:sp>
        <p:nvSpPr>
          <p:cNvPr id="7" name="Ovale 6"/>
          <p:cNvSpPr/>
          <p:nvPr/>
        </p:nvSpPr>
        <p:spPr>
          <a:xfrm>
            <a:off x="2425700" y="4483100"/>
            <a:ext cx="2057400" cy="1600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Zaobljeni pravokutni oblačić 6"/>
          <p:cNvSpPr/>
          <p:nvPr/>
        </p:nvSpPr>
        <p:spPr>
          <a:xfrm>
            <a:off x="5397500" y="119920"/>
            <a:ext cx="3057879" cy="1302480"/>
          </a:xfrm>
          <a:prstGeom prst="wedgeRoundRectCallout">
            <a:avLst>
              <a:gd name="adj1" fmla="val 75161"/>
              <a:gd name="adj2" fmla="val -23214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endParaRPr lang="it-IT" sz="1400" dirty="0">
              <a:solidFill>
                <a:srgbClr val="000000"/>
              </a:solidFill>
              <a:latin typeface="Comic Sans MS"/>
              <a:ea typeface="Lora"/>
              <a:cs typeface="Comic Sans MS"/>
              <a:sym typeface="Lora"/>
            </a:endParaRPr>
          </a:p>
          <a:p>
            <a:pPr algn="ctr">
              <a:lnSpc>
                <a:spcPts val="2112"/>
              </a:lnSpc>
            </a:pPr>
            <a:r>
              <a:rPr lang="it-IT" sz="14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Le </a:t>
            </a:r>
            <a:r>
              <a:rPr lang="it-IT" sz="1400" b="1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PANDA ROUX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est en </a:t>
            </a:r>
            <a:r>
              <a:rPr lang="it-IT" sz="1400" b="1" dirty="0" err="1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voie</a:t>
            </a:r>
            <a:r>
              <a:rPr lang="it-IT" sz="1400" b="1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 de </a:t>
            </a:r>
            <a:r>
              <a:rPr lang="it-IT" sz="1400" b="1" dirty="0" err="1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disparition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et Louis en a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peint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un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géant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sur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le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mur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d'un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immeuble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à Shanghai. </a:t>
            </a:r>
          </a:p>
          <a:p>
            <a:pPr algn="ctr">
              <a:lnSpc>
                <a:spcPts val="2112"/>
              </a:lnSpc>
            </a:pPr>
            <a:r>
              <a:rPr lang="it-IT" sz="14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</a:p>
        </p:txBody>
      </p:sp>
      <p:sp>
        <p:nvSpPr>
          <p:cNvPr id="8" name="Zaobljeni pravokutni oblačić 6"/>
          <p:cNvSpPr/>
          <p:nvPr/>
        </p:nvSpPr>
        <p:spPr>
          <a:xfrm>
            <a:off x="194937" y="5905500"/>
            <a:ext cx="2158796" cy="596900"/>
          </a:xfrm>
          <a:prstGeom prst="wedgeRoundRectCallout">
            <a:avLst>
              <a:gd name="adj1" fmla="val -37568"/>
              <a:gd name="adj2" fmla="val -84499"/>
              <a:gd name="adj3" fmla="val 16667"/>
            </a:avLst>
          </a:prstGeom>
          <a:ln w="57150" cmpd="sng">
            <a:solidFill>
              <a:srgbClr val="C415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sz="14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Voici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Louis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au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travail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24642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152400"/>
            <a:ext cx="9347200" cy="6540500"/>
          </a:xfrm>
          <a:prstGeom prst="rect">
            <a:avLst/>
          </a:prstGeom>
        </p:spPr>
      </p:pic>
      <p:sp>
        <p:nvSpPr>
          <p:cNvPr id="3" name="Zaobljeni pravokutni oblačić 6"/>
          <p:cNvSpPr/>
          <p:nvPr/>
        </p:nvSpPr>
        <p:spPr>
          <a:xfrm>
            <a:off x="6591300" y="348520"/>
            <a:ext cx="3060700" cy="984980"/>
          </a:xfrm>
          <a:prstGeom prst="wedgeRoundRectCallout">
            <a:avLst>
              <a:gd name="adj1" fmla="val -55912"/>
              <a:gd name="adj2" fmla="val -66232"/>
              <a:gd name="adj3" fmla="val 16667"/>
            </a:avLst>
          </a:prstGeom>
          <a:ln w="57150" cmpd="sng">
            <a:solidFill>
              <a:srgbClr val="C415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Quel </a:t>
            </a:r>
            <a:r>
              <a:rPr lang="it-IT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effet</a:t>
            </a:r>
            <a:r>
              <a:rPr lang="it-IT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Louis </a:t>
            </a:r>
            <a:r>
              <a:rPr lang="it-IT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souhaite</a:t>
            </a:r>
            <a:r>
              <a:rPr lang="it-IT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-t-il </a:t>
            </a:r>
            <a:r>
              <a:rPr lang="it-IT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obtenir</a:t>
            </a:r>
            <a:r>
              <a:rPr lang="it-IT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en </a:t>
            </a:r>
            <a:r>
              <a:rPr lang="it-IT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peignant</a:t>
            </a:r>
            <a:r>
              <a:rPr lang="it-IT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sur</a:t>
            </a:r>
            <a:r>
              <a:rPr lang="it-IT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les</a:t>
            </a:r>
            <a:r>
              <a:rPr lang="it-IT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murs</a:t>
            </a:r>
            <a:r>
              <a:rPr lang="it-IT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07893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723900" y="495300"/>
            <a:ext cx="8432800" cy="6910196"/>
          </a:xfrm>
          <a:prstGeom prst="rect">
            <a:avLst/>
          </a:prstGeom>
          <a:ln w="28575" cmpd="sng">
            <a:solidFill>
              <a:schemeClr val="tx1"/>
            </a:solidFill>
          </a:ln>
        </p:spPr>
        <p:txBody>
          <a:bodyPr wrap="square" lIns="107287" tIns="53643" rIns="107287" bIns="53643">
            <a:spAutoFit/>
          </a:bodyPr>
          <a:lstStyle/>
          <a:p>
            <a:pPr algn="ctr"/>
            <a:endParaRPr lang="en-GB" sz="2800" dirty="0">
              <a:latin typeface="Chalkboard"/>
              <a:cs typeface="Chalkboard"/>
            </a:endParaRPr>
          </a:p>
          <a:p>
            <a:pPr algn="ctr"/>
            <a:endParaRPr lang="en-GB" sz="2800" dirty="0">
              <a:latin typeface="Chalkboard"/>
              <a:cs typeface="Chalkboard"/>
            </a:endParaRPr>
          </a:p>
          <a:p>
            <a:pPr algn="ctr"/>
            <a:r>
              <a:rPr lang="en-GB" sz="2800" dirty="0">
                <a:latin typeface="Chalkboard"/>
                <a:cs typeface="Chalkboard"/>
              </a:rPr>
              <a:t>Matière:</a:t>
            </a:r>
          </a:p>
          <a:p>
            <a:pPr algn="ctr"/>
            <a:endParaRPr lang="en-GB" sz="900" dirty="0">
              <a:latin typeface="Chalkboard"/>
              <a:cs typeface="Chalkboard"/>
            </a:endParaRPr>
          </a:p>
          <a:p>
            <a:pPr algn="ctr"/>
            <a:r>
              <a:rPr lang="en-GB" sz="2800" b="1" dirty="0" err="1">
                <a:solidFill>
                  <a:srgbClr val="FF6600"/>
                </a:solidFill>
                <a:latin typeface="Chalkboard"/>
              </a:rPr>
              <a:t>Environnement</a:t>
            </a:r>
            <a:r>
              <a:rPr lang="en-GB" sz="2800" b="1" dirty="0">
                <a:solidFill>
                  <a:srgbClr val="FF6600"/>
                </a:solidFill>
                <a:latin typeface="Chalkboard"/>
              </a:rPr>
              <a:t>, Sciences </a:t>
            </a:r>
            <a:r>
              <a:rPr lang="en-GB" sz="2800" b="1" dirty="0" err="1">
                <a:solidFill>
                  <a:srgbClr val="FF6600"/>
                </a:solidFill>
                <a:latin typeface="Chalkboard"/>
              </a:rPr>
              <a:t>naturelles</a:t>
            </a:r>
            <a:endParaRPr lang="en-GB" sz="2800" b="1" dirty="0">
              <a:solidFill>
                <a:srgbClr val="FF6600"/>
              </a:solidFill>
              <a:latin typeface="Chalkboard"/>
            </a:endParaRPr>
          </a:p>
          <a:p>
            <a:pPr algn="ctr"/>
            <a:endParaRPr lang="en-GB" sz="2800" b="1" dirty="0">
              <a:solidFill>
                <a:srgbClr val="FF6600"/>
              </a:solidFill>
              <a:latin typeface="Chalkboard"/>
            </a:endParaRPr>
          </a:p>
          <a:p>
            <a:pPr algn="ctr"/>
            <a:r>
              <a:rPr lang="en-GB" sz="2800" dirty="0" err="1">
                <a:latin typeface="Chalkboard"/>
                <a:cs typeface="Chalkboard"/>
              </a:rPr>
              <a:t>Sujet</a:t>
            </a:r>
            <a:r>
              <a:rPr lang="en-GB" sz="2800" dirty="0">
                <a:latin typeface="Chalkboard"/>
                <a:cs typeface="Chalkboard"/>
              </a:rPr>
              <a:t>:</a:t>
            </a:r>
          </a:p>
          <a:p>
            <a:pPr algn="ctr"/>
            <a:r>
              <a:rPr lang="en-GB" sz="2800" b="1" dirty="0" err="1">
                <a:solidFill>
                  <a:srgbClr val="FF6600"/>
                </a:solidFill>
                <a:latin typeface="Chalkboard"/>
              </a:rPr>
              <a:t>Biodiversité</a:t>
            </a:r>
            <a:r>
              <a:rPr lang="en-GB" sz="2800" b="1" dirty="0">
                <a:solidFill>
                  <a:srgbClr val="FF6600"/>
                </a:solidFill>
                <a:latin typeface="Chalkboard"/>
              </a:rPr>
              <a:t> ; </a:t>
            </a:r>
            <a:r>
              <a:rPr lang="en-GB" sz="2800" b="1" dirty="0" err="1">
                <a:solidFill>
                  <a:srgbClr val="FF6600"/>
                </a:solidFill>
                <a:latin typeface="Chalkboard"/>
              </a:rPr>
              <a:t>Conservationnisme</a:t>
            </a:r>
            <a:r>
              <a:rPr lang="en-GB" sz="2800" b="1" dirty="0">
                <a:solidFill>
                  <a:srgbClr val="FF6600"/>
                </a:solidFill>
                <a:latin typeface="Chalkboard"/>
              </a:rPr>
              <a:t> ; Arts </a:t>
            </a:r>
            <a:r>
              <a:rPr lang="en-GB" sz="2800" b="1" dirty="0" err="1">
                <a:solidFill>
                  <a:srgbClr val="FF6600"/>
                </a:solidFill>
                <a:latin typeface="Chalkboard"/>
              </a:rPr>
              <a:t>visuels</a:t>
            </a:r>
            <a:r>
              <a:rPr lang="en-GB" sz="2800" b="1" dirty="0">
                <a:solidFill>
                  <a:srgbClr val="FF6600"/>
                </a:solidFill>
                <a:latin typeface="Chalkboard"/>
              </a:rPr>
              <a:t> </a:t>
            </a:r>
          </a:p>
          <a:p>
            <a:pPr algn="ctr"/>
            <a:endParaRPr lang="en-GB" sz="2800" dirty="0">
              <a:latin typeface="Chalkboard"/>
              <a:cs typeface="Chalkboard"/>
            </a:endParaRPr>
          </a:p>
          <a:p>
            <a:pPr algn="ctr"/>
            <a:endParaRPr lang="en-GB" sz="2800" dirty="0">
              <a:latin typeface="Chalkboard"/>
              <a:cs typeface="Chalkboard"/>
            </a:endParaRPr>
          </a:p>
          <a:p>
            <a:pPr algn="ctr"/>
            <a:r>
              <a:rPr lang="en-GB" sz="2800" dirty="0">
                <a:latin typeface="Chalkboard"/>
                <a:cs typeface="Chalkboard"/>
              </a:rPr>
              <a:t>Tranche </a:t>
            </a:r>
            <a:r>
              <a:rPr lang="en-GB" sz="2800" dirty="0" err="1">
                <a:latin typeface="Chalkboard"/>
                <a:cs typeface="Chalkboard"/>
              </a:rPr>
              <a:t>d’âge</a:t>
            </a:r>
            <a:r>
              <a:rPr lang="en-GB" sz="2800" dirty="0">
                <a:latin typeface="Chalkboard"/>
                <a:cs typeface="Chalkboard"/>
              </a:rPr>
              <a:t>:</a:t>
            </a:r>
          </a:p>
          <a:p>
            <a:pPr algn="ctr"/>
            <a:endParaRPr lang="en-GB" sz="900" dirty="0">
              <a:latin typeface="Chalkboard"/>
              <a:cs typeface="Chalkboard"/>
            </a:endParaRPr>
          </a:p>
          <a:p>
            <a:pPr algn="ctr"/>
            <a:r>
              <a:rPr lang="en-GB" sz="2800" b="1" dirty="0">
                <a:solidFill>
                  <a:srgbClr val="FF6600"/>
                </a:solidFill>
                <a:latin typeface="Chalkboard"/>
                <a:cs typeface="Chalkboard"/>
              </a:rPr>
              <a:t>11-14 </a:t>
            </a:r>
            <a:r>
              <a:rPr lang="en-GB" sz="2800" b="1" dirty="0" err="1">
                <a:solidFill>
                  <a:srgbClr val="FF6600"/>
                </a:solidFill>
                <a:latin typeface="Chalkboard"/>
                <a:cs typeface="Chalkboard"/>
              </a:rPr>
              <a:t>ans</a:t>
            </a:r>
            <a:endParaRPr lang="en-GB" sz="2800" b="1" dirty="0">
              <a:solidFill>
                <a:srgbClr val="FF6600"/>
              </a:solidFill>
              <a:latin typeface="Chalkboard"/>
              <a:cs typeface="Chalkboard"/>
            </a:endParaRPr>
          </a:p>
          <a:p>
            <a:pPr algn="ctr"/>
            <a:endParaRPr lang="en-GB" sz="2800" b="1" dirty="0">
              <a:solidFill>
                <a:srgbClr val="FF6600"/>
              </a:solidFill>
              <a:latin typeface="Chalkboard"/>
              <a:cs typeface="Chalkboard"/>
            </a:endParaRPr>
          </a:p>
          <a:p>
            <a:pPr algn="ctr"/>
            <a:endParaRPr lang="en-GB" sz="2800" dirty="0"/>
          </a:p>
          <a:p>
            <a:pPr algn="ctr"/>
            <a:endParaRPr lang="en-GB" sz="2800" b="1" dirty="0">
              <a:solidFill>
                <a:srgbClr val="FF6600"/>
              </a:solidFill>
              <a:latin typeface="Chalkboard"/>
              <a:cs typeface="Chalkboard"/>
            </a:endParaRPr>
          </a:p>
          <a:p>
            <a:pPr algn="ctr"/>
            <a:endParaRPr lang="en-GB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AF73C66-EB12-A14A-80D0-80AE2EC8F9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988300" y="5065485"/>
            <a:ext cx="1816100" cy="158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14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215900"/>
            <a:ext cx="9167875" cy="6480000"/>
          </a:xfrm>
          <a:prstGeom prst="rect">
            <a:avLst/>
          </a:prstGeom>
        </p:spPr>
      </p:pic>
      <p:sp>
        <p:nvSpPr>
          <p:cNvPr id="7" name="Zaobljeni pravokutni oblačić 6"/>
          <p:cNvSpPr/>
          <p:nvPr/>
        </p:nvSpPr>
        <p:spPr>
          <a:xfrm>
            <a:off x="848373" y="476956"/>
            <a:ext cx="3745398" cy="1351844"/>
          </a:xfrm>
          <a:prstGeom prst="wedgeRoundRectCallout">
            <a:avLst>
              <a:gd name="adj1" fmla="val -58710"/>
              <a:gd name="adj2" fmla="val 18748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Louis a </a:t>
            </a:r>
            <a:r>
              <a:rPr lang="en-GB" dirty="0" err="1">
                <a:latin typeface="Comic Sans MS"/>
                <a:cs typeface="Comic Sans MS"/>
              </a:rPr>
              <a:t>écrit</a:t>
            </a:r>
            <a:r>
              <a:rPr lang="en-GB" dirty="0">
                <a:latin typeface="Comic Sans MS"/>
                <a:cs typeface="Comic Sans MS"/>
              </a:rPr>
              <a:t> sur </a:t>
            </a:r>
            <a:r>
              <a:rPr lang="en-GB" dirty="0" err="1">
                <a:latin typeface="Comic Sans MS"/>
                <a:cs typeface="Comic Sans MS"/>
              </a:rPr>
              <a:t>ce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mur</a:t>
            </a:r>
            <a:r>
              <a:rPr lang="en-GB" dirty="0">
                <a:latin typeface="Comic Sans MS"/>
                <a:cs typeface="Comic Sans MS"/>
              </a:rPr>
              <a:t> :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"QUAND NOUS PARTIRONS, 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NOUS VOUS EMMENONS TOUS AVEC NOUS"</a:t>
            </a:r>
          </a:p>
        </p:txBody>
      </p:sp>
      <p:sp>
        <p:nvSpPr>
          <p:cNvPr id="8" name="Zaobljeni pravokutni oblačić 6"/>
          <p:cNvSpPr/>
          <p:nvPr/>
        </p:nvSpPr>
        <p:spPr>
          <a:xfrm>
            <a:off x="530492" y="5118100"/>
            <a:ext cx="2060308" cy="1093610"/>
          </a:xfrm>
          <a:prstGeom prst="wedgeRoundRectCallout">
            <a:avLst>
              <a:gd name="adj1" fmla="val -38727"/>
              <a:gd name="adj2" fmla="val -112202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en-GB" b="1" dirty="0" err="1">
                <a:solidFill>
                  <a:srgbClr val="DA2810"/>
                </a:solidFill>
                <a:latin typeface="Comic Sans MS"/>
                <a:cs typeface="Comic Sans MS"/>
              </a:rPr>
              <a:t>Qu'est-ce</a:t>
            </a:r>
            <a:r>
              <a:rPr lang="en-GB" b="1" dirty="0">
                <a:solidFill>
                  <a:srgbClr val="DA2810"/>
                </a:solidFill>
                <a:latin typeface="Comic Sans MS"/>
                <a:cs typeface="Comic Sans MS"/>
              </a:rPr>
              <a:t> que </a:t>
            </a:r>
            <a:r>
              <a:rPr lang="en-GB" b="1" dirty="0" err="1">
                <a:solidFill>
                  <a:srgbClr val="DA2810"/>
                </a:solidFill>
                <a:latin typeface="Comic Sans MS"/>
                <a:cs typeface="Comic Sans MS"/>
              </a:rPr>
              <a:t>cela</a:t>
            </a:r>
            <a:r>
              <a:rPr lang="en-GB" b="1" dirty="0">
                <a:solidFill>
                  <a:srgbClr val="DA2810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solidFill>
                  <a:srgbClr val="DA2810"/>
                </a:solidFill>
                <a:latin typeface="Comic Sans MS"/>
                <a:cs typeface="Comic Sans MS"/>
              </a:rPr>
              <a:t>signifie</a:t>
            </a:r>
            <a:r>
              <a:rPr lang="en-GB" b="1" dirty="0">
                <a:solidFill>
                  <a:srgbClr val="DA2810"/>
                </a:solidFill>
                <a:latin typeface="Comic Sans MS"/>
                <a:cs typeface="Comic Sans MS"/>
              </a:rPr>
              <a:t> ?, </a:t>
            </a:r>
            <a:r>
              <a:rPr lang="en-GB" b="1" dirty="0" err="1"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en-GB" b="1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4051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216000"/>
            <a:ext cx="9164118" cy="6480000"/>
          </a:xfrm>
          <a:prstGeom prst="rect">
            <a:avLst/>
          </a:prstGeom>
        </p:spPr>
      </p:pic>
      <p:sp>
        <p:nvSpPr>
          <p:cNvPr id="5" name="Zaobljeni pravokutni oblačić 6"/>
          <p:cNvSpPr/>
          <p:nvPr/>
        </p:nvSpPr>
        <p:spPr>
          <a:xfrm>
            <a:off x="584200" y="279400"/>
            <a:ext cx="2476500" cy="2095500"/>
          </a:xfrm>
          <a:prstGeom prst="wedgeRoundRectCallout">
            <a:avLst>
              <a:gd name="adj1" fmla="val -68090"/>
              <a:gd name="adj2" fmla="val -42742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lvl="0" algn="ctr">
              <a:lnSpc>
                <a:spcPct val="150000"/>
              </a:lnSpc>
            </a:pP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Ici, Louis a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écrit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:</a:t>
            </a:r>
          </a:p>
          <a:p>
            <a:pPr lvl="0" algn="ctr">
              <a:lnSpc>
                <a:spcPct val="150000"/>
              </a:lnSpc>
            </a:pPr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PLUS D'ABEILLES,</a:t>
            </a:r>
          </a:p>
          <a:p>
            <a:pPr lvl="0" algn="ctr">
              <a:lnSpc>
                <a:spcPct val="150000"/>
              </a:lnSpc>
            </a:pPr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PLUS DE POLLEN,</a:t>
            </a:r>
          </a:p>
          <a:p>
            <a:pPr lvl="0" algn="ctr">
              <a:lnSpc>
                <a:spcPct val="150000"/>
              </a:lnSpc>
            </a:pPr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PLUS DE PLANTES,</a:t>
            </a:r>
          </a:p>
          <a:p>
            <a:pPr lvl="0" algn="ctr">
              <a:lnSpc>
                <a:spcPct val="150000"/>
              </a:lnSpc>
            </a:pPr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PLUS D'ANIMAUX,</a:t>
            </a:r>
          </a:p>
          <a:p>
            <a:pPr lvl="0" algn="ctr">
              <a:lnSpc>
                <a:spcPct val="150000"/>
              </a:lnSpc>
            </a:pPr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PLUS D'HUMAINS.</a:t>
            </a:r>
          </a:p>
        </p:txBody>
      </p:sp>
      <p:sp>
        <p:nvSpPr>
          <p:cNvPr id="6" name="Zaobljeni pravokutni oblačić 6"/>
          <p:cNvSpPr/>
          <p:nvPr/>
        </p:nvSpPr>
        <p:spPr>
          <a:xfrm>
            <a:off x="7277100" y="165100"/>
            <a:ext cx="2501901" cy="1056640"/>
          </a:xfrm>
          <a:prstGeom prst="wedgeRoundRectCallout">
            <a:avLst>
              <a:gd name="adj1" fmla="val 33916"/>
              <a:gd name="adj2" fmla="val 86508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lvl="0" algn="ctr">
              <a:lnSpc>
                <a:spcPct val="150000"/>
              </a:lnSpc>
            </a:pP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L'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abeille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tient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un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panneau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qui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dit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: </a:t>
            </a:r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SAUVE-MOI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321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00" y="216000"/>
            <a:ext cx="8922558" cy="6480000"/>
          </a:xfrm>
          <a:prstGeom prst="rect">
            <a:avLst/>
          </a:prstGeom>
        </p:spPr>
      </p:pic>
      <p:sp>
        <p:nvSpPr>
          <p:cNvPr id="6" name="Zaobljeni pravokutni oblačić 6"/>
          <p:cNvSpPr/>
          <p:nvPr/>
        </p:nvSpPr>
        <p:spPr>
          <a:xfrm>
            <a:off x="6663974" y="126997"/>
            <a:ext cx="2458157" cy="1409704"/>
          </a:xfrm>
          <a:prstGeom prst="wedgeRoundRectCallout">
            <a:avLst>
              <a:gd name="adj1" fmla="val 74471"/>
              <a:gd name="adj2" fmla="val -42161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75" tIns="53637" rIns="107275" bIns="53637" rtlCol="0" anchor="ctr"/>
          <a:lstStyle/>
          <a:p>
            <a:pPr algn="ctr">
              <a:lnSpc>
                <a:spcPts val="2112"/>
              </a:lnSpc>
            </a:pP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Mais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ici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Louis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nous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a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peint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comme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si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nous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étions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des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MARIONNETTES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.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Pourquoi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?</a:t>
            </a:r>
          </a:p>
        </p:txBody>
      </p:sp>
      <p:sp>
        <p:nvSpPr>
          <p:cNvPr id="7" name="Zaobljeni pravokutni oblačić 6"/>
          <p:cNvSpPr/>
          <p:nvPr/>
        </p:nvSpPr>
        <p:spPr>
          <a:xfrm>
            <a:off x="177799" y="228600"/>
            <a:ext cx="2761343" cy="1422400"/>
          </a:xfrm>
          <a:prstGeom prst="wedgeRoundRectCallout">
            <a:avLst>
              <a:gd name="adj1" fmla="val -52018"/>
              <a:gd name="adj2" fmla="val 75424"/>
              <a:gd name="adj3" fmla="val 16667"/>
            </a:avLst>
          </a:prstGeom>
          <a:ln w="57150" cmpd="sng">
            <a:solidFill>
              <a:srgbClr val="34804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Le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panneau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indique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: </a:t>
            </a:r>
          </a:p>
          <a:p>
            <a:pPr algn="ctr">
              <a:lnSpc>
                <a:spcPts val="2112"/>
              </a:lnSpc>
            </a:pPr>
            <a:r>
              <a:rPr lang="en-GB" dirty="0">
                <a:solidFill>
                  <a:srgbClr val="FD7916"/>
                </a:solidFill>
                <a:latin typeface="Comic Sans MS"/>
                <a:cs typeface="Comic Sans MS"/>
              </a:rPr>
              <a:t>" PAS D'ABEILLES,</a:t>
            </a:r>
          </a:p>
          <a:p>
            <a:pPr algn="ctr">
              <a:lnSpc>
                <a:spcPts val="2112"/>
              </a:lnSpc>
            </a:pPr>
            <a:r>
              <a:rPr lang="en-GB" dirty="0">
                <a:solidFill>
                  <a:srgbClr val="FD7916"/>
                </a:solidFill>
                <a:latin typeface="Comic Sans MS"/>
                <a:cs typeface="Comic Sans MS"/>
              </a:rPr>
              <a:t>PAS DE NOURRITURE" 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15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1" y="228600"/>
            <a:ext cx="8627657" cy="6480000"/>
          </a:xfrm>
          <a:prstGeom prst="rect">
            <a:avLst/>
          </a:prstGeom>
        </p:spPr>
      </p:pic>
      <p:sp>
        <p:nvSpPr>
          <p:cNvPr id="4" name="Zaobljeni pravokutni oblačić 6"/>
          <p:cNvSpPr/>
          <p:nvPr/>
        </p:nvSpPr>
        <p:spPr>
          <a:xfrm>
            <a:off x="901701" y="965200"/>
            <a:ext cx="1945640" cy="838200"/>
          </a:xfrm>
          <a:prstGeom prst="wedgeRoundRectCallout">
            <a:avLst>
              <a:gd name="adj1" fmla="val -68495"/>
              <a:gd name="adj2" fmla="val -108578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75" tIns="53637" rIns="107275" bIns="53637" rtlCol="0" anchor="ctr"/>
          <a:lstStyle/>
          <a:p>
            <a:pPr algn="ctr">
              <a:lnSpc>
                <a:spcPts val="2112"/>
              </a:lnSpc>
            </a:pP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Here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as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well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!!</a:t>
            </a:r>
          </a:p>
        </p:txBody>
      </p:sp>
    </p:spTree>
    <p:extLst>
      <p:ext uri="{BB962C8B-B14F-4D97-AF65-F5344CB8AC3E}">
        <p14:creationId xmlns:p14="http://schemas.microsoft.com/office/powerpoint/2010/main" val="133331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0" y="139700"/>
            <a:ext cx="6184900" cy="6616700"/>
          </a:xfrm>
          <a:prstGeom prst="rect">
            <a:avLst/>
          </a:prstGeom>
        </p:spPr>
      </p:pic>
      <p:sp>
        <p:nvSpPr>
          <p:cNvPr id="7" name="Zaobljeni pravokutni oblačić 6"/>
          <p:cNvSpPr/>
          <p:nvPr/>
        </p:nvSpPr>
        <p:spPr>
          <a:xfrm>
            <a:off x="368300" y="4305301"/>
            <a:ext cx="2717800" cy="2127674"/>
          </a:xfrm>
          <a:prstGeom prst="wedgeRoundRectCallout">
            <a:avLst>
              <a:gd name="adj1" fmla="val 64967"/>
              <a:gd name="adj2" fmla="val 41012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lvl="0" algn="ctr">
              <a:lnSpc>
                <a:spcPct val="150000"/>
              </a:lnSpc>
            </a:pP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Ici, a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écrit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Louis :</a:t>
            </a:r>
          </a:p>
          <a:p>
            <a:pPr lvl="0" algn="ctr">
              <a:lnSpc>
                <a:spcPct val="150000"/>
              </a:lnSpc>
            </a:pPr>
            <a:r>
              <a:rPr lang="it-IT" sz="1400" b="1" dirty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NOUS PARTAGEONS LE MÊME ENVIRONNEMENT. FAITES ATTENTION.</a:t>
            </a:r>
          </a:p>
          <a:p>
            <a:pPr lvl="0" algn="ctr">
              <a:lnSpc>
                <a:spcPct val="150000"/>
              </a:lnSpc>
            </a:pP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A qui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ou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à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quoi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fait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-il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référence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?</a:t>
            </a:r>
          </a:p>
        </p:txBody>
      </p:sp>
      <p:sp>
        <p:nvSpPr>
          <p:cNvPr id="8" name="Zaobljeni pravokutni oblačić 6"/>
          <p:cNvSpPr/>
          <p:nvPr/>
        </p:nvSpPr>
        <p:spPr>
          <a:xfrm>
            <a:off x="210668" y="2222500"/>
            <a:ext cx="2692400" cy="1318931"/>
          </a:xfrm>
          <a:prstGeom prst="wedgeRoundRectCallout">
            <a:avLst>
              <a:gd name="adj1" fmla="val 96927"/>
              <a:gd name="adj2" fmla="val 3168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75" tIns="53637" rIns="107275" bIns="53637" rtlCol="0" anchor="ctr"/>
          <a:lstStyle/>
          <a:p>
            <a:pPr algn="ctr">
              <a:lnSpc>
                <a:spcPts val="2112"/>
              </a:lnSpc>
            </a:pP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Salut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sz="1400" b="1" dirty="0">
                <a:solidFill>
                  <a:schemeClr val="tx1"/>
                </a:solidFill>
                <a:latin typeface="Comic Sans MS"/>
                <a:cs typeface="Comic Sans MS"/>
              </a:rPr>
              <a:t>Max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cette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abeille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 a un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panneau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 qui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dit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 :</a:t>
            </a:r>
          </a:p>
          <a:p>
            <a:pPr algn="ctr">
              <a:lnSpc>
                <a:spcPts val="2112"/>
              </a:lnSpc>
            </a:pPr>
            <a:r>
              <a:rPr lang="it-IT" sz="1400" b="1" dirty="0">
                <a:solidFill>
                  <a:srgbClr val="EF8600"/>
                </a:solidFill>
                <a:latin typeface="Comic Sans MS"/>
                <a:ea typeface="Lora"/>
                <a:cs typeface="Comic Sans MS"/>
              </a:rPr>
              <a:t>PAS D'ABEILLES,</a:t>
            </a:r>
          </a:p>
          <a:p>
            <a:pPr algn="ctr">
              <a:lnSpc>
                <a:spcPts val="2112"/>
              </a:lnSpc>
            </a:pPr>
            <a:r>
              <a:rPr lang="it-IT" sz="1400" b="1" dirty="0">
                <a:solidFill>
                  <a:srgbClr val="EF8600"/>
                </a:solidFill>
                <a:latin typeface="Comic Sans MS"/>
                <a:ea typeface="Lora"/>
                <a:cs typeface="Comic Sans MS"/>
              </a:rPr>
              <a:t>PAS D'HOMMES.</a:t>
            </a:r>
          </a:p>
        </p:txBody>
      </p:sp>
    </p:spTree>
    <p:extLst>
      <p:ext uri="{BB962C8B-B14F-4D97-AF65-F5344CB8AC3E}">
        <p14:creationId xmlns:p14="http://schemas.microsoft.com/office/powerpoint/2010/main" val="232510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" y="1260000"/>
            <a:ext cx="9612000" cy="5402031"/>
          </a:xfrm>
          <a:prstGeom prst="rect">
            <a:avLst/>
          </a:prstGeom>
        </p:spPr>
      </p:pic>
      <p:sp>
        <p:nvSpPr>
          <p:cNvPr id="7" name="Zaobljeni pravokutni oblačić 6"/>
          <p:cNvSpPr/>
          <p:nvPr/>
        </p:nvSpPr>
        <p:spPr>
          <a:xfrm>
            <a:off x="203199" y="134619"/>
            <a:ext cx="3627821" cy="1867601"/>
          </a:xfrm>
          <a:prstGeom prst="wedgeRoundRectCallout">
            <a:avLst>
              <a:gd name="adj1" fmla="val 73235"/>
              <a:gd name="adj2" fmla="val -28917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lvl="0" algn="ctr">
              <a:lnSpc>
                <a:spcPct val="150000"/>
              </a:lnSpc>
            </a:pPr>
            <a:endParaRPr lang="it-IT" sz="1400" b="1" dirty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Dans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le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projet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SAVE THE BEES,</a:t>
            </a:r>
          </a:p>
          <a:p>
            <a:pPr lvl="0" algn="ctr">
              <a:lnSpc>
                <a:spcPct val="150000"/>
              </a:lnSpc>
            </a:pP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les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abeilles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sont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représentées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soit</a:t>
            </a:r>
            <a:r>
              <a:rPr lang="it-IT" sz="1400" b="1" dirty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seules</a:t>
            </a:r>
            <a:endParaRPr lang="it-IT" sz="1400" b="1" dirty="0">
              <a:solidFill>
                <a:srgbClr val="EF8600"/>
              </a:solidFill>
              <a:latin typeface="Comic Sans MS"/>
              <a:ea typeface="Lora"/>
              <a:cs typeface="Comic Sans MS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it-IT" sz="1400" b="1" dirty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soit</a:t>
            </a:r>
            <a:r>
              <a:rPr lang="it-IT" sz="1400" b="1" dirty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avec</a:t>
            </a:r>
            <a:r>
              <a:rPr lang="it-IT" sz="1400" b="1" dirty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 d'</a:t>
            </a:r>
            <a:r>
              <a:rPr lang="it-IT" sz="1400" b="1" dirty="0" err="1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autres</a:t>
            </a:r>
            <a:r>
              <a:rPr lang="it-IT" sz="1400" b="1" dirty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animaux</a:t>
            </a:r>
            <a:r>
              <a:rPr lang="it-IT" sz="1400" b="1" dirty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.</a:t>
            </a:r>
          </a:p>
          <a:p>
            <a:pPr lvl="0" algn="ctr">
              <a:lnSpc>
                <a:spcPct val="150000"/>
              </a:lnSpc>
            </a:pP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Pourquoi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?</a:t>
            </a:r>
          </a:p>
          <a:p>
            <a:pPr lvl="0" algn="ctr">
              <a:lnSpc>
                <a:spcPct val="150000"/>
              </a:lnSpc>
            </a:pPr>
            <a:endParaRPr lang="it-IT" sz="1400" b="1" dirty="0">
              <a:solidFill>
                <a:srgbClr val="BB100E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193153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00" y="203200"/>
            <a:ext cx="8190918" cy="6480000"/>
          </a:xfrm>
          <a:prstGeom prst="rect">
            <a:avLst/>
          </a:prstGeom>
        </p:spPr>
      </p:pic>
      <p:sp>
        <p:nvSpPr>
          <p:cNvPr id="5" name="Zaobljeni pravokutni oblačić 6"/>
          <p:cNvSpPr/>
          <p:nvPr/>
        </p:nvSpPr>
        <p:spPr>
          <a:xfrm>
            <a:off x="197549" y="180904"/>
            <a:ext cx="3269551" cy="2333695"/>
          </a:xfrm>
          <a:prstGeom prst="wedgeRoundRectCallout">
            <a:avLst>
              <a:gd name="adj1" fmla="val -45800"/>
              <a:gd name="adj2" fmla="val 70100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lvl="0" algn="ctr">
              <a:lnSpc>
                <a:spcPct val="150000"/>
              </a:lnSpc>
            </a:pPr>
            <a:endParaRPr lang="it-IT" b="1" dirty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Les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animaux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sont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peints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comme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s'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ils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étaient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faits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de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NOMBREUSES PIÈCES DE TISSU COLORÉ</a:t>
            </a:r>
            <a:r>
              <a:rPr lang="it-IT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aux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motifs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variés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.</a:t>
            </a:r>
          </a:p>
          <a:p>
            <a:pPr lvl="0" algn="ctr">
              <a:lnSpc>
                <a:spcPct val="150000"/>
              </a:lnSpc>
            </a:pPr>
            <a:r>
              <a:rPr lang="it-IT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Essayez</a:t>
            </a:r>
            <a:r>
              <a:rPr lang="it-IT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d'</a:t>
            </a:r>
            <a:r>
              <a:rPr lang="it-IT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expliquer</a:t>
            </a:r>
            <a:r>
              <a:rPr lang="it-IT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pourquoi</a:t>
            </a:r>
            <a:r>
              <a:rPr lang="it-IT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. </a:t>
            </a:r>
          </a:p>
          <a:p>
            <a:pPr lvl="0" algn="ctr">
              <a:lnSpc>
                <a:spcPct val="150000"/>
              </a:lnSpc>
            </a:pPr>
            <a:endParaRPr lang="it-IT" b="1" dirty="0">
              <a:solidFill>
                <a:srgbClr val="BB100E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192667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216000"/>
            <a:ext cx="5509645" cy="6480000"/>
          </a:xfrm>
          <a:prstGeom prst="rect">
            <a:avLst/>
          </a:prstGeom>
        </p:spPr>
      </p:pic>
      <p:sp>
        <p:nvSpPr>
          <p:cNvPr id="3" name="Zaobljeni pravokutni oblačić 6"/>
          <p:cNvSpPr/>
          <p:nvPr/>
        </p:nvSpPr>
        <p:spPr>
          <a:xfrm>
            <a:off x="6451600" y="457200"/>
            <a:ext cx="3332717" cy="2971800"/>
          </a:xfrm>
          <a:prstGeom prst="wedgeRoundRectCallout">
            <a:avLst>
              <a:gd name="adj1" fmla="val 11685"/>
              <a:gd name="adj2" fmla="val -64947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lvl="0" algn="ctr">
              <a:lnSpc>
                <a:spcPct val="150000"/>
              </a:lnSpc>
            </a:pPr>
            <a:r>
              <a:rPr lang="it-IT" sz="140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Une autre chose que vous avez peut-être remarquée est que les abeilles </a:t>
            </a:r>
            <a:r>
              <a:rPr lang="it-IT" sz="1400" b="1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TIENNENT DES AIGUILLES À COUDRE ET DES FILS</a:t>
            </a:r>
            <a:r>
              <a:rPr lang="it-IT" sz="140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. </a:t>
            </a:r>
          </a:p>
          <a:p>
            <a:pPr lvl="0" algn="ctr">
              <a:lnSpc>
                <a:spcPct val="150000"/>
              </a:lnSpc>
            </a:pPr>
            <a:r>
              <a:rPr lang="it-IT" sz="1400">
                <a:solidFill>
                  <a:srgbClr val="C00000"/>
                </a:solidFill>
                <a:latin typeface="Comic Sans MS"/>
                <a:ea typeface="Lora"/>
                <a:cs typeface="Comic Sans MS"/>
                <a:sym typeface="Lora"/>
              </a:rPr>
              <a:t>Ce sont des éléments importants pour comprendre le message de Louis...</a:t>
            </a:r>
            <a:endParaRPr lang="it-IT" sz="1400" dirty="0">
              <a:solidFill>
                <a:srgbClr val="C00000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364686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400" y="457200"/>
            <a:ext cx="6057900" cy="6045200"/>
          </a:xfrm>
          <a:prstGeom prst="rect">
            <a:avLst/>
          </a:prstGeom>
        </p:spPr>
      </p:pic>
      <p:sp>
        <p:nvSpPr>
          <p:cNvPr id="3" name="Zaobljeni pravokutni oblačić 6"/>
          <p:cNvSpPr/>
          <p:nvPr/>
        </p:nvSpPr>
        <p:spPr>
          <a:xfrm>
            <a:off x="164529" y="812800"/>
            <a:ext cx="3620071" cy="2552700"/>
          </a:xfrm>
          <a:prstGeom prst="wedgeRoundRectCallout">
            <a:avLst>
              <a:gd name="adj1" fmla="val -46129"/>
              <a:gd name="adj2" fmla="val 79930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lvl="0" algn="ctr">
              <a:lnSpc>
                <a:spcPct val="150000"/>
              </a:lnSpc>
            </a:pP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Dans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certains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cas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, Louis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peint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un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animal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avec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ses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CARACTÉRISTIQUES RÉELLES 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et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place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à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côté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de lui un compagnon de la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même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espèce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, mais </a:t>
            </a:r>
            <a:r>
              <a:rPr lang="it-IT" sz="1400" b="1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EN TISSU OU EN PLASTIQUE.</a:t>
            </a:r>
          </a:p>
          <a:p>
            <a:pPr lvl="0" algn="ctr">
              <a:lnSpc>
                <a:spcPct val="150000"/>
              </a:lnSpc>
            </a:pPr>
            <a:r>
              <a:rPr lang="it-IT" sz="1400" b="1" dirty="0">
                <a:solidFill>
                  <a:srgbClr val="C00000"/>
                </a:solidFill>
                <a:latin typeface="Comic Sans MS"/>
                <a:ea typeface="Lora"/>
                <a:cs typeface="Comic Sans MS"/>
                <a:sym typeface="Lora"/>
              </a:rPr>
              <a:t>Là </a:t>
            </a:r>
            <a:r>
              <a:rPr lang="it-IT" sz="1400" b="1" dirty="0" err="1">
                <a:solidFill>
                  <a:srgbClr val="C00000"/>
                </a:solidFill>
                <a:latin typeface="Comic Sans MS"/>
                <a:ea typeface="Lora"/>
                <a:cs typeface="Comic Sans MS"/>
                <a:sym typeface="Lora"/>
              </a:rPr>
              <a:t>encore</a:t>
            </a:r>
            <a:r>
              <a:rPr lang="it-IT" sz="1400" b="1" dirty="0">
                <a:solidFill>
                  <a:srgbClr val="C00000"/>
                </a:solidFill>
                <a:latin typeface="Comic Sans MS"/>
                <a:ea typeface="Lora"/>
                <a:cs typeface="Comic Sans MS"/>
                <a:sym typeface="Lora"/>
              </a:rPr>
              <a:t>, Louis </a:t>
            </a:r>
            <a:r>
              <a:rPr lang="it-IT" sz="1400" b="1" dirty="0" err="1">
                <a:solidFill>
                  <a:srgbClr val="C00000"/>
                </a:solidFill>
                <a:latin typeface="Comic Sans MS"/>
                <a:ea typeface="Lora"/>
                <a:cs typeface="Comic Sans MS"/>
                <a:sym typeface="Lora"/>
              </a:rPr>
              <a:t>essaie</a:t>
            </a:r>
            <a:r>
              <a:rPr lang="it-IT" sz="1400" b="1" dirty="0">
                <a:solidFill>
                  <a:srgbClr val="C00000"/>
                </a:solidFill>
                <a:latin typeface="Comic Sans MS"/>
                <a:ea typeface="Lora"/>
                <a:cs typeface="Comic Sans MS"/>
                <a:sym typeface="Lora"/>
              </a:rPr>
              <a:t> de </a:t>
            </a:r>
            <a:r>
              <a:rPr lang="it-IT" sz="1400" b="1" dirty="0" err="1">
                <a:solidFill>
                  <a:srgbClr val="C00000"/>
                </a:solidFill>
                <a:latin typeface="Comic Sans MS"/>
                <a:ea typeface="Lora"/>
                <a:cs typeface="Comic Sans MS"/>
                <a:sym typeface="Lora"/>
              </a:rPr>
              <a:t>nous</a:t>
            </a:r>
            <a:r>
              <a:rPr lang="it-IT" sz="1400" b="1" dirty="0">
                <a:solidFill>
                  <a:srgbClr val="C00000"/>
                </a:solidFill>
                <a:latin typeface="Comic Sans MS"/>
                <a:ea typeface="Lora"/>
                <a:cs typeface="Comic Sans MS"/>
                <a:sym typeface="Lora"/>
              </a:rPr>
              <a:t> dire </a:t>
            </a:r>
            <a:r>
              <a:rPr lang="it-IT" sz="1400" b="1" dirty="0" err="1">
                <a:solidFill>
                  <a:srgbClr val="C00000"/>
                </a:solidFill>
                <a:latin typeface="Comic Sans MS"/>
                <a:ea typeface="Lora"/>
                <a:cs typeface="Comic Sans MS"/>
                <a:sym typeface="Lora"/>
              </a:rPr>
              <a:t>quelque</a:t>
            </a:r>
            <a:r>
              <a:rPr lang="it-IT" sz="1400" b="1" dirty="0">
                <a:solidFill>
                  <a:srgbClr val="C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C00000"/>
                </a:solidFill>
                <a:latin typeface="Comic Sans MS"/>
                <a:ea typeface="Lora"/>
                <a:cs typeface="Comic Sans MS"/>
                <a:sym typeface="Lora"/>
              </a:rPr>
              <a:t>chose</a:t>
            </a:r>
            <a:r>
              <a:rPr lang="it-IT" sz="1400" b="1" dirty="0">
                <a:solidFill>
                  <a:srgbClr val="C00000"/>
                </a:solidFill>
                <a:latin typeface="Comic Sans MS"/>
                <a:ea typeface="Lora"/>
                <a:cs typeface="Comic Sans MS"/>
                <a:sym typeface="Lora"/>
              </a:rPr>
              <a:t> de </a:t>
            </a:r>
            <a:r>
              <a:rPr lang="it-IT" sz="1400" b="1" dirty="0" err="1">
                <a:solidFill>
                  <a:srgbClr val="C00000"/>
                </a:solidFill>
                <a:latin typeface="Comic Sans MS"/>
                <a:ea typeface="Lora"/>
                <a:cs typeface="Comic Sans MS"/>
                <a:sym typeface="Lora"/>
              </a:rPr>
              <a:t>précis</a:t>
            </a:r>
            <a:r>
              <a:rPr lang="it-IT" sz="1400" b="1" dirty="0">
                <a:solidFill>
                  <a:srgbClr val="C00000"/>
                </a:solidFill>
                <a:latin typeface="Comic Sans MS"/>
                <a:ea typeface="Lora"/>
                <a:cs typeface="Comic Sans MS"/>
                <a:sym typeface="Lora"/>
              </a:rPr>
              <a:t> .....</a:t>
            </a:r>
          </a:p>
        </p:txBody>
      </p:sp>
    </p:spTree>
    <p:extLst>
      <p:ext uri="{BB962C8B-B14F-4D97-AF65-F5344CB8AC3E}">
        <p14:creationId xmlns:p14="http://schemas.microsoft.com/office/powerpoint/2010/main" val="408372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165601" y="216000"/>
            <a:ext cx="9612000" cy="6480000"/>
            <a:chOff x="788300" y="0"/>
            <a:chExt cx="7526774" cy="5143500"/>
          </a:xfrm>
        </p:grpSpPr>
        <p:pic>
          <p:nvPicPr>
            <p:cNvPr id="101" name="Google Shape;101;p19"/>
            <p:cNvPicPr preferRelativeResize="0"/>
            <p:nvPr/>
          </p:nvPicPr>
          <p:blipFill rotWithShape="1">
            <a:blip r:embed="rId3">
              <a:alphaModFix/>
            </a:blip>
            <a:srcRect l="4024" r="4518"/>
            <a:stretch/>
          </p:blipFill>
          <p:spPr>
            <a:xfrm>
              <a:off x="788300" y="0"/>
              <a:ext cx="75267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130" y="454526"/>
              <a:ext cx="2108869" cy="1632953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8923" y="514685"/>
              <a:ext cx="858921" cy="1191794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2658" y="302126"/>
              <a:ext cx="867304" cy="379663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0105" y="975895"/>
              <a:ext cx="494631" cy="554789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0841" y="1069473"/>
              <a:ext cx="240631" cy="360947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348" y="1255294"/>
              <a:ext cx="240631" cy="360947"/>
            </a:xfrm>
            <a:prstGeom prst="rect">
              <a:avLst/>
            </a:prstGeom>
          </p:spPr>
        </p:pic>
      </p:grpSp>
      <p:sp>
        <p:nvSpPr>
          <p:cNvPr id="17" name="Zaobljeni pravokutni oblačić 6"/>
          <p:cNvSpPr/>
          <p:nvPr/>
        </p:nvSpPr>
        <p:spPr>
          <a:xfrm>
            <a:off x="4277650" y="4420977"/>
            <a:ext cx="2504150" cy="1840123"/>
          </a:xfrm>
          <a:prstGeom prst="wedgeRoundRectCallout">
            <a:avLst>
              <a:gd name="adj1" fmla="val -23296"/>
              <a:gd name="adj2" fmla="val -76146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1877"/>
              </a:lnSpc>
            </a:pPr>
            <a:r>
              <a:rPr lang="fr-FR" sz="1400" dirty="0">
                <a:latin typeface="Comic Sans MS"/>
                <a:cs typeface="Comic Sans MS"/>
              </a:rPr>
              <a:t>..... Avez-vous dit que cet artiste parle de </a:t>
            </a:r>
            <a:r>
              <a:rPr lang="fr-FR" sz="1400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BEAUCOUP D'AUTRES SUJETS </a:t>
            </a:r>
            <a:r>
              <a:rPr lang="fr-FR" sz="1400" dirty="0">
                <a:latin typeface="Comic Sans MS"/>
                <a:cs typeface="Comic Sans MS"/>
              </a:rPr>
              <a:t>concernant </a:t>
            </a:r>
            <a:r>
              <a:rPr lang="fr-FR" sz="1400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l'ENVIRONNEMENT</a:t>
            </a:r>
            <a:r>
              <a:rPr lang="fr-FR" sz="1400" dirty="0">
                <a:latin typeface="Comic Sans MS"/>
                <a:cs typeface="Comic Sans MS"/>
              </a:rPr>
              <a:t> ?</a:t>
            </a:r>
          </a:p>
          <a:p>
            <a:pPr algn="ctr">
              <a:lnSpc>
                <a:spcPts val="1877"/>
              </a:lnSpc>
            </a:pPr>
            <a:r>
              <a:rPr lang="fr-FR" sz="1400" dirty="0">
                <a:latin typeface="Comic Sans MS"/>
                <a:cs typeface="Comic Sans MS"/>
              </a:rPr>
              <a:t> Comme par exemple ?</a:t>
            </a:r>
          </a:p>
        </p:txBody>
      </p:sp>
      <p:sp>
        <p:nvSpPr>
          <p:cNvPr id="11" name="Zaobljeni pravokutni oblačić 6"/>
          <p:cNvSpPr/>
          <p:nvPr/>
        </p:nvSpPr>
        <p:spPr>
          <a:xfrm>
            <a:off x="3898900" y="2478841"/>
            <a:ext cx="2552700" cy="1242259"/>
          </a:xfrm>
          <a:prstGeom prst="wedgeRoundRectCallout">
            <a:avLst>
              <a:gd name="adj1" fmla="val -7089"/>
              <a:gd name="adj2" fmla="val -68143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1877"/>
              </a:lnSpc>
            </a:pPr>
            <a:r>
              <a:rPr lang="it-IT" sz="1400" b="1" dirty="0">
                <a:solidFill>
                  <a:srgbClr val="000000"/>
                </a:solidFill>
                <a:latin typeface="Comic Sans MS"/>
                <a:cs typeface="Comic Sans MS"/>
              </a:rPr>
              <a:t>MERCI LOUIS MASAI !!!</a:t>
            </a:r>
          </a:p>
          <a:p>
            <a:pPr algn="ctr">
              <a:lnSpc>
                <a:spcPts val="1877"/>
              </a:lnSpc>
            </a:pPr>
            <a:r>
              <a:rPr lang="it-IT" sz="1400" b="1" dirty="0" err="1">
                <a:solidFill>
                  <a:srgbClr val="000000"/>
                </a:solidFill>
                <a:latin typeface="Comic Sans MS"/>
                <a:cs typeface="Comic Sans MS"/>
              </a:rPr>
              <a:t>Comme</a:t>
            </a:r>
            <a:r>
              <a:rPr lang="it-IT" sz="1400" b="1" dirty="0">
                <a:solidFill>
                  <a:srgbClr val="000000"/>
                </a:solidFill>
                <a:latin typeface="Comic Sans MS"/>
                <a:cs typeface="Comic Sans MS"/>
              </a:rPr>
              <a:t> c'est gentil </a:t>
            </a:r>
            <a:r>
              <a:rPr lang="it-IT" sz="1400" b="1" dirty="0" err="1">
                <a:solidFill>
                  <a:srgbClr val="000000"/>
                </a:solidFill>
                <a:latin typeface="Comic Sans MS"/>
                <a:cs typeface="Comic Sans MS"/>
              </a:rPr>
              <a:t>que</a:t>
            </a:r>
            <a:r>
              <a:rPr lang="it-IT" sz="1400" b="1" dirty="0">
                <a:solidFill>
                  <a:srgbClr val="000000"/>
                </a:solidFill>
                <a:latin typeface="Comic Sans MS"/>
                <a:cs typeface="Comic Sans MS"/>
              </a:rPr>
              <a:t> tu te </a:t>
            </a:r>
            <a:r>
              <a:rPr lang="it-IT" sz="1400" b="1" dirty="0" err="1">
                <a:solidFill>
                  <a:srgbClr val="000000"/>
                </a:solidFill>
                <a:latin typeface="Comic Sans MS"/>
                <a:cs typeface="Comic Sans MS"/>
              </a:rPr>
              <a:t>souviennes</a:t>
            </a:r>
            <a:r>
              <a:rPr lang="it-IT" sz="1400" b="1" dirty="0">
                <a:solidFill>
                  <a:srgbClr val="000000"/>
                </a:solidFill>
                <a:latin typeface="Comic Sans MS"/>
                <a:cs typeface="Comic Sans MS"/>
              </a:rPr>
              <a:t> de </a:t>
            </a:r>
            <a:r>
              <a:rPr lang="it-IT" sz="1400" b="1" dirty="0" err="1">
                <a:solidFill>
                  <a:srgbClr val="000000"/>
                </a:solidFill>
                <a:latin typeface="Comic Sans MS"/>
                <a:cs typeface="Comic Sans MS"/>
              </a:rPr>
              <a:t>nous</a:t>
            </a:r>
            <a:r>
              <a:rPr lang="it-IT" sz="1400" b="1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>
                <a:solidFill>
                  <a:srgbClr val="000000"/>
                </a:solidFill>
                <a:latin typeface="Comic Sans MS"/>
                <a:cs typeface="Comic Sans MS"/>
              </a:rPr>
              <a:t>les</a:t>
            </a:r>
            <a:r>
              <a:rPr lang="it-IT" sz="1400" b="1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>
                <a:solidFill>
                  <a:srgbClr val="000000"/>
                </a:solidFill>
                <a:latin typeface="Comic Sans MS"/>
                <a:cs typeface="Comic Sans MS"/>
              </a:rPr>
              <a:t>abeilles</a:t>
            </a:r>
            <a:r>
              <a:rPr lang="it-IT" sz="1400" b="1" dirty="0">
                <a:solidFill>
                  <a:srgbClr val="000000"/>
                </a:solidFill>
                <a:latin typeface="Comic Sans MS"/>
                <a:cs typeface="Comic Sans MS"/>
              </a:rPr>
              <a:t> ! !!! </a:t>
            </a:r>
          </a:p>
        </p:txBody>
      </p:sp>
      <p:sp>
        <p:nvSpPr>
          <p:cNvPr id="12" name="Zaobljeni pravokutni oblačić 6"/>
          <p:cNvSpPr/>
          <p:nvPr/>
        </p:nvSpPr>
        <p:spPr>
          <a:xfrm>
            <a:off x="4212869" y="114300"/>
            <a:ext cx="2594331" cy="1079500"/>
          </a:xfrm>
          <a:prstGeom prst="wedgeRoundRectCallout">
            <a:avLst>
              <a:gd name="adj1" fmla="val 35784"/>
              <a:gd name="adj2" fmla="val 70984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464"/>
              </a:lnSpc>
            </a:pPr>
            <a:r>
              <a:rPr lang="it-IT" dirty="0" err="1">
                <a:latin typeface="Comic Sans MS"/>
                <a:cs typeface="Comic Sans MS"/>
              </a:rPr>
              <a:t>Oui</a:t>
            </a:r>
            <a:r>
              <a:rPr lang="it-IT" dirty="0">
                <a:latin typeface="Comic Sans MS"/>
                <a:cs typeface="Comic Sans MS"/>
              </a:rPr>
              <a:t>, c'est </a:t>
            </a:r>
            <a:r>
              <a:rPr lang="it-IT" dirty="0" err="1">
                <a:latin typeface="Comic Sans MS"/>
                <a:cs typeface="Comic Sans MS"/>
              </a:rPr>
              <a:t>vrai</a:t>
            </a:r>
            <a:r>
              <a:rPr lang="it-IT" dirty="0">
                <a:latin typeface="Comic Sans MS"/>
                <a:cs typeface="Comic Sans MS"/>
              </a:rPr>
              <a:t>, Louis </a:t>
            </a:r>
            <a:r>
              <a:rPr lang="it-IT" dirty="0" err="1">
                <a:latin typeface="Comic Sans MS"/>
                <a:cs typeface="Comic Sans MS"/>
              </a:rPr>
              <a:t>nous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parle</a:t>
            </a:r>
            <a:r>
              <a:rPr lang="it-IT" dirty="0">
                <a:latin typeface="Comic Sans MS"/>
                <a:cs typeface="Comic Sans MS"/>
              </a:rPr>
              <a:t> de </a:t>
            </a:r>
            <a:r>
              <a:rPr lang="it-IT" b="1" dirty="0" err="1">
                <a:latin typeface="Comic Sans MS"/>
                <a:cs typeface="Comic Sans MS"/>
              </a:rPr>
              <a:t>beaucoup</a:t>
            </a:r>
            <a:r>
              <a:rPr lang="it-IT" b="1" dirty="0">
                <a:latin typeface="Comic Sans MS"/>
                <a:cs typeface="Comic Sans MS"/>
              </a:rPr>
              <a:t> de </a:t>
            </a:r>
            <a:r>
              <a:rPr lang="it-IT" b="1" dirty="0" err="1">
                <a:latin typeface="Comic Sans MS"/>
                <a:cs typeface="Comic Sans MS"/>
              </a:rPr>
              <a:t>sujets</a:t>
            </a:r>
            <a:r>
              <a:rPr lang="it-IT" dirty="0">
                <a:latin typeface="Comic Sans MS"/>
                <a:cs typeface="Comic Sans MS"/>
              </a:rPr>
              <a:t>. </a:t>
            </a:r>
          </a:p>
        </p:txBody>
      </p:sp>
      <p:sp>
        <p:nvSpPr>
          <p:cNvPr id="13" name="Zaobljeni pravokutni oblačić 6"/>
          <p:cNvSpPr/>
          <p:nvPr/>
        </p:nvSpPr>
        <p:spPr>
          <a:xfrm>
            <a:off x="203200" y="203201"/>
            <a:ext cx="2837888" cy="1594272"/>
          </a:xfrm>
          <a:prstGeom prst="wedgeRoundRectCallout">
            <a:avLst>
              <a:gd name="adj1" fmla="val 56776"/>
              <a:gd name="adj2" fmla="val 69011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464"/>
              </a:lnSpc>
            </a:pP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Regardez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bien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les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peintures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murales ci-dessous.</a:t>
            </a:r>
          </a:p>
          <a:p>
            <a:pPr algn="ctr">
              <a:lnSpc>
                <a:spcPts val="2464"/>
              </a:lnSpc>
            </a:pP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De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quoi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s'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agit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-il ?</a:t>
            </a:r>
          </a:p>
        </p:txBody>
      </p:sp>
    </p:spTree>
    <p:extLst>
      <p:ext uri="{BB962C8B-B14F-4D97-AF65-F5344CB8AC3E}">
        <p14:creationId xmlns:p14="http://schemas.microsoft.com/office/powerpoint/2010/main" val="198024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63000" y="1246686"/>
            <a:ext cx="9180000" cy="4364627"/>
          </a:xfrm>
          <a:prstGeom prst="rect">
            <a:avLst/>
          </a:prstGeom>
          <a:noFill/>
          <a:ln w="38100" cap="rnd" cmpd="sng">
            <a:solidFill>
              <a:srgbClr val="407C3F"/>
            </a:solidFill>
            <a:round/>
          </a:ln>
        </p:spPr>
        <p:txBody>
          <a:bodyPr wrap="square" lIns="107287" tIns="53643" rIns="107287" bIns="53643" rtlCol="0">
            <a:spAutoFit/>
          </a:bodyPr>
          <a:lstStyle/>
          <a:p>
            <a:pPr algn="ctr">
              <a:lnSpc>
                <a:spcPts val="5632"/>
              </a:lnSpc>
            </a:pP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Idée et </a:t>
            </a:r>
            <a:r>
              <a:rPr lang="en-GB" sz="3300" dirty="0" err="1">
                <a:solidFill>
                  <a:srgbClr val="407C3F"/>
                </a:solidFill>
                <a:latin typeface="Avenir Next Regular"/>
                <a:cs typeface="Avenir Next Regular"/>
              </a:rPr>
              <a:t>projet</a:t>
            </a: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 de design </a:t>
            </a:r>
            <a:r>
              <a:rPr lang="en-GB" sz="3300" dirty="0" err="1">
                <a:solidFill>
                  <a:srgbClr val="407C3F"/>
                </a:solidFill>
                <a:latin typeface="Avenir Next Regular"/>
                <a:cs typeface="Avenir Next Regular"/>
              </a:rPr>
              <a:t>graphique</a:t>
            </a: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 de :</a:t>
            </a:r>
          </a:p>
          <a:p>
            <a:pPr algn="ctr">
              <a:lnSpc>
                <a:spcPts val="5632"/>
              </a:lnSpc>
            </a:pPr>
            <a:r>
              <a:rPr lang="en-GB" sz="3300" b="1" dirty="0">
                <a:solidFill>
                  <a:srgbClr val="407C3F"/>
                </a:solidFill>
                <a:latin typeface="Avenir Next Regular"/>
                <a:cs typeface="Avenir Next Regular"/>
              </a:rPr>
              <a:t>Matilde Biondi </a:t>
            </a: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et </a:t>
            </a:r>
            <a:r>
              <a:rPr lang="en-GB" sz="3300" b="1" dirty="0">
                <a:solidFill>
                  <a:srgbClr val="407C3F"/>
                </a:solidFill>
                <a:latin typeface="Avenir Next Regular"/>
                <a:cs typeface="Avenir Next Regular"/>
              </a:rPr>
              <a:t>Sara </a:t>
            </a:r>
            <a:r>
              <a:rPr lang="en-GB" sz="3300" b="1" dirty="0" err="1">
                <a:solidFill>
                  <a:srgbClr val="407C3F"/>
                </a:solidFill>
                <a:latin typeface="Avenir Next Regular"/>
                <a:cs typeface="Avenir Next Regular"/>
              </a:rPr>
              <a:t>Borella</a:t>
            </a:r>
            <a:endParaRPr lang="en-GB" sz="3300" b="1" dirty="0">
              <a:solidFill>
                <a:srgbClr val="407C3F"/>
              </a:solidFill>
              <a:latin typeface="Avenir Next Regular"/>
              <a:cs typeface="Avenir Next Regular"/>
            </a:endParaRPr>
          </a:p>
          <a:p>
            <a:pPr algn="ctr">
              <a:lnSpc>
                <a:spcPts val="5632"/>
              </a:lnSpc>
            </a:pP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~ 3 D, </a:t>
            </a:r>
            <a:r>
              <a:rPr lang="en-GB" sz="3300" dirty="0" err="1">
                <a:solidFill>
                  <a:srgbClr val="407C3F"/>
                </a:solidFill>
                <a:latin typeface="Avenir Next Regular"/>
                <a:cs typeface="Avenir Next Regular"/>
              </a:rPr>
              <a:t>année</a:t>
            </a: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 </a:t>
            </a:r>
            <a:r>
              <a:rPr lang="en-GB" sz="3300" dirty="0" err="1">
                <a:solidFill>
                  <a:srgbClr val="407C3F"/>
                </a:solidFill>
                <a:latin typeface="Avenir Next Regular"/>
                <a:cs typeface="Avenir Next Regular"/>
              </a:rPr>
              <a:t>académique</a:t>
            </a: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 2020-2021 ~</a:t>
            </a:r>
          </a:p>
          <a:p>
            <a:pPr algn="ctr">
              <a:lnSpc>
                <a:spcPts val="5632"/>
              </a:lnSpc>
            </a:pP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~ Lycée pour les Arts F. </a:t>
            </a:r>
            <a:r>
              <a:rPr lang="en-GB" sz="3300" dirty="0" err="1">
                <a:solidFill>
                  <a:srgbClr val="407C3F"/>
                </a:solidFill>
                <a:latin typeface="Avenir Next Regular"/>
                <a:cs typeface="Avenir Next Regular"/>
              </a:rPr>
              <a:t>Arcangeli</a:t>
            </a: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 ~ </a:t>
            </a:r>
          </a:p>
          <a:p>
            <a:pPr algn="ctr">
              <a:lnSpc>
                <a:spcPts val="5632"/>
              </a:lnSpc>
            </a:pP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~ </a:t>
            </a:r>
            <a:r>
              <a:rPr lang="en-GB" sz="3300" dirty="0" err="1">
                <a:solidFill>
                  <a:srgbClr val="407C3F"/>
                </a:solidFill>
                <a:latin typeface="Avenir Next Regular"/>
                <a:cs typeface="Avenir Next Regular"/>
              </a:rPr>
              <a:t>Bologne</a:t>
            </a: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, Italie ~ </a:t>
            </a:r>
          </a:p>
          <a:p>
            <a:pPr algn="ctr">
              <a:lnSpc>
                <a:spcPts val="5632"/>
              </a:lnSpc>
            </a:pP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Avec la supervision de STEPs </a:t>
            </a:r>
            <a:r>
              <a:rPr lang="en-GB" sz="3300" dirty="0" err="1">
                <a:solidFill>
                  <a:srgbClr val="407C3F"/>
                </a:solidFill>
                <a:latin typeface="Avenir Next Regular"/>
                <a:cs typeface="Avenir Next Regular"/>
              </a:rPr>
              <a:t>srl</a:t>
            </a: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 - Italie</a:t>
            </a:r>
          </a:p>
        </p:txBody>
      </p:sp>
    </p:spTree>
    <p:extLst>
      <p:ext uri="{BB962C8B-B14F-4D97-AF65-F5344CB8AC3E}">
        <p14:creationId xmlns:p14="http://schemas.microsoft.com/office/powerpoint/2010/main" val="2807647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190500"/>
            <a:ext cx="9575800" cy="6464300"/>
          </a:xfrm>
          <a:prstGeom prst="rect">
            <a:avLst/>
          </a:prstGeom>
        </p:spPr>
      </p:pic>
      <p:sp>
        <p:nvSpPr>
          <p:cNvPr id="3" name="Zaobljeni pravokutni oblačić 6"/>
          <p:cNvSpPr/>
          <p:nvPr/>
        </p:nvSpPr>
        <p:spPr>
          <a:xfrm>
            <a:off x="111942" y="93113"/>
            <a:ext cx="2821758" cy="1291187"/>
          </a:xfrm>
          <a:prstGeom prst="wedgeRoundRectCallout">
            <a:avLst>
              <a:gd name="adj1" fmla="val -33468"/>
              <a:gd name="adj2" fmla="val 74576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1877"/>
              </a:lnSpc>
            </a:pPr>
            <a:r>
              <a:rPr lang="it-IT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La </a:t>
            </a:r>
            <a:r>
              <a:rPr lang="it-IT" sz="13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survie</a:t>
            </a:r>
            <a:r>
              <a:rPr lang="it-IT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3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des</a:t>
            </a:r>
            <a:r>
              <a:rPr lang="it-IT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3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tortues</a:t>
            </a:r>
            <a:r>
              <a:rPr lang="it-IT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3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dépend</a:t>
            </a:r>
            <a:r>
              <a:rPr lang="it-IT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de la </a:t>
            </a:r>
            <a:r>
              <a:rPr lang="it-IT" sz="13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santé</a:t>
            </a:r>
            <a:r>
              <a:rPr lang="it-IT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3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des</a:t>
            </a:r>
            <a:r>
              <a:rPr lang="it-IT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3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graines</a:t>
            </a:r>
            <a:r>
              <a:rPr lang="it-IT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et </a:t>
            </a:r>
            <a:r>
              <a:rPr lang="it-IT" sz="13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des</a:t>
            </a:r>
            <a:r>
              <a:rPr lang="it-IT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3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autres</a:t>
            </a:r>
            <a:r>
              <a:rPr lang="it-IT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3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êtres</a:t>
            </a:r>
            <a:r>
              <a:rPr lang="it-IT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vivants qui y </a:t>
            </a:r>
            <a:r>
              <a:rPr lang="it-IT" sz="13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vivent</a:t>
            </a:r>
            <a:r>
              <a:rPr lang="it-IT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.</a:t>
            </a:r>
          </a:p>
        </p:txBody>
      </p:sp>
      <p:sp>
        <p:nvSpPr>
          <p:cNvPr id="5" name="Zaobljeni pravokutni oblačić 6"/>
          <p:cNvSpPr/>
          <p:nvPr/>
        </p:nvSpPr>
        <p:spPr>
          <a:xfrm>
            <a:off x="6817542" y="5393268"/>
            <a:ext cx="2986858" cy="1396999"/>
          </a:xfrm>
          <a:prstGeom prst="wedgeRoundRectCallout">
            <a:avLst>
              <a:gd name="adj1" fmla="val 20107"/>
              <a:gd name="adj2" fmla="val -94171"/>
              <a:gd name="adj3" fmla="val 16667"/>
            </a:avLst>
          </a:prstGeom>
          <a:ln w="57150" cmpd="sng">
            <a:solidFill>
              <a:srgbClr val="C415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1877"/>
              </a:lnSpc>
            </a:pPr>
            <a:r>
              <a:rPr lang="fr-FR" sz="1300" dirty="0">
                <a:solidFill>
                  <a:schemeClr val="tx1"/>
                </a:solidFill>
                <a:latin typeface="Comic Sans MS"/>
                <a:ea typeface="Lora"/>
                <a:cs typeface="Comic Sans MS"/>
              </a:rPr>
              <a:t>L'artiste a voulu rendre hommage à la série de dessins animés </a:t>
            </a:r>
            <a:r>
              <a:rPr lang="fr-FR" sz="1300" b="1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</a:rPr>
              <a:t>THE</a:t>
            </a:r>
            <a:r>
              <a:rPr lang="fr-FR" sz="1300" dirty="0">
                <a:solidFill>
                  <a:schemeClr val="tx1"/>
                </a:solidFill>
                <a:latin typeface="Comic Sans MS"/>
                <a:ea typeface="Lora"/>
                <a:cs typeface="Comic Sans MS"/>
              </a:rPr>
              <a:t> </a:t>
            </a:r>
            <a:r>
              <a:rPr lang="fr-FR" sz="1300" b="1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</a:rPr>
              <a:t>SIMPSONS</a:t>
            </a:r>
            <a:r>
              <a:rPr lang="fr-FR" sz="1300" dirty="0">
                <a:solidFill>
                  <a:schemeClr val="tx1"/>
                </a:solidFill>
                <a:latin typeface="Comic Sans MS"/>
                <a:ea typeface="Lora"/>
                <a:cs typeface="Comic Sans MS"/>
              </a:rPr>
              <a:t> en incluant </a:t>
            </a:r>
            <a:r>
              <a:rPr lang="fr-FR" sz="1300" b="1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</a:rPr>
              <a:t>un poisson à trois yeux dans la fresque</a:t>
            </a:r>
            <a:r>
              <a:rPr lang="fr-FR" sz="1300" dirty="0">
                <a:solidFill>
                  <a:schemeClr val="tx1"/>
                </a:solidFill>
                <a:latin typeface="Comic Sans MS"/>
                <a:ea typeface="Lora"/>
                <a:cs typeface="Comic Sans MS"/>
              </a:rPr>
              <a:t>. </a:t>
            </a:r>
            <a:r>
              <a:rPr lang="fr-FR" sz="1300" b="1" dirty="0">
                <a:solidFill>
                  <a:srgbClr val="C00000"/>
                </a:solidFill>
                <a:latin typeface="Comic Sans MS"/>
                <a:ea typeface="Lora"/>
                <a:cs typeface="Comic Sans MS"/>
              </a:rPr>
              <a:t>Où se trouve-t-elle ? </a:t>
            </a:r>
          </a:p>
        </p:txBody>
      </p:sp>
    </p:spTree>
    <p:extLst>
      <p:ext uri="{BB962C8B-B14F-4D97-AF65-F5344CB8AC3E}">
        <p14:creationId xmlns:p14="http://schemas.microsoft.com/office/powerpoint/2010/main" val="368008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55599"/>
            <a:ext cx="9612000" cy="619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26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241300"/>
            <a:ext cx="9626600" cy="6375400"/>
          </a:xfrm>
          <a:prstGeom prst="rect">
            <a:avLst/>
          </a:prstGeom>
        </p:spPr>
      </p:pic>
      <p:sp>
        <p:nvSpPr>
          <p:cNvPr id="3" name="Zaobljeni pravokutni oblačić 6"/>
          <p:cNvSpPr/>
          <p:nvPr/>
        </p:nvSpPr>
        <p:spPr>
          <a:xfrm>
            <a:off x="139702" y="165103"/>
            <a:ext cx="3784598" cy="1714500"/>
          </a:xfrm>
          <a:prstGeom prst="wedgeRoundRectCallout">
            <a:avLst>
              <a:gd name="adj1" fmla="val 62862"/>
              <a:gd name="adj2" fmla="val -42968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dirty="0">
                <a:latin typeface="Comic Sans MS"/>
                <a:cs typeface="Comic Sans MS"/>
              </a:rPr>
              <a:t>C'est </a:t>
            </a:r>
            <a:r>
              <a:rPr lang="it-IT" dirty="0" err="1">
                <a:latin typeface="Comic Sans MS"/>
                <a:cs typeface="Comic Sans MS"/>
              </a:rPr>
              <a:t>écrit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juste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ici</a:t>
            </a:r>
            <a:r>
              <a:rPr lang="it-IT" dirty="0">
                <a:latin typeface="Comic Sans MS"/>
                <a:cs typeface="Comic Sans MS"/>
              </a:rPr>
              <a:t> :</a:t>
            </a:r>
          </a:p>
          <a:p>
            <a:pPr algn="ctr">
              <a:lnSpc>
                <a:spcPts val="2112"/>
              </a:lnSpc>
            </a:pPr>
            <a:r>
              <a:rPr lang="it-IT" dirty="0">
                <a:latin typeface="Comic Sans MS"/>
                <a:cs typeface="Comic Sans MS"/>
              </a:rPr>
              <a:t>"</a:t>
            </a:r>
            <a:r>
              <a:rPr lang="it-IT" dirty="0" err="1">
                <a:latin typeface="Comic Sans MS"/>
                <a:cs typeface="Comic Sans MS"/>
              </a:rPr>
              <a:t>Avec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l'ÉLÉVATION DU NIVEAU DES MERS </a:t>
            </a:r>
            <a:r>
              <a:rPr lang="it-IT" dirty="0">
                <a:latin typeface="Comic Sans MS"/>
                <a:cs typeface="Comic Sans MS"/>
              </a:rPr>
              <a:t>due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AU CHANGEMENT CLIMATIQUE</a:t>
            </a:r>
            <a:r>
              <a:rPr lang="it-IT" dirty="0">
                <a:latin typeface="Comic Sans MS"/>
                <a:cs typeface="Comic Sans MS"/>
              </a:rPr>
              <a:t>, </a:t>
            </a:r>
            <a:r>
              <a:rPr lang="it-IT" dirty="0" err="1">
                <a:latin typeface="Comic Sans MS"/>
                <a:cs typeface="Comic Sans MS"/>
              </a:rPr>
              <a:t>les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zones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humides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côtières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des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CROCODILES AMÉRICAINS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seront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perdues</a:t>
            </a:r>
            <a:r>
              <a:rPr lang="it-IT" dirty="0">
                <a:latin typeface="Comic Sans MS"/>
                <a:cs typeface="Comic Sans MS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141082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0" y="393700"/>
            <a:ext cx="7975600" cy="63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483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0" y="190500"/>
            <a:ext cx="4699000" cy="6502400"/>
          </a:xfrm>
          <a:prstGeom prst="rect">
            <a:avLst/>
          </a:prstGeom>
        </p:spPr>
      </p:pic>
      <p:sp>
        <p:nvSpPr>
          <p:cNvPr id="3" name="Zaobljeni pravokutni oblačić 6"/>
          <p:cNvSpPr/>
          <p:nvPr/>
        </p:nvSpPr>
        <p:spPr>
          <a:xfrm>
            <a:off x="6438905" y="177801"/>
            <a:ext cx="3467095" cy="2285999"/>
          </a:xfrm>
          <a:prstGeom prst="wedgeRoundRectCallout">
            <a:avLst>
              <a:gd name="adj1" fmla="val -56088"/>
              <a:gd name="adj2" fmla="val -40380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en-GB" dirty="0" err="1">
                <a:latin typeface="Comic Sans MS"/>
                <a:cs typeface="Comic Sans MS"/>
              </a:rPr>
              <a:t>Voici</a:t>
            </a:r>
            <a:endParaRPr lang="en-GB" dirty="0">
              <a:latin typeface="Comic Sans MS"/>
              <a:cs typeface="Comic Sans MS"/>
            </a:endParaRPr>
          </a:p>
          <a:p>
            <a:pPr algn="ctr">
              <a:lnSpc>
                <a:spcPts val="2112"/>
              </a:lnSpc>
            </a:pP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SANTA MARTA SABREWING</a:t>
            </a:r>
          </a:p>
          <a:p>
            <a:pPr algn="ctr">
              <a:lnSpc>
                <a:spcPts val="2112"/>
              </a:lnSpc>
            </a:pPr>
            <a:r>
              <a:rPr lang="en-GB" dirty="0">
                <a:latin typeface="Comic Sans MS"/>
                <a:cs typeface="Comic Sans MS"/>
              </a:rPr>
              <a:t>(</a:t>
            </a:r>
            <a:r>
              <a:rPr lang="en-GB" i="1" dirty="0" err="1">
                <a:latin typeface="Comic Sans MS"/>
                <a:cs typeface="Comic Sans MS"/>
              </a:rPr>
              <a:t>Campylopterus</a:t>
            </a:r>
            <a:r>
              <a:rPr lang="en-GB" i="1" dirty="0">
                <a:latin typeface="Comic Sans MS"/>
                <a:cs typeface="Comic Sans MS"/>
              </a:rPr>
              <a:t> </a:t>
            </a:r>
            <a:r>
              <a:rPr lang="en-GB" i="1" dirty="0" err="1">
                <a:latin typeface="Comic Sans MS"/>
                <a:cs typeface="Comic Sans MS"/>
              </a:rPr>
              <a:t>phainopeplus</a:t>
            </a:r>
            <a:r>
              <a:rPr lang="en-GB" dirty="0">
                <a:latin typeface="Comic Sans MS"/>
                <a:cs typeface="Comic Sans MS"/>
              </a:rPr>
              <a:t>)</a:t>
            </a:r>
            <a:r>
              <a:rPr lang="en-GB" b="1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. </a:t>
            </a:r>
            <a:r>
              <a:rPr lang="en-GB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Il </a:t>
            </a:r>
            <a:r>
              <a:rPr lang="en-GB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est</a:t>
            </a:r>
            <a:r>
              <a:rPr lang="en-GB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b="1" dirty="0" err="1">
                <a:solidFill>
                  <a:srgbClr val="EF8600"/>
                </a:solidFill>
                <a:latin typeface="Comic Sans MS"/>
                <a:cs typeface="Comic Sans MS"/>
              </a:rPr>
              <a:t>en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 danger</a:t>
            </a:r>
            <a:r>
              <a:rPr lang="en-GB" dirty="0">
                <a:latin typeface="Comic Sans MS"/>
                <a:cs typeface="Comic Sans MS"/>
              </a:rPr>
              <a:t>: il a 20% de chances de </a:t>
            </a:r>
            <a:r>
              <a:rPr lang="en-GB" dirty="0" err="1">
                <a:latin typeface="Comic Sans MS"/>
                <a:cs typeface="Comic Sans MS"/>
              </a:rPr>
              <a:t>s'éteindre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d'ici</a:t>
            </a:r>
            <a:r>
              <a:rPr lang="en-GB" dirty="0">
                <a:latin typeface="Comic Sans MS"/>
                <a:cs typeface="Comic Sans MS"/>
              </a:rPr>
              <a:t> 20 ans. On </a:t>
            </a:r>
            <a:r>
              <a:rPr lang="en-GB" dirty="0" err="1">
                <a:latin typeface="Comic Sans MS"/>
                <a:cs typeface="Comic Sans MS"/>
              </a:rPr>
              <a:t>estime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qu'il</a:t>
            </a:r>
            <a:r>
              <a:rPr lang="en-GB" dirty="0">
                <a:latin typeface="Comic Sans MS"/>
                <a:cs typeface="Comic Sans MS"/>
              </a:rPr>
              <a:t> ne </a:t>
            </a:r>
            <a:r>
              <a:rPr lang="en-GB" dirty="0" err="1">
                <a:latin typeface="Comic Sans MS"/>
                <a:cs typeface="Comic Sans MS"/>
              </a:rPr>
              <a:t>reste</a:t>
            </a:r>
            <a:r>
              <a:rPr lang="en-GB" dirty="0">
                <a:latin typeface="Comic Sans MS"/>
                <a:cs typeface="Comic Sans MS"/>
              </a:rPr>
              <a:t> que 1500 </a:t>
            </a:r>
            <a:r>
              <a:rPr lang="en-GB" dirty="0" err="1">
                <a:latin typeface="Comic Sans MS"/>
                <a:cs typeface="Comic Sans MS"/>
              </a:rPr>
              <a:t>à</a:t>
            </a:r>
            <a:r>
              <a:rPr lang="en-GB" dirty="0">
                <a:latin typeface="Comic Sans MS"/>
                <a:cs typeface="Comic Sans MS"/>
              </a:rPr>
              <a:t> 1700 </a:t>
            </a:r>
            <a:r>
              <a:rPr lang="en-GB" dirty="0" err="1">
                <a:latin typeface="Comic Sans MS"/>
                <a:cs typeface="Comic Sans MS"/>
              </a:rPr>
              <a:t>individus</a:t>
            </a:r>
            <a:r>
              <a:rPr lang="en-GB" dirty="0">
                <a:latin typeface="Comic Sans MS"/>
                <a:cs typeface="Comic Sans MS"/>
              </a:rPr>
              <a:t>.</a:t>
            </a:r>
            <a:endParaRPr lang="en-GB" dirty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5" name="Zaobljeni pravokutni oblačić 6"/>
          <p:cNvSpPr/>
          <p:nvPr/>
        </p:nvSpPr>
        <p:spPr>
          <a:xfrm>
            <a:off x="7124702" y="4178300"/>
            <a:ext cx="2475980" cy="1663700"/>
          </a:xfrm>
          <a:prstGeom prst="wedgeRoundRectCallout">
            <a:avLst>
              <a:gd name="adj1" fmla="val 49104"/>
              <a:gd name="adj2" fmla="val -85130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en-GB" dirty="0">
                <a:latin typeface="Comic Sans MS"/>
                <a:ea typeface="Lora"/>
                <a:cs typeface="Comic Sans MS"/>
                <a:sym typeface="Lora"/>
              </a:rPr>
              <a:t>Les colibris </a:t>
            </a:r>
            <a:r>
              <a:rPr lang="en-GB" dirty="0" err="1">
                <a:latin typeface="Comic Sans MS"/>
                <a:ea typeface="Lora"/>
                <a:cs typeface="Comic Sans MS"/>
                <a:sym typeface="Lora"/>
              </a:rPr>
              <a:t>sont</a:t>
            </a:r>
            <a:r>
              <a:rPr lang="en-GB" dirty="0"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TRÈS IMPORTANTS POUR LA PLANÈTE</a:t>
            </a:r>
            <a:r>
              <a:rPr lang="en-GB" dirty="0">
                <a:latin typeface="Comic Sans MS"/>
                <a:ea typeface="Lora"/>
                <a:cs typeface="Comic Sans MS"/>
                <a:sym typeface="Lora"/>
              </a:rPr>
              <a:t>, </a:t>
            </a:r>
            <a:r>
              <a:rPr lang="en-GB" dirty="0" err="1">
                <a:latin typeface="Comic Sans MS"/>
                <a:ea typeface="Lora"/>
                <a:cs typeface="Comic Sans MS"/>
                <a:sym typeface="Lora"/>
              </a:rPr>
              <a:t>juste</a:t>
            </a:r>
            <a:r>
              <a:rPr lang="en-GB" dirty="0"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dirty="0" err="1">
                <a:latin typeface="Comic Sans MS"/>
                <a:ea typeface="Lora"/>
                <a:cs typeface="Comic Sans MS"/>
                <a:sym typeface="Lora"/>
              </a:rPr>
              <a:t>comme</a:t>
            </a:r>
            <a:r>
              <a:rPr lang="en-GB" dirty="0"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dirty="0" err="1">
                <a:latin typeface="Comic Sans MS"/>
                <a:ea typeface="Lora"/>
                <a:cs typeface="Comic Sans MS"/>
                <a:sym typeface="Lora"/>
              </a:rPr>
              <a:t>vous</a:t>
            </a:r>
            <a:r>
              <a:rPr lang="en-GB" dirty="0">
                <a:latin typeface="Comic Sans MS"/>
                <a:ea typeface="Lora"/>
                <a:cs typeface="Comic Sans MS"/>
                <a:sym typeface="Lora"/>
              </a:rPr>
              <a:t> les </a:t>
            </a:r>
            <a:r>
              <a:rPr lang="en-GB" dirty="0" err="1">
                <a:latin typeface="Comic Sans MS"/>
                <a:ea typeface="Lora"/>
                <a:cs typeface="Comic Sans MS"/>
                <a:sym typeface="Lora"/>
              </a:rPr>
              <a:t>abeilles</a:t>
            </a:r>
            <a:r>
              <a:rPr lang="en-GB" dirty="0">
                <a:latin typeface="Comic Sans MS"/>
                <a:ea typeface="Lora"/>
                <a:cs typeface="Comic Sans MS"/>
                <a:sym typeface="Lora"/>
              </a:rPr>
              <a:t>!</a:t>
            </a:r>
          </a:p>
          <a:p>
            <a:pPr algn="ctr">
              <a:lnSpc>
                <a:spcPts val="2112"/>
              </a:lnSpc>
            </a:pPr>
            <a:r>
              <a:rPr lang="en-GB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Vous</a:t>
            </a:r>
            <a:r>
              <a:rPr lang="en-GB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savez</a:t>
            </a:r>
            <a:r>
              <a:rPr lang="en-GB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pourquoi</a:t>
            </a:r>
            <a:r>
              <a:rPr lang="en-GB" dirty="0">
                <a:latin typeface="Comic Sans MS"/>
                <a:ea typeface="Lora"/>
                <a:cs typeface="Comic Sans MS"/>
                <a:sym typeface="Lora"/>
              </a:rPr>
              <a:t>?</a:t>
            </a:r>
          </a:p>
        </p:txBody>
      </p:sp>
      <p:sp>
        <p:nvSpPr>
          <p:cNvPr id="6" name="Zaobljeni pravokutni oblačić 6"/>
          <p:cNvSpPr/>
          <p:nvPr/>
        </p:nvSpPr>
        <p:spPr>
          <a:xfrm>
            <a:off x="672262" y="310435"/>
            <a:ext cx="2236042" cy="1505668"/>
          </a:xfrm>
          <a:prstGeom prst="wedgeRoundRectCallout">
            <a:avLst>
              <a:gd name="adj1" fmla="val -74843"/>
              <a:gd name="adj2" fmla="val -39694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en-GB" dirty="0">
                <a:latin typeface="Comic Sans MS"/>
                <a:cs typeface="Comic Sans MS"/>
              </a:rPr>
              <a:t>..... Salut </a:t>
            </a:r>
            <a:r>
              <a:rPr lang="en-GB" b="1" dirty="0">
                <a:latin typeface="Comic Sans MS"/>
                <a:cs typeface="Comic Sans MS"/>
              </a:rPr>
              <a:t>Samir</a:t>
            </a:r>
            <a:r>
              <a:rPr lang="en-GB" dirty="0">
                <a:latin typeface="Comic Sans MS"/>
                <a:cs typeface="Comic Sans MS"/>
              </a:rPr>
              <a:t>, </a:t>
            </a:r>
            <a:r>
              <a:rPr lang="en-GB" dirty="0" err="1">
                <a:latin typeface="Comic Sans MS"/>
                <a:cs typeface="Comic Sans MS"/>
              </a:rPr>
              <a:t>quel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est</a:t>
            </a:r>
            <a:r>
              <a:rPr lang="en-GB" dirty="0">
                <a:latin typeface="Comic Sans MS"/>
                <a:cs typeface="Comic Sans MS"/>
              </a:rPr>
              <a:t> le nom de </a:t>
            </a:r>
            <a:r>
              <a:rPr lang="en-GB" dirty="0" err="1">
                <a:latin typeface="Comic Sans MS"/>
                <a:cs typeface="Comic Sans MS"/>
              </a:rPr>
              <a:t>ce</a:t>
            </a:r>
            <a:r>
              <a:rPr lang="en-GB" dirty="0">
                <a:latin typeface="Comic Sans MS"/>
                <a:cs typeface="Comic Sans MS"/>
              </a:rPr>
              <a:t> petit </a:t>
            </a:r>
            <a:r>
              <a:rPr lang="en-GB" dirty="0" err="1">
                <a:latin typeface="Comic Sans MS"/>
                <a:cs typeface="Comic Sans MS"/>
              </a:rPr>
              <a:t>oiseau</a:t>
            </a:r>
            <a:r>
              <a:rPr lang="en-GB" dirty="0">
                <a:latin typeface="Comic Sans MS"/>
                <a:cs typeface="Comic Sans MS"/>
              </a:rPr>
              <a:t> bleu ?</a:t>
            </a:r>
          </a:p>
        </p:txBody>
      </p:sp>
      <p:sp>
        <p:nvSpPr>
          <p:cNvPr id="10" name="Zaobljeni pravokutni oblačić 6"/>
          <p:cNvSpPr/>
          <p:nvPr/>
        </p:nvSpPr>
        <p:spPr>
          <a:xfrm>
            <a:off x="114300" y="5225335"/>
            <a:ext cx="4186767" cy="1505668"/>
          </a:xfrm>
          <a:prstGeom prst="wedgeRoundRectCallout">
            <a:avLst>
              <a:gd name="adj1" fmla="val -21590"/>
              <a:gd name="adj2" fmla="val -96054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en-GB" dirty="0">
                <a:latin typeface="Comic Sans MS"/>
                <a:cs typeface="Comic Sans MS"/>
              </a:rPr>
              <a:t>Je </a:t>
            </a:r>
            <a:r>
              <a:rPr lang="en-GB" dirty="0" err="1">
                <a:latin typeface="Comic Sans MS"/>
                <a:cs typeface="Comic Sans MS"/>
              </a:rPr>
              <a:t>vois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qu'entre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ses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pattes</a:t>
            </a:r>
            <a:r>
              <a:rPr lang="en-GB" dirty="0">
                <a:latin typeface="Comic Sans MS"/>
                <a:cs typeface="Comic Sans MS"/>
              </a:rPr>
              <a:t>, Louis a </a:t>
            </a:r>
            <a:r>
              <a:rPr lang="en-GB" dirty="0" err="1">
                <a:latin typeface="Comic Sans MS"/>
                <a:cs typeface="Comic Sans MS"/>
              </a:rPr>
              <a:t>dessiné</a:t>
            </a:r>
            <a:r>
              <a:rPr lang="en-GB" dirty="0">
                <a:latin typeface="Comic Sans MS"/>
                <a:cs typeface="Comic Sans MS"/>
              </a:rPr>
              <a:t> un crayon. Le crayon a </a:t>
            </a:r>
            <a:r>
              <a:rPr lang="en-GB" dirty="0" err="1">
                <a:latin typeface="Comic Sans MS"/>
                <a:cs typeface="Comic Sans MS"/>
              </a:rPr>
              <a:t>écrit</a:t>
            </a:r>
            <a:r>
              <a:rPr lang="en-GB" dirty="0">
                <a:latin typeface="Comic Sans MS"/>
                <a:cs typeface="Comic Sans MS"/>
              </a:rPr>
              <a:t> :</a:t>
            </a:r>
          </a:p>
          <a:p>
            <a:pPr algn="ctr">
              <a:lnSpc>
                <a:spcPts val="2112"/>
              </a:lnSpc>
            </a:pP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LE DERNIER DE MON ESPÈCE.</a:t>
            </a:r>
            <a:endParaRPr lang="en-GB" dirty="0">
              <a:latin typeface="Comic Sans MS"/>
              <a:cs typeface="Comic Sans MS"/>
            </a:endParaRPr>
          </a:p>
          <a:p>
            <a:pPr algn="ctr">
              <a:lnSpc>
                <a:spcPts val="2112"/>
              </a:lnSpc>
            </a:pPr>
            <a:r>
              <a:rPr lang="en-GB" b="1" dirty="0" err="1">
                <a:solidFill>
                  <a:srgbClr val="C41500"/>
                </a:solidFill>
                <a:latin typeface="Comic Sans MS"/>
                <a:cs typeface="Comic Sans MS"/>
              </a:rPr>
              <a:t>Qu'est-ce</a:t>
            </a:r>
            <a:r>
              <a:rPr lang="en-GB" b="1" dirty="0">
                <a:solidFill>
                  <a:srgbClr val="C41500"/>
                </a:solidFill>
                <a:latin typeface="Comic Sans MS"/>
                <a:cs typeface="Comic Sans MS"/>
              </a:rPr>
              <a:t> que </a:t>
            </a:r>
            <a:r>
              <a:rPr lang="en-GB" b="1" dirty="0" err="1">
                <a:solidFill>
                  <a:srgbClr val="C41500"/>
                </a:solidFill>
                <a:latin typeface="Comic Sans MS"/>
                <a:cs typeface="Comic Sans MS"/>
              </a:rPr>
              <a:t>cela</a:t>
            </a:r>
            <a:r>
              <a:rPr lang="en-GB" b="1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solidFill>
                  <a:srgbClr val="C41500"/>
                </a:solidFill>
                <a:latin typeface="Comic Sans MS"/>
                <a:cs typeface="Comic Sans MS"/>
              </a:rPr>
              <a:t>signifie</a:t>
            </a:r>
            <a:r>
              <a:rPr lang="en-GB" b="1" dirty="0">
                <a:solidFill>
                  <a:srgbClr val="C41500"/>
                </a:solidFill>
                <a:latin typeface="Comic Sans MS"/>
                <a:cs typeface="Comic Sans MS"/>
              </a:rPr>
              <a:t> ? </a:t>
            </a:r>
            <a:r>
              <a:rPr lang="en-GB" b="1" dirty="0">
                <a:latin typeface="Comic Sans MS"/>
                <a:cs typeface="Comic Sans MS"/>
              </a:rPr>
              <a:t>Max</a:t>
            </a:r>
            <a:r>
              <a:rPr lang="en-GB" dirty="0">
                <a:latin typeface="Comic Sans MS"/>
                <a:cs typeface="Comic Sans M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7318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obljeni pravokutni oblačić 6"/>
          <p:cNvSpPr/>
          <p:nvPr/>
        </p:nvSpPr>
        <p:spPr>
          <a:xfrm>
            <a:off x="101599" y="847898"/>
            <a:ext cx="2949171" cy="1387303"/>
          </a:xfrm>
          <a:prstGeom prst="wedgeRoundRectCallout">
            <a:avLst>
              <a:gd name="adj1" fmla="val 52965"/>
              <a:gd name="adj2" fmla="val -92588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L'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inscription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se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lit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comme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suit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:</a:t>
            </a:r>
          </a:p>
          <a:p>
            <a:pPr algn="ctr">
              <a:lnSpc>
                <a:spcPts val="2112"/>
              </a:lnSpc>
            </a:pPr>
            <a:r>
              <a:rPr lang="it-IT" sz="1400" b="1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"HUILE DE PALME ÉGALE DÉFORESTATION".</a:t>
            </a:r>
          </a:p>
        </p:txBody>
      </p:sp>
      <p:sp>
        <p:nvSpPr>
          <p:cNvPr id="4" name="Zaobljeni pravokutni oblačić 6"/>
          <p:cNvSpPr/>
          <p:nvPr/>
        </p:nvSpPr>
        <p:spPr>
          <a:xfrm>
            <a:off x="158753" y="4993921"/>
            <a:ext cx="3079747" cy="1140179"/>
          </a:xfrm>
          <a:prstGeom prst="wedgeRoundRectCallout">
            <a:avLst>
              <a:gd name="adj1" fmla="val -37927"/>
              <a:gd name="adj2" fmla="val -93004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A </a:t>
            </a: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quoi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cela </a:t>
            </a: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fait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-il </a:t>
            </a: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référence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?</a:t>
            </a:r>
          </a:p>
          <a:p>
            <a:pPr algn="ctr">
              <a:lnSpc>
                <a:spcPts val="2112"/>
              </a:lnSpc>
            </a:pP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Pourquoi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l'</a:t>
            </a: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orang-outan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tient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-il un TIGRE ?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901" y="114300"/>
            <a:ext cx="6019582" cy="661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5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636" y="1790700"/>
            <a:ext cx="5167964" cy="49403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03200"/>
            <a:ext cx="3479800" cy="6540500"/>
          </a:xfrm>
          <a:prstGeom prst="rect">
            <a:avLst/>
          </a:prstGeom>
        </p:spPr>
      </p:pic>
      <p:sp>
        <p:nvSpPr>
          <p:cNvPr id="3" name="Zaobljeni pravokutni oblačić 6"/>
          <p:cNvSpPr/>
          <p:nvPr/>
        </p:nvSpPr>
        <p:spPr>
          <a:xfrm>
            <a:off x="4584700" y="0"/>
            <a:ext cx="3479800" cy="1257301"/>
          </a:xfrm>
          <a:prstGeom prst="wedgeRoundRectCallout">
            <a:avLst>
              <a:gd name="adj1" fmla="val -65015"/>
              <a:gd name="adj2" fmla="val -9719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sz="14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... Ici il est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écrit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:</a:t>
            </a:r>
          </a:p>
          <a:p>
            <a:pPr algn="ctr">
              <a:lnSpc>
                <a:spcPts val="2816"/>
              </a:lnSpc>
            </a:pPr>
            <a:r>
              <a:rPr lang="it-IT" sz="1400" b="1" dirty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"DITES NON À L'HUILE DE PALME".</a:t>
            </a:r>
          </a:p>
        </p:txBody>
      </p:sp>
      <p:sp>
        <p:nvSpPr>
          <p:cNvPr id="13" name="Zaobljeni pravokutni oblačić 6"/>
          <p:cNvSpPr/>
          <p:nvPr/>
        </p:nvSpPr>
        <p:spPr>
          <a:xfrm>
            <a:off x="6921500" y="1270000"/>
            <a:ext cx="2527300" cy="1028700"/>
          </a:xfrm>
          <a:prstGeom prst="wedgeRoundRectCallout">
            <a:avLst>
              <a:gd name="adj1" fmla="val 31815"/>
              <a:gd name="adj2" fmla="val -107401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sz="1400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... </a:t>
            </a:r>
            <a:r>
              <a:rPr lang="it-IT" sz="1400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Avec</a:t>
            </a:r>
            <a:r>
              <a:rPr lang="it-IT" sz="1400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quoi</a:t>
            </a:r>
            <a:r>
              <a:rPr lang="it-IT" sz="1400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le </a:t>
            </a:r>
            <a:r>
              <a:rPr lang="it-IT" sz="1400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bébé</a:t>
            </a:r>
            <a:r>
              <a:rPr lang="it-IT" sz="1400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orang-outan</a:t>
            </a:r>
            <a:r>
              <a:rPr lang="it-IT" sz="1400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joue</a:t>
            </a:r>
            <a:r>
              <a:rPr lang="it-IT" sz="1400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-t-il ?</a:t>
            </a:r>
          </a:p>
        </p:txBody>
      </p:sp>
    </p:spTree>
    <p:extLst>
      <p:ext uri="{BB962C8B-B14F-4D97-AF65-F5344CB8AC3E}">
        <p14:creationId xmlns:p14="http://schemas.microsoft.com/office/powerpoint/2010/main" val="11957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1498599"/>
            <a:ext cx="9612000" cy="4882692"/>
          </a:xfrm>
          <a:prstGeom prst="rect">
            <a:avLst/>
          </a:prstGeom>
        </p:spPr>
      </p:pic>
      <p:sp>
        <p:nvSpPr>
          <p:cNvPr id="8" name="Zaobljeni pravokutni oblačić 6"/>
          <p:cNvSpPr/>
          <p:nvPr/>
        </p:nvSpPr>
        <p:spPr>
          <a:xfrm>
            <a:off x="5600700" y="99729"/>
            <a:ext cx="4305300" cy="2984665"/>
          </a:xfrm>
          <a:prstGeom prst="wedgeRoundRectCallout">
            <a:avLst>
              <a:gd name="adj1" fmla="val -72331"/>
              <a:gd name="adj2" fmla="val -43775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75" tIns="53637" rIns="107275" bIns="53637" rtlCol="0" anchor="ctr"/>
          <a:lstStyle/>
          <a:p>
            <a:pPr algn="ctr">
              <a:lnSpc>
                <a:spcPts val="2112"/>
              </a:lnSpc>
            </a:pP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Hey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sz="1400" b="1" dirty="0" err="1">
                <a:solidFill>
                  <a:schemeClr val="tx1"/>
                </a:solidFill>
                <a:latin typeface="Comic Sans MS"/>
                <a:cs typeface="Comic Sans MS"/>
              </a:rPr>
              <a:t>Samir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it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says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here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:</a:t>
            </a:r>
          </a:p>
          <a:p>
            <a:pPr algn="ctr">
              <a:lnSpc>
                <a:spcPts val="2112"/>
              </a:lnSpc>
            </a:pPr>
            <a:r>
              <a:rPr lang="it-IT" sz="1400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“ALMOST EXTINCT FOR THE SECOND TIME... THAT’S BANANAS”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.</a:t>
            </a:r>
          </a:p>
          <a:p>
            <a:pPr algn="ctr">
              <a:lnSpc>
                <a:spcPts val="2112"/>
              </a:lnSpc>
            </a:pP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What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does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it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mean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?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Bananas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 are </a:t>
            </a:r>
            <a:r>
              <a:rPr lang="it-IT" sz="1400" b="1" dirty="0" err="1">
                <a:solidFill>
                  <a:srgbClr val="EF8600"/>
                </a:solidFill>
                <a:latin typeface="Comic Sans MS"/>
                <a:cs typeface="Comic Sans MS"/>
              </a:rPr>
              <a:t>already</a:t>
            </a:r>
            <a:r>
              <a:rPr lang="it-IT" sz="1400" b="1" dirty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>
                <a:solidFill>
                  <a:srgbClr val="EF8600"/>
                </a:solidFill>
                <a:latin typeface="Comic Sans MS"/>
                <a:cs typeface="Comic Sans MS"/>
              </a:rPr>
              <a:t>extinct</a:t>
            </a:r>
            <a:r>
              <a:rPr lang="it-IT" sz="1400" b="1" dirty="0">
                <a:solidFill>
                  <a:srgbClr val="EF8600"/>
                </a:solidFill>
                <a:latin typeface="Comic Sans MS"/>
                <a:cs typeface="Comic Sans MS"/>
              </a:rPr>
              <a:t> once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?</a:t>
            </a:r>
          </a:p>
          <a:p>
            <a:pPr algn="ctr">
              <a:lnSpc>
                <a:spcPts val="2112"/>
              </a:lnSpc>
            </a:pPr>
            <a:endParaRPr lang="it-IT" sz="1400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algn="ctr">
              <a:lnSpc>
                <a:spcPts val="2112"/>
              </a:lnSpc>
            </a:pP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Hé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Samir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, il est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dit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ici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 :</a:t>
            </a:r>
          </a:p>
          <a:p>
            <a:pPr algn="ctr">
              <a:lnSpc>
                <a:spcPts val="2112"/>
              </a:lnSpc>
            </a:pPr>
            <a:r>
              <a:rPr lang="it-IT" sz="1400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"PRESQUE ÉTEINTE POUR LA DEUXIÈME FOIS... C'EST LA BANANE".</a:t>
            </a:r>
          </a:p>
          <a:p>
            <a:pPr algn="ctr">
              <a:lnSpc>
                <a:spcPts val="2112"/>
              </a:lnSpc>
            </a:pP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Qu'est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-ce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que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ça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veut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 dire ?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Les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bananes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ont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déjà</a:t>
            </a:r>
            <a:r>
              <a:rPr lang="it-IT" sz="1400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disparues</a:t>
            </a:r>
            <a:r>
              <a:rPr lang="it-IT" sz="1400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?</a:t>
            </a:r>
          </a:p>
          <a:p>
            <a:pPr algn="ctr">
              <a:lnSpc>
                <a:spcPts val="2112"/>
              </a:lnSpc>
            </a:pPr>
            <a:endParaRPr lang="it-IT" sz="14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084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0" y="215999"/>
            <a:ext cx="9795705" cy="6480000"/>
          </a:xfrm>
          <a:prstGeom prst="rect">
            <a:avLst/>
          </a:prstGeom>
        </p:spPr>
      </p:pic>
      <p:sp>
        <p:nvSpPr>
          <p:cNvPr id="4" name="Zaobljeni pravokutni oblačić 6"/>
          <p:cNvSpPr/>
          <p:nvPr/>
        </p:nvSpPr>
        <p:spPr>
          <a:xfrm>
            <a:off x="6807199" y="88899"/>
            <a:ext cx="2658532" cy="1202267"/>
          </a:xfrm>
          <a:prstGeom prst="wedgeRoundRectCallout">
            <a:avLst>
              <a:gd name="adj1" fmla="val 68173"/>
              <a:gd name="adj2" fmla="val -54087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sz="12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... </a:t>
            </a:r>
            <a:r>
              <a:rPr lang="it-IT" sz="12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Hey</a:t>
            </a:r>
            <a:r>
              <a:rPr lang="it-IT" sz="12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, </a:t>
            </a:r>
            <a:r>
              <a:rPr lang="it-IT" sz="1200" b="1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Buzzyette</a:t>
            </a:r>
            <a:r>
              <a:rPr lang="it-IT" sz="12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, </a:t>
            </a:r>
            <a:r>
              <a:rPr lang="it-IT" sz="12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cette</a:t>
            </a:r>
            <a:r>
              <a:rPr lang="it-IT" sz="12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2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fresque</a:t>
            </a:r>
            <a:r>
              <a:rPr lang="it-IT" sz="12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a </a:t>
            </a:r>
            <a:r>
              <a:rPr lang="it-IT" sz="12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été</a:t>
            </a:r>
            <a:r>
              <a:rPr lang="it-IT" sz="12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2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peinte</a:t>
            </a:r>
            <a:r>
              <a:rPr lang="it-IT" sz="12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2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sur</a:t>
            </a:r>
            <a:r>
              <a:rPr lang="it-IT" sz="12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un </a:t>
            </a:r>
            <a:r>
              <a:rPr lang="it-IT" sz="12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bâtiment</a:t>
            </a:r>
            <a:r>
              <a:rPr lang="it-IT" sz="12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à </a:t>
            </a:r>
            <a:r>
              <a:rPr lang="it-IT" sz="1400" b="1" dirty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TURIN</a:t>
            </a:r>
            <a:r>
              <a:rPr lang="it-IT" sz="12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, en </a:t>
            </a:r>
            <a:r>
              <a:rPr lang="it-IT" sz="12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Italie</a:t>
            </a:r>
            <a:r>
              <a:rPr lang="it-IT" sz="12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! !!</a:t>
            </a:r>
          </a:p>
        </p:txBody>
      </p:sp>
      <p:sp>
        <p:nvSpPr>
          <p:cNvPr id="3" name="Zaobljeni pravokutni oblačić 6"/>
          <p:cNvSpPr/>
          <p:nvPr/>
        </p:nvSpPr>
        <p:spPr>
          <a:xfrm>
            <a:off x="681568" y="126999"/>
            <a:ext cx="2044700" cy="698500"/>
          </a:xfrm>
          <a:prstGeom prst="wedgeRoundRectCallout">
            <a:avLst>
              <a:gd name="adj1" fmla="val -65780"/>
              <a:gd name="adj2" fmla="val -33386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mr-IN" sz="1400" dirty="0">
                <a:solidFill>
                  <a:schemeClr val="bg2"/>
                </a:solidFill>
                <a:latin typeface="Comic Sans MS"/>
                <a:ea typeface="Lora"/>
                <a:cs typeface="Comic Sans MS"/>
                <a:sym typeface="Lora"/>
              </a:rPr>
              <a:t>…</a:t>
            </a:r>
            <a:r>
              <a:rPr lang="it-IT" sz="1400" dirty="0">
                <a:solidFill>
                  <a:schemeClr val="bg2"/>
                </a:solidFill>
                <a:latin typeface="Comic Sans MS"/>
                <a:ea typeface="Lora"/>
                <a:cs typeface="Comic Sans MS"/>
                <a:sym typeface="Lora"/>
              </a:rPr>
              <a:t> wow, un </a:t>
            </a:r>
            <a:r>
              <a:rPr lang="it-IT" sz="1400" dirty="0" err="1">
                <a:solidFill>
                  <a:schemeClr val="bg2"/>
                </a:solidFill>
                <a:latin typeface="Comic Sans MS"/>
                <a:ea typeface="Lora"/>
                <a:cs typeface="Comic Sans MS"/>
                <a:sym typeface="Lora"/>
              </a:rPr>
              <a:t>éléphant</a:t>
            </a:r>
            <a:r>
              <a:rPr lang="it-IT" sz="1400" dirty="0">
                <a:solidFill>
                  <a:schemeClr val="bg2"/>
                </a:solidFill>
                <a:latin typeface="Comic Sans MS"/>
                <a:ea typeface="Lora"/>
                <a:cs typeface="Comic Sans MS"/>
                <a:sym typeface="Lora"/>
              </a:rPr>
              <a:t>!</a:t>
            </a:r>
            <a:endParaRPr lang="it" sz="1400" dirty="0">
              <a:solidFill>
                <a:schemeClr val="bg2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5" name="Zaobljeni pravokutni oblačić 6"/>
          <p:cNvSpPr/>
          <p:nvPr/>
        </p:nvSpPr>
        <p:spPr>
          <a:xfrm>
            <a:off x="7247468" y="2806700"/>
            <a:ext cx="2658532" cy="1642470"/>
          </a:xfrm>
          <a:prstGeom prst="wedgeRoundRectCallout">
            <a:avLst>
              <a:gd name="adj1" fmla="val 24397"/>
              <a:gd name="adj2" fmla="val -80049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Le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titre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de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cette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peinture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est :</a:t>
            </a:r>
          </a:p>
          <a:p>
            <a:pPr algn="ctr">
              <a:lnSpc>
                <a:spcPts val="2816"/>
              </a:lnSpc>
            </a:pPr>
            <a:r>
              <a:rPr lang="it-IT" sz="1400" b="1" dirty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"NAGER VERS UNE NOUVELLE EXISTENCE"</a:t>
            </a:r>
          </a:p>
        </p:txBody>
      </p:sp>
      <p:sp>
        <p:nvSpPr>
          <p:cNvPr id="8" name="Zaobljeni pravokutni oblačić 6"/>
          <p:cNvSpPr/>
          <p:nvPr/>
        </p:nvSpPr>
        <p:spPr>
          <a:xfrm>
            <a:off x="194732" y="5092700"/>
            <a:ext cx="3462868" cy="787400"/>
          </a:xfrm>
          <a:prstGeom prst="wedgeRoundRectCallout">
            <a:avLst>
              <a:gd name="adj1" fmla="val -31960"/>
              <a:gd name="adj2" fmla="val -87918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Que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fait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l'</a:t>
            </a: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éléphant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?</a:t>
            </a:r>
          </a:p>
          <a:p>
            <a:pPr algn="ctr">
              <a:lnSpc>
                <a:spcPts val="2816"/>
              </a:lnSpc>
            </a:pP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Et </a:t>
            </a: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que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tient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-il </a:t>
            </a: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dans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sa </a:t>
            </a: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trompe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19262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bljeni pravokutni oblačić 6"/>
          <p:cNvSpPr/>
          <p:nvPr/>
        </p:nvSpPr>
        <p:spPr>
          <a:xfrm>
            <a:off x="224366" y="2184401"/>
            <a:ext cx="3952218" cy="1485900"/>
          </a:xfrm>
          <a:prstGeom prst="wedgeRoundRectCallout">
            <a:avLst>
              <a:gd name="adj1" fmla="val -44712"/>
              <a:gd name="adj2" fmla="val -71093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Avec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ce tableau, Louis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nous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parle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de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nombreux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sujets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.</a:t>
            </a:r>
          </a:p>
          <a:p>
            <a:pPr algn="ctr">
              <a:lnSpc>
                <a:spcPts val="2816"/>
              </a:lnSpc>
            </a:pP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Voici</a:t>
            </a:r>
            <a:r>
              <a:rPr lang="it-IT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une liste de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certains</a:t>
            </a:r>
            <a:r>
              <a:rPr lang="it-IT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d'</a:t>
            </a:r>
            <a:r>
              <a:rPr lang="it-IT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entre</a:t>
            </a:r>
            <a:r>
              <a:rPr lang="it-IT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eux</a:t>
            </a:r>
            <a:r>
              <a:rPr lang="it-IT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.</a:t>
            </a:r>
          </a:p>
        </p:txBody>
      </p:sp>
      <p:sp>
        <p:nvSpPr>
          <p:cNvPr id="28" name="Zaobljeni pravokutni oblačić 6"/>
          <p:cNvSpPr/>
          <p:nvPr/>
        </p:nvSpPr>
        <p:spPr>
          <a:xfrm>
            <a:off x="4533900" y="1612900"/>
            <a:ext cx="2235201" cy="2082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Extinction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des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éléphants</a:t>
            </a:r>
            <a:endParaRPr lang="it-IT" dirty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29" name="Zaobljeni pravokutni oblačić 6"/>
          <p:cNvSpPr/>
          <p:nvPr/>
        </p:nvSpPr>
        <p:spPr>
          <a:xfrm>
            <a:off x="4673600" y="3784601"/>
            <a:ext cx="2171700" cy="1841500"/>
          </a:xfrm>
          <a:prstGeom prst="ellipse">
            <a:avLst/>
          </a:prstGeom>
          <a:solidFill>
            <a:srgbClr val="186DFF"/>
          </a:solidFill>
          <a:ln w="57150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Trafic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d’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Ivoire</a:t>
            </a:r>
            <a:endParaRPr lang="it-IT" dirty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30" name="Zaobljeni pravokutni oblačić 6"/>
          <p:cNvSpPr/>
          <p:nvPr/>
        </p:nvSpPr>
        <p:spPr>
          <a:xfrm>
            <a:off x="6819900" y="2489201"/>
            <a:ext cx="2311400" cy="20447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57150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Trafic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d'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armes</a:t>
            </a:r>
            <a:endParaRPr lang="it-IT" dirty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31" name="Zaobljeni pravokutni oblačić 6"/>
          <p:cNvSpPr/>
          <p:nvPr/>
        </p:nvSpPr>
        <p:spPr>
          <a:xfrm>
            <a:off x="6654800" y="508000"/>
            <a:ext cx="2349500" cy="2057400"/>
          </a:xfrm>
          <a:prstGeom prst="ellipse">
            <a:avLst/>
          </a:prstGeom>
          <a:solidFill>
            <a:srgbClr val="ACB818"/>
          </a:solidFill>
          <a:ln w="57150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Financer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des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guerres</a:t>
            </a:r>
            <a:endParaRPr lang="it-IT" dirty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32" name="Zaobljeni pravokutni oblačić 6"/>
          <p:cNvSpPr/>
          <p:nvPr/>
        </p:nvSpPr>
        <p:spPr>
          <a:xfrm>
            <a:off x="6477000" y="4292600"/>
            <a:ext cx="2108200" cy="1930400"/>
          </a:xfrm>
          <a:prstGeom prst="ellipse">
            <a:avLst/>
          </a:prstGeom>
          <a:solidFill>
            <a:srgbClr val="FF94B9"/>
          </a:solidFill>
          <a:ln w="57150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La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paix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entre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les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peuples</a:t>
            </a:r>
            <a:endParaRPr lang="it-IT" dirty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33" name="Zaobljeni pravokutni oblačić 6"/>
          <p:cNvSpPr/>
          <p:nvPr/>
        </p:nvSpPr>
        <p:spPr>
          <a:xfrm>
            <a:off x="579967" y="4914900"/>
            <a:ext cx="3217334" cy="1447800"/>
          </a:xfrm>
          <a:prstGeom prst="wedgeRoundRectCallout">
            <a:avLst>
              <a:gd name="adj1" fmla="val -11230"/>
              <a:gd name="adj2" fmla="val -73516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Pouvez-vous</a:t>
            </a:r>
            <a:r>
              <a:rPr lang="it-IT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dire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comment</a:t>
            </a:r>
            <a:r>
              <a:rPr lang="it-IT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tous</a:t>
            </a:r>
            <a:r>
              <a:rPr lang="it-IT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ces</a:t>
            </a:r>
            <a:r>
              <a:rPr lang="it-IT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sujets</a:t>
            </a:r>
            <a:r>
              <a:rPr lang="it-IT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sont</a:t>
            </a:r>
            <a:r>
              <a:rPr lang="it-IT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liés</a:t>
            </a:r>
            <a:r>
              <a:rPr lang="it-IT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les</a:t>
            </a:r>
            <a:r>
              <a:rPr lang="it-IT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uns</a:t>
            </a:r>
            <a:r>
              <a:rPr lang="it-IT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aux</a:t>
            </a:r>
            <a:r>
              <a:rPr lang="it-IT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autres</a:t>
            </a:r>
            <a:r>
              <a:rPr lang="it-IT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?</a:t>
            </a:r>
          </a:p>
        </p:txBody>
      </p:sp>
      <p:sp>
        <p:nvSpPr>
          <p:cNvPr id="34" name="Zaobljeni pravokutni oblačić 6"/>
          <p:cNvSpPr/>
          <p:nvPr/>
        </p:nvSpPr>
        <p:spPr>
          <a:xfrm>
            <a:off x="3276601" y="139701"/>
            <a:ext cx="2489200" cy="20701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57150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Lutter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contre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les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inégalités</a:t>
            </a:r>
            <a:endParaRPr lang="it-IT" dirty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307037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6000" y="364320"/>
            <a:ext cx="9180000" cy="6117672"/>
          </a:xfrm>
          <a:prstGeom prst="rect">
            <a:avLst/>
          </a:prstGeom>
          <a:noFill/>
          <a:ln w="38100" cap="rnd" cmpd="sng">
            <a:solidFill>
              <a:srgbClr val="407C3F"/>
            </a:solidFill>
            <a:round/>
          </a:ln>
        </p:spPr>
        <p:txBody>
          <a:bodyPr wrap="square" lIns="107287" tIns="53643" rIns="107287" bIns="53643" rtlCol="0">
            <a:spAutoFit/>
          </a:bodyPr>
          <a:lstStyle/>
          <a:p>
            <a:pPr algn="ctr">
              <a:lnSpc>
                <a:spcPct val="200000"/>
              </a:lnSpc>
            </a:pPr>
            <a:endParaRPr lang="it-IT" sz="3300" b="1" dirty="0">
              <a:solidFill>
                <a:srgbClr val="407C3F"/>
              </a:solidFill>
              <a:latin typeface="Avenir Next Regular"/>
              <a:cs typeface="Avenir Next Regular"/>
            </a:endParaRPr>
          </a:p>
          <a:p>
            <a:pPr algn="ctr">
              <a:lnSpc>
                <a:spcPct val="200000"/>
              </a:lnSpc>
            </a:pPr>
            <a:endParaRPr lang="it-IT" sz="3300" b="1" dirty="0">
              <a:solidFill>
                <a:srgbClr val="407C3F"/>
              </a:solidFill>
              <a:latin typeface="Avenir Next Regular"/>
              <a:cs typeface="Avenir Next Regular"/>
            </a:endParaRPr>
          </a:p>
          <a:p>
            <a:pPr algn="ctr">
              <a:lnSpc>
                <a:spcPct val="200000"/>
              </a:lnSpc>
            </a:pPr>
            <a:r>
              <a:rPr lang="it-IT" sz="3300" b="1" dirty="0">
                <a:solidFill>
                  <a:srgbClr val="407C3F"/>
                </a:solidFill>
                <a:latin typeface="Avenir Next Regular"/>
                <a:cs typeface="Avenir Next Regular"/>
              </a:rPr>
              <a:t>LES AVENTURES DE</a:t>
            </a:r>
          </a:p>
          <a:p>
            <a:pPr algn="ctr">
              <a:lnSpc>
                <a:spcPct val="200000"/>
              </a:lnSpc>
            </a:pPr>
            <a:r>
              <a:rPr lang="it-IT" sz="3300" b="1" dirty="0">
                <a:solidFill>
                  <a:srgbClr val="407C3F"/>
                </a:solidFill>
                <a:latin typeface="Avenir Next Regular"/>
                <a:cs typeface="Avenir Next Regular"/>
              </a:rPr>
              <a:t>MAX, SAMIR ET BUZZYETTE</a:t>
            </a:r>
          </a:p>
          <a:p>
            <a:pPr algn="ctr">
              <a:lnSpc>
                <a:spcPct val="200000"/>
              </a:lnSpc>
            </a:pPr>
            <a:endParaRPr lang="it-IT" sz="3300" b="1" dirty="0">
              <a:solidFill>
                <a:srgbClr val="407C3F"/>
              </a:solidFill>
              <a:latin typeface="Avenir Next Regular"/>
              <a:cs typeface="Avenir Next Regular"/>
            </a:endParaRPr>
          </a:p>
          <a:p>
            <a:pPr algn="ctr">
              <a:lnSpc>
                <a:spcPct val="200000"/>
              </a:lnSpc>
            </a:pPr>
            <a:endParaRPr lang="it-IT" sz="3300" b="1" dirty="0">
              <a:solidFill>
                <a:srgbClr val="407C3F"/>
              </a:solidFill>
              <a:latin typeface="Avenir Next Regular"/>
              <a:cs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227066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bljeni pravokutni oblačić 6"/>
          <p:cNvSpPr/>
          <p:nvPr/>
        </p:nvSpPr>
        <p:spPr>
          <a:xfrm>
            <a:off x="224367" y="5029200"/>
            <a:ext cx="2823634" cy="1600200"/>
          </a:xfrm>
          <a:prstGeom prst="wedgeRoundRectCallout">
            <a:avLst>
              <a:gd name="adj1" fmla="val -44712"/>
              <a:gd name="adj2" fmla="val -71093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Louis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dans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sa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peinture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nous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donne de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nombreux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indices</a:t>
            </a:r>
            <a:r>
              <a:rPr lang="it-IT" sz="1400" b="1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.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... </a:t>
            </a:r>
          </a:p>
          <a:p>
            <a:pPr algn="ctr">
              <a:lnSpc>
                <a:spcPts val="2816"/>
              </a:lnSpc>
            </a:pPr>
            <a:r>
              <a:rPr lang="it-IT" sz="1400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...</a:t>
            </a:r>
            <a:r>
              <a:rPr lang="it-IT" sz="1400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essayez</a:t>
            </a:r>
            <a:r>
              <a:rPr lang="it-IT" sz="1400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de </a:t>
            </a:r>
            <a:r>
              <a:rPr lang="it-IT" sz="1400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comprendre</a:t>
            </a:r>
            <a:r>
              <a:rPr lang="it-IT" sz="1400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comment</a:t>
            </a:r>
            <a:r>
              <a:rPr lang="it-IT" sz="1400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...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7000"/>
            <a:ext cx="4711700" cy="24638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300" y="76200"/>
            <a:ext cx="2667000" cy="4495800"/>
          </a:xfrm>
          <a:prstGeom prst="rect">
            <a:avLst/>
          </a:prstGeom>
        </p:spPr>
      </p:pic>
      <p:pic>
        <p:nvPicPr>
          <p:cNvPr id="7" name="Immagine 6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101600"/>
            <a:ext cx="1440000" cy="1440000"/>
          </a:xfrm>
          <a:prstGeom prst="rect">
            <a:avLst/>
          </a:prstGeom>
        </p:spPr>
      </p:pic>
      <p:pic>
        <p:nvPicPr>
          <p:cNvPr id="8" name="Immagine 7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1651000"/>
            <a:ext cx="1440000" cy="1440000"/>
          </a:xfrm>
          <a:prstGeom prst="rect">
            <a:avLst/>
          </a:prstGeom>
        </p:spPr>
      </p:pic>
      <p:pic>
        <p:nvPicPr>
          <p:cNvPr id="10" name="Immagine 9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029199" y="3213100"/>
            <a:ext cx="1440000" cy="1440000"/>
          </a:xfrm>
          <a:prstGeom prst="rect">
            <a:avLst/>
          </a:prstGeom>
        </p:spPr>
      </p:pic>
      <p:pic>
        <p:nvPicPr>
          <p:cNvPr id="11" name="Immagine 10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8318500" y="4699000"/>
            <a:ext cx="1440000" cy="1440000"/>
          </a:xfrm>
          <a:prstGeom prst="rect">
            <a:avLst/>
          </a:prstGeom>
        </p:spPr>
      </p:pic>
      <p:pic>
        <p:nvPicPr>
          <p:cNvPr id="12" name="Immagine 11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041900" y="4768100"/>
            <a:ext cx="1440000" cy="1440000"/>
          </a:xfrm>
          <a:prstGeom prst="rect">
            <a:avLst/>
          </a:prstGeom>
        </p:spPr>
      </p:pic>
      <p:pic>
        <p:nvPicPr>
          <p:cNvPr id="13" name="Immagine 12"/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3429000" y="2743200"/>
            <a:ext cx="1440000" cy="1440000"/>
          </a:xfrm>
          <a:prstGeom prst="rect">
            <a:avLst/>
          </a:prstGeom>
        </p:spPr>
      </p:pic>
      <p:pic>
        <p:nvPicPr>
          <p:cNvPr id="14" name="Immagine 13"/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6743700" y="4724400"/>
            <a:ext cx="1440000" cy="1440000"/>
          </a:xfrm>
          <a:prstGeom prst="rect">
            <a:avLst/>
          </a:prstGeom>
        </p:spPr>
      </p:pic>
      <p:pic>
        <p:nvPicPr>
          <p:cNvPr id="15" name="Immagine 14"/>
          <p:cNvPicPr preferRelativeResize="0"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1803400" y="2743200"/>
            <a:ext cx="1440000" cy="1440000"/>
          </a:xfrm>
          <a:prstGeom prst="rect">
            <a:avLst/>
          </a:prstGeom>
        </p:spPr>
      </p:pic>
      <p:pic>
        <p:nvPicPr>
          <p:cNvPr id="16" name="Immagine 15"/>
          <p:cNvPicPr preferRelativeResize="0"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177800" y="2717800"/>
            <a:ext cx="1440000" cy="1440000"/>
          </a:xfrm>
          <a:prstGeom prst="rect">
            <a:avLst/>
          </a:prstGeom>
        </p:spPr>
      </p:pic>
      <p:pic>
        <p:nvPicPr>
          <p:cNvPr id="17" name="Immagine 16"/>
          <p:cNvPicPr preferRelativeResize="0"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3441700" y="430530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5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bljeni pravokutni oblačić 6"/>
          <p:cNvSpPr/>
          <p:nvPr/>
        </p:nvSpPr>
        <p:spPr>
          <a:xfrm>
            <a:off x="376766" y="673100"/>
            <a:ext cx="3039534" cy="1295400"/>
          </a:xfrm>
          <a:prstGeom prst="wedgeRoundRectCallout">
            <a:avLst>
              <a:gd name="adj1" fmla="val -45089"/>
              <a:gd name="adj2" fmla="val -79917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en-GB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L'éléphant</a:t>
            </a:r>
            <a:r>
              <a:rPr lang="en-GB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de Turin nous parle </a:t>
            </a:r>
            <a:r>
              <a:rPr lang="en-GB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aussi</a:t>
            </a:r>
            <a:r>
              <a:rPr lang="en-GB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d'autres</a:t>
            </a:r>
            <a:r>
              <a:rPr lang="en-GB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choses....</a:t>
            </a:r>
          </a:p>
        </p:txBody>
      </p:sp>
      <p:sp>
        <p:nvSpPr>
          <p:cNvPr id="11" name="Zaobljeni pravokutni oblačić 6"/>
          <p:cNvSpPr/>
          <p:nvPr/>
        </p:nvSpPr>
        <p:spPr>
          <a:xfrm>
            <a:off x="5740399" y="876301"/>
            <a:ext cx="2235201" cy="1663700"/>
          </a:xfrm>
          <a:prstGeom prst="ellipse">
            <a:avLst/>
          </a:prstGeom>
          <a:solidFill>
            <a:srgbClr val="4BB83F"/>
          </a:solidFill>
          <a:ln w="57150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en-GB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Augmentation du </a:t>
            </a:r>
            <a:r>
              <a:rPr lang="en-GB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niveau</a:t>
            </a:r>
            <a:r>
              <a:rPr lang="en-GB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des </a:t>
            </a:r>
            <a:r>
              <a:rPr lang="en-GB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mers</a:t>
            </a:r>
            <a:endParaRPr lang="en-GB" dirty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12" name="Zaobljeni pravokutni oblačić 6"/>
          <p:cNvSpPr/>
          <p:nvPr/>
        </p:nvSpPr>
        <p:spPr>
          <a:xfrm>
            <a:off x="3302000" y="2159000"/>
            <a:ext cx="2336800" cy="1651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en-GB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Changement</a:t>
            </a:r>
            <a:r>
              <a:rPr lang="en-GB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climatique</a:t>
            </a:r>
            <a:endParaRPr lang="en-GB" dirty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13" name="Zaobljeni pravokutni oblačić 6"/>
          <p:cNvSpPr/>
          <p:nvPr/>
        </p:nvSpPr>
        <p:spPr>
          <a:xfrm>
            <a:off x="7594601" y="2476501"/>
            <a:ext cx="2019300" cy="1511300"/>
          </a:xfrm>
          <a:prstGeom prst="ellipse">
            <a:avLst/>
          </a:prstGeom>
          <a:solidFill>
            <a:srgbClr val="923D02"/>
          </a:solidFill>
          <a:ln w="57150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en-GB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Migrations</a:t>
            </a:r>
          </a:p>
        </p:txBody>
      </p:sp>
      <p:sp>
        <p:nvSpPr>
          <p:cNvPr id="14" name="Zaobljeni pravokutni oblačić 6"/>
          <p:cNvSpPr/>
          <p:nvPr/>
        </p:nvSpPr>
        <p:spPr>
          <a:xfrm>
            <a:off x="4152900" y="5067300"/>
            <a:ext cx="2184400" cy="1346200"/>
          </a:xfrm>
          <a:prstGeom prst="ellipse">
            <a:avLst/>
          </a:prstGeom>
          <a:solidFill>
            <a:srgbClr val="FFD309"/>
          </a:solidFill>
          <a:ln w="57150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en-GB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Intégration</a:t>
            </a:r>
            <a:endParaRPr lang="en-GB" dirty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15" name="Zaobljeni pravokutni oblačić 6"/>
          <p:cNvSpPr/>
          <p:nvPr/>
        </p:nvSpPr>
        <p:spPr>
          <a:xfrm>
            <a:off x="5626101" y="3225801"/>
            <a:ext cx="2019300" cy="1282700"/>
          </a:xfrm>
          <a:prstGeom prst="ellipse">
            <a:avLst/>
          </a:prstGeom>
          <a:solidFill>
            <a:srgbClr val="8B40D6"/>
          </a:solidFill>
          <a:ln w="57150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en-GB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Des institutions </a:t>
            </a:r>
            <a:r>
              <a:rPr lang="en-GB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solides</a:t>
            </a:r>
            <a:endParaRPr lang="en-GB" dirty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18" name="Zaobljeni pravokutni oblačić 6"/>
          <p:cNvSpPr/>
          <p:nvPr/>
        </p:nvSpPr>
        <p:spPr>
          <a:xfrm>
            <a:off x="774701" y="2552701"/>
            <a:ext cx="2387600" cy="12573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57150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en-GB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Justice</a:t>
            </a:r>
          </a:p>
        </p:txBody>
      </p:sp>
      <p:sp>
        <p:nvSpPr>
          <p:cNvPr id="19" name="Zaobljeni pravokutni oblačić 6"/>
          <p:cNvSpPr/>
          <p:nvPr/>
        </p:nvSpPr>
        <p:spPr>
          <a:xfrm>
            <a:off x="6426200" y="5207001"/>
            <a:ext cx="2618946" cy="1409700"/>
          </a:xfrm>
          <a:prstGeom prst="ellipse">
            <a:avLst/>
          </a:prstGeom>
          <a:solidFill>
            <a:srgbClr val="5188DC"/>
          </a:solidFill>
          <a:ln w="57150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en-GB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Développement</a:t>
            </a:r>
            <a:r>
              <a:rPr lang="en-GB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durable </a:t>
            </a:r>
          </a:p>
        </p:txBody>
      </p:sp>
      <p:sp>
        <p:nvSpPr>
          <p:cNvPr id="16" name="Zaobljeni pravokutni oblačić 6"/>
          <p:cNvSpPr/>
          <p:nvPr/>
        </p:nvSpPr>
        <p:spPr>
          <a:xfrm>
            <a:off x="355600" y="4241800"/>
            <a:ext cx="3242734" cy="2032000"/>
          </a:xfrm>
          <a:prstGeom prst="wedgeRoundRectCallout">
            <a:avLst>
              <a:gd name="adj1" fmla="val 52748"/>
              <a:gd name="adj2" fmla="val 62072"/>
              <a:gd name="adj3" fmla="val 16667"/>
            </a:avLst>
          </a:prstGeom>
          <a:ln w="57150" cmpd="sng">
            <a:solidFill>
              <a:srgbClr val="C415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en-GB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Regardez</a:t>
            </a:r>
            <a:r>
              <a:rPr lang="en-GB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attentivement</a:t>
            </a:r>
            <a:r>
              <a:rPr lang="en-GB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l'image</a:t>
            </a:r>
            <a:r>
              <a:rPr lang="en-GB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de </a:t>
            </a:r>
            <a:r>
              <a:rPr lang="en-GB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l'éléphant</a:t>
            </a:r>
            <a:r>
              <a:rPr lang="en-GB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et </a:t>
            </a:r>
            <a:r>
              <a:rPr lang="en-GB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essayez</a:t>
            </a:r>
            <a:r>
              <a:rPr lang="en-GB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de dire </a:t>
            </a:r>
            <a:r>
              <a:rPr lang="en-GB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quels</a:t>
            </a:r>
            <a:r>
              <a:rPr lang="en-GB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DETAILS se </a:t>
            </a:r>
            <a:r>
              <a:rPr lang="en-GB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réfèrent</a:t>
            </a:r>
            <a:r>
              <a:rPr lang="en-GB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aux </a:t>
            </a:r>
            <a:r>
              <a:rPr lang="en-GB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sujets</a:t>
            </a:r>
            <a:r>
              <a:rPr lang="en-GB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du </a:t>
            </a:r>
            <a:r>
              <a:rPr lang="en-GB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côté</a:t>
            </a:r>
            <a:r>
              <a:rPr lang="en-GB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droit.....</a:t>
            </a:r>
          </a:p>
        </p:txBody>
      </p:sp>
    </p:spTree>
    <p:extLst>
      <p:ext uri="{BB962C8B-B14F-4D97-AF65-F5344CB8AC3E}">
        <p14:creationId xmlns:p14="http://schemas.microsoft.com/office/powerpoint/2010/main" val="141414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9;p23"/>
          <p:cNvSpPr txBox="1"/>
          <p:nvPr/>
        </p:nvSpPr>
        <p:spPr>
          <a:xfrm>
            <a:off x="684743" y="336811"/>
            <a:ext cx="8431893" cy="5997601"/>
          </a:xfrm>
          <a:prstGeom prst="rect">
            <a:avLst/>
          </a:prstGeom>
          <a:noFill/>
          <a:ln w="9525">
            <a:solidFill>
              <a:schemeClr val="tx1"/>
            </a:solidFill>
            <a:prstDash val="sysDash"/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endParaRPr lang="it-IT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Si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vous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avez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aimé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les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oeuvres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de Louis Masai,</a:t>
            </a:r>
          </a:p>
          <a:p>
            <a:pPr lvl="0" algn="ctr">
              <a:lnSpc>
                <a:spcPct val="150000"/>
              </a:lnSpc>
            </a:pP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vous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pouvez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en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voir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beaucoup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d'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autres</a:t>
            </a:r>
            <a:endParaRPr lang="it-IT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en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tapant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dans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Google :</a:t>
            </a:r>
          </a:p>
          <a:p>
            <a:pPr lvl="0" algn="ctr">
              <a:lnSpc>
                <a:spcPct val="150000"/>
              </a:lnSpc>
            </a:pPr>
            <a:endParaRPr lang="it-IT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endParaRPr lang="it-IT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endParaRPr lang="it-IT" sz="2800" b="1" dirty="0">
              <a:solidFill>
                <a:schemeClr val="accent1">
                  <a:lumMod val="75000"/>
                </a:schemeClr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endParaRPr lang="it-IT" sz="2800" b="1" dirty="0">
              <a:solidFill>
                <a:schemeClr val="accent1">
                  <a:lumMod val="75000"/>
                </a:schemeClr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endParaRPr lang="it-IT" sz="2800" b="1" dirty="0">
              <a:solidFill>
                <a:schemeClr val="accent1">
                  <a:lumMod val="75000"/>
                </a:schemeClr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  <p:sp>
        <p:nvSpPr>
          <p:cNvPr id="3" name="Google Shape;129;p23"/>
          <p:cNvSpPr txBox="1"/>
          <p:nvPr/>
        </p:nvSpPr>
        <p:spPr>
          <a:xfrm>
            <a:off x="2324100" y="4337311"/>
            <a:ext cx="5295900" cy="826956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it-IT" sz="2800" b="1" dirty="0" err="1">
                <a:solidFill>
                  <a:srgbClr val="0D5BDC"/>
                </a:solidFill>
                <a:latin typeface="Avenir Next Regular"/>
                <a:ea typeface="Lora"/>
                <a:cs typeface="Avenir Next Regular"/>
                <a:sym typeface="Lora"/>
              </a:rPr>
              <a:t>Louis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  <a:latin typeface="Avenir Next Regular"/>
                <a:ea typeface="Lora"/>
                <a:cs typeface="Avenir Next Regular"/>
                <a:sym typeface="Lora"/>
              </a:rPr>
              <a:t>+Masai+images</a:t>
            </a:r>
            <a:endParaRPr lang="it-IT" sz="2800" b="1" dirty="0">
              <a:solidFill>
                <a:schemeClr val="accent1">
                  <a:lumMod val="75000"/>
                </a:schemeClr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81368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9;p23"/>
          <p:cNvSpPr txBox="1"/>
          <p:nvPr/>
        </p:nvSpPr>
        <p:spPr>
          <a:xfrm>
            <a:off x="722843" y="387613"/>
            <a:ext cx="8431893" cy="5351271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endParaRPr lang="it-IT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En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outre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sur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son site web,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vous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trouverez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de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nombreuses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VIDÉOS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expliquant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son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travail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réalisées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avec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des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scientifiques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impliqués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dans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la biologie et la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protection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de l'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environnement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:</a:t>
            </a:r>
          </a:p>
          <a:p>
            <a:pPr lvl="0" algn="ctr">
              <a:lnSpc>
                <a:spcPct val="150000"/>
              </a:lnSpc>
            </a:pPr>
            <a:endParaRPr lang="it-IT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endParaRPr lang="it-IT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endParaRPr lang="it-IT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216150" y="4463292"/>
            <a:ext cx="5340350" cy="702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it-IT" sz="2800" b="1" dirty="0" err="1">
                <a:solidFill>
                  <a:srgbClr val="4285F4">
                    <a:lumMod val="75000"/>
                  </a:srgbClr>
                </a:solidFill>
                <a:latin typeface="Avenir Next Regular"/>
                <a:ea typeface="Lora"/>
                <a:cs typeface="Avenir Next Regular"/>
                <a:sym typeface="Lora"/>
              </a:rPr>
              <a:t>https</a:t>
            </a:r>
            <a:r>
              <a:rPr lang="it-IT" sz="2800" b="1" dirty="0">
                <a:solidFill>
                  <a:srgbClr val="4285F4">
                    <a:lumMod val="75000"/>
                  </a:srgbClr>
                </a:solidFill>
                <a:latin typeface="Avenir Next Regular"/>
                <a:ea typeface="Lora"/>
                <a:cs typeface="Avenir Next Regular"/>
                <a:sym typeface="Lora"/>
              </a:rPr>
              <a:t>://</a:t>
            </a:r>
            <a:r>
              <a:rPr lang="it-IT" sz="2800" b="1" dirty="0" err="1">
                <a:solidFill>
                  <a:srgbClr val="4285F4">
                    <a:lumMod val="75000"/>
                  </a:srgbClr>
                </a:solidFill>
                <a:latin typeface="Avenir Next Regular"/>
                <a:ea typeface="Lora"/>
                <a:cs typeface="Avenir Next Regular"/>
                <a:sym typeface="Lora"/>
              </a:rPr>
              <a:t>louismasai.com</a:t>
            </a:r>
            <a:endParaRPr lang="it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29482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228700"/>
            <a:ext cx="9612000" cy="6480000"/>
          </a:xfrm>
          <a:prstGeom prst="rect">
            <a:avLst/>
          </a:prstGeom>
        </p:spPr>
      </p:pic>
      <p:sp>
        <p:nvSpPr>
          <p:cNvPr id="5" name="Zaobljeni pravokutni oblačić 6"/>
          <p:cNvSpPr/>
          <p:nvPr/>
        </p:nvSpPr>
        <p:spPr>
          <a:xfrm>
            <a:off x="3289301" y="469902"/>
            <a:ext cx="4496515" cy="1693191"/>
          </a:xfrm>
          <a:prstGeom prst="wedgeRoundRectCallout">
            <a:avLst>
              <a:gd name="adj1" fmla="val -495"/>
              <a:gd name="adj2" fmla="val 67355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Très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bien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b="1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!</a:t>
            </a:r>
          </a:p>
          <a:p>
            <a:pPr algn="ctr">
              <a:lnSpc>
                <a:spcPts val="2816"/>
              </a:lnSpc>
            </a:pP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Notre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exploration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du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monde de l'art se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poursuit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avec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b="1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une </a:t>
            </a:r>
            <a:r>
              <a:rPr lang="it-IT" b="1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autre</a:t>
            </a:r>
            <a:r>
              <a:rPr lang="it-IT" b="1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artiste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que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vous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allez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adorer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j'en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suis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sûre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! Elle est.....</a:t>
            </a:r>
          </a:p>
        </p:txBody>
      </p:sp>
    </p:spTree>
    <p:extLst>
      <p:ext uri="{BB962C8B-B14F-4D97-AF65-F5344CB8AC3E}">
        <p14:creationId xmlns:p14="http://schemas.microsoft.com/office/powerpoint/2010/main" val="146063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body" idx="1"/>
          </p:nvPr>
        </p:nvSpPr>
        <p:spPr>
          <a:xfrm>
            <a:off x="4851400" y="281133"/>
            <a:ext cx="4572000" cy="1354351"/>
          </a:xfrm>
          <a:prstGeom prst="rect">
            <a:avLst/>
          </a:prstGeom>
          <a:ln cap="rnd">
            <a:solidFill>
              <a:schemeClr val="tx1"/>
            </a:solidFill>
            <a:prstDash val="sysDash"/>
          </a:ln>
        </p:spPr>
        <p:txBody>
          <a:bodyPr spcFirstLastPara="1" wrap="square" lIns="107219" tIns="107219" rIns="107219" bIns="107219" anchor="t" anchorCtr="0">
            <a:noAutofit/>
          </a:bodyPr>
          <a:lstStyle/>
          <a:p>
            <a:pPr marL="0" indent="0">
              <a:lnSpc>
                <a:spcPts val="2816"/>
              </a:lnSpc>
              <a:buNone/>
            </a:pPr>
            <a:r>
              <a:rPr lang="fr-FR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Kate MacDowell est une artiste américaine. Son médium préféré est la </a:t>
            </a:r>
            <a:r>
              <a:rPr lang="fr-FR" sz="20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PORCELAINE.</a:t>
            </a:r>
          </a:p>
        </p:txBody>
      </p:sp>
      <p:sp>
        <p:nvSpPr>
          <p:cNvPr id="114" name="Google Shape;114;p21"/>
          <p:cNvSpPr txBox="1"/>
          <p:nvPr/>
        </p:nvSpPr>
        <p:spPr>
          <a:xfrm>
            <a:off x="273557" y="291233"/>
            <a:ext cx="4110336" cy="708975"/>
          </a:xfrm>
          <a:prstGeom prst="rect">
            <a:avLst/>
          </a:prstGeom>
          <a:noFill/>
          <a:ln w="63500" cap="rnd" cmpd="thickThin">
            <a:solidFill>
              <a:srgbClr val="7400D0"/>
            </a:solidFill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it" sz="32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KATE MACDOWELL</a:t>
            </a:r>
            <a:endParaRPr sz="32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  <p:sp>
        <p:nvSpPr>
          <p:cNvPr id="5" name="Google Shape;113;p21"/>
          <p:cNvSpPr txBox="1">
            <a:spLocks/>
          </p:cNvSpPr>
          <p:nvPr/>
        </p:nvSpPr>
        <p:spPr>
          <a:xfrm>
            <a:off x="4851400" y="2008342"/>
            <a:ext cx="4597400" cy="1851063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spcFirstLastPara="1" wrap="square" lIns="107219" tIns="107219" rIns="107219" bIns="10721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ts val="2816"/>
              </a:lnSpc>
              <a:buNone/>
            </a:pPr>
            <a:r>
              <a:rPr lang="fr-FR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Cette artiste aime la porcelaine pour sa </a:t>
            </a:r>
            <a:r>
              <a:rPr lang="fr-FR" sz="20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LUMINOSITÉ </a:t>
            </a:r>
            <a:r>
              <a:rPr lang="fr-FR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et sa </a:t>
            </a:r>
            <a:r>
              <a:rPr lang="fr-FR" sz="20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FINITION</a:t>
            </a:r>
            <a:r>
              <a:rPr lang="fr-FR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.</a:t>
            </a:r>
          </a:p>
          <a:p>
            <a:pPr marL="0" indent="0">
              <a:lnSpc>
                <a:spcPts val="2816"/>
              </a:lnSpc>
              <a:buNone/>
            </a:pPr>
            <a:r>
              <a:rPr lang="fr-FR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La fragilité de la porcelaine lui rappelle la </a:t>
            </a:r>
            <a:r>
              <a:rPr lang="fr-FR" sz="20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FRAGILITÉ DE LA NATURE.</a:t>
            </a:r>
          </a:p>
        </p:txBody>
      </p:sp>
      <p:sp>
        <p:nvSpPr>
          <p:cNvPr id="6" name="Google Shape;113;p21"/>
          <p:cNvSpPr txBox="1">
            <a:spLocks/>
          </p:cNvSpPr>
          <p:nvPr/>
        </p:nvSpPr>
        <p:spPr>
          <a:xfrm>
            <a:off x="4864100" y="4241810"/>
            <a:ext cx="4572000" cy="2362190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spcFirstLastPara="1" wrap="square" lIns="107219" tIns="107219" rIns="107219" bIns="10721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ts val="2816"/>
              </a:lnSpc>
              <a:buNone/>
            </a:pPr>
            <a:r>
              <a:rPr lang="fr-FR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Kate laisse souvent ses œuvres creuses, c'est-à-dire vides à l'intérieur, afin que vous puissiez y </a:t>
            </a:r>
            <a:r>
              <a:rPr lang="fr-FR" sz="20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METTRE UNE LUMIÈRE </a:t>
            </a:r>
            <a:r>
              <a:rPr lang="fr-FR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et les éclairer de l'intérieur.</a:t>
            </a:r>
          </a:p>
          <a:p>
            <a:pPr marL="0" indent="0">
              <a:lnSpc>
                <a:spcPts val="2816"/>
              </a:lnSpc>
              <a:buNone/>
            </a:pPr>
            <a:r>
              <a:rPr lang="fr-FR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L'effet est d'un </a:t>
            </a:r>
            <a:r>
              <a:rPr lang="fr-FR" sz="20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GRAND IMPACT VISUEL.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67" y="1253067"/>
            <a:ext cx="3759200" cy="540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1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uiExpand="1" build="p"/>
      <p:bldP spid="114" grpId="0" animBg="1"/>
      <p:bldP spid="5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2"/>
          <p:cNvSpPr txBox="1">
            <a:spLocks/>
          </p:cNvSpPr>
          <p:nvPr/>
        </p:nvSpPr>
        <p:spPr>
          <a:xfrm>
            <a:off x="215901" y="1216807"/>
            <a:ext cx="5206999" cy="1259693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spcFirstLastPara="1" wrap="square" lIns="107219" tIns="107219" rIns="107219" bIns="10721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44682" indent="0">
              <a:lnSpc>
                <a:spcPct val="108571"/>
              </a:lnSpc>
              <a:buSzPct val="55810"/>
              <a:buNone/>
            </a:pPr>
            <a:r>
              <a:rPr lang="it-IT" sz="20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Les</a:t>
            </a:r>
            <a:r>
              <a:rPr lang="it-IT" sz="20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œuvres</a:t>
            </a:r>
            <a:r>
              <a:rPr lang="it-IT" sz="2000" dirty="0">
                <a:solidFill>
                  <a:schemeClr val="tx1"/>
                </a:solidFill>
                <a:latin typeface="Avenir Next Regular"/>
                <a:cs typeface="Avenir Next Regular"/>
              </a:rPr>
              <a:t> de Kate MacDowell </a:t>
            </a:r>
            <a:r>
              <a:rPr lang="it-IT" sz="20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visent</a:t>
            </a:r>
            <a:r>
              <a:rPr lang="it-IT" sz="2000" dirty="0">
                <a:solidFill>
                  <a:schemeClr val="tx1"/>
                </a:solidFill>
                <a:latin typeface="Avenir Next Regular"/>
                <a:cs typeface="Avenir Next Regular"/>
              </a:rPr>
              <a:t> à </a:t>
            </a:r>
            <a:r>
              <a:rPr lang="it-IT" sz="20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représenter</a:t>
            </a:r>
            <a:r>
              <a:rPr lang="it-IT" sz="20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0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le </a:t>
            </a:r>
            <a:r>
              <a:rPr lang="it-IT" sz="20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lien</a:t>
            </a:r>
            <a:r>
              <a:rPr lang="it-IT" sz="20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0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étroit</a:t>
            </a:r>
            <a:r>
              <a:rPr lang="it-IT" sz="20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0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entre</a:t>
            </a:r>
            <a:r>
              <a:rPr lang="it-IT" sz="20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l'</a:t>
            </a:r>
            <a:r>
              <a:rPr lang="it-IT" sz="20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homme</a:t>
            </a:r>
            <a:r>
              <a:rPr lang="it-IT" sz="20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et le monde </a:t>
            </a:r>
            <a:r>
              <a:rPr lang="it-IT" sz="20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naturel</a:t>
            </a:r>
            <a:r>
              <a:rPr lang="it-IT" sz="2000" dirty="0">
                <a:solidFill>
                  <a:schemeClr val="tx1"/>
                </a:solidFill>
                <a:latin typeface="Avenir Next Regular"/>
                <a:cs typeface="Avenir Next Regular"/>
              </a:rPr>
              <a:t>.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15900" y="2761539"/>
            <a:ext cx="5207000" cy="1023061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wrap="square" lIns="107238" tIns="53617" rIns="107238" bIns="53617" rtlCol="0">
            <a:spAutoFit/>
          </a:bodyPr>
          <a:lstStyle/>
          <a:p>
            <a:r>
              <a:rPr lang="it-IT" sz="2000" dirty="0" err="1">
                <a:latin typeface="Avenir Next Regular"/>
                <a:cs typeface="Avenir Next Regular"/>
              </a:rPr>
              <a:t>Cette</a:t>
            </a:r>
            <a:r>
              <a:rPr lang="it-IT" sz="2000" dirty="0">
                <a:latin typeface="Avenir Next Regular"/>
                <a:cs typeface="Avenir Next Regular"/>
              </a:rPr>
              <a:t> relation est </a:t>
            </a:r>
            <a:r>
              <a:rPr lang="it-IT" sz="2000" dirty="0" err="1">
                <a:latin typeface="Avenir Next Regular"/>
                <a:cs typeface="Avenir Next Regular"/>
              </a:rPr>
              <a:t>souvent</a:t>
            </a:r>
            <a:r>
              <a:rPr lang="it-IT" sz="2000" dirty="0">
                <a:latin typeface="Avenir Next Regular"/>
                <a:cs typeface="Avenir Next Regular"/>
              </a:rPr>
              <a:t> </a:t>
            </a:r>
            <a:r>
              <a:rPr lang="it-IT" sz="2000" b="1" dirty="0" err="1">
                <a:solidFill>
                  <a:srgbClr val="950ED6"/>
                </a:solidFill>
                <a:latin typeface="Avenir Next Regular"/>
                <a:cs typeface="Avenir Next Regular"/>
              </a:rPr>
              <a:t>très</a:t>
            </a:r>
            <a:r>
              <a:rPr lang="it-IT" sz="2000" b="1" dirty="0">
                <a:solidFill>
                  <a:srgbClr val="950ED6"/>
                </a:solidFill>
                <a:latin typeface="Avenir Next Regular"/>
                <a:cs typeface="Avenir Next Regular"/>
              </a:rPr>
              <a:t> difficile</a:t>
            </a:r>
            <a:r>
              <a:rPr lang="it-IT" sz="2000" dirty="0">
                <a:latin typeface="Avenir Next Regular"/>
                <a:cs typeface="Avenir Next Regular"/>
              </a:rPr>
              <a:t>. L'</a:t>
            </a:r>
            <a:r>
              <a:rPr lang="it-IT" sz="2000" dirty="0" err="1">
                <a:latin typeface="Avenir Next Regular"/>
                <a:cs typeface="Avenir Next Regular"/>
              </a:rPr>
              <a:t>homme</a:t>
            </a:r>
            <a:r>
              <a:rPr lang="it-IT" sz="2000" dirty="0">
                <a:latin typeface="Avenir Next Regular"/>
                <a:cs typeface="Avenir Next Regular"/>
              </a:rPr>
              <a:t> et la nature </a:t>
            </a:r>
            <a:r>
              <a:rPr lang="it-IT" sz="2000" dirty="0" err="1">
                <a:latin typeface="Avenir Next Regular"/>
                <a:cs typeface="Avenir Next Regular"/>
              </a:rPr>
              <a:t>sont</a:t>
            </a:r>
            <a:r>
              <a:rPr lang="it-IT" sz="2000" dirty="0">
                <a:latin typeface="Avenir Next Regular"/>
                <a:cs typeface="Avenir Next Regular"/>
              </a:rPr>
              <a:t> </a:t>
            </a:r>
            <a:r>
              <a:rPr lang="it-IT" sz="2000" dirty="0" err="1">
                <a:latin typeface="Avenir Next Regular"/>
                <a:cs typeface="Avenir Next Regular"/>
              </a:rPr>
              <a:t>souvent</a:t>
            </a:r>
            <a:endParaRPr lang="it-IT" sz="2000" dirty="0">
              <a:latin typeface="Avenir Next Regular"/>
              <a:cs typeface="Avenir Next Regular"/>
            </a:endParaRPr>
          </a:p>
          <a:p>
            <a:r>
              <a:rPr lang="it-IT" sz="20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EN CONFLIT</a:t>
            </a:r>
            <a:r>
              <a:rPr lang="it-IT" sz="2000" dirty="0">
                <a:latin typeface="Avenir Next Regular"/>
                <a:cs typeface="Avenir Next Regular"/>
              </a:rPr>
              <a:t>.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15900" y="4093621"/>
            <a:ext cx="5207000" cy="1390684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wrap="square" lIns="107238" tIns="53617" rIns="107238" bIns="53617" rtlCol="0">
            <a:spAutoFit/>
          </a:bodyPr>
          <a:lstStyle/>
          <a:p>
            <a:pPr>
              <a:lnSpc>
                <a:spcPts val="2464"/>
              </a:lnSpc>
            </a:pPr>
            <a:r>
              <a:rPr lang="it-IT" sz="2000" dirty="0" err="1">
                <a:latin typeface="Avenir Next Regular"/>
                <a:cs typeface="Avenir Next Regular"/>
              </a:rPr>
              <a:t>Dans</a:t>
            </a:r>
            <a:r>
              <a:rPr lang="it-IT" sz="2000" dirty="0">
                <a:latin typeface="Avenir Next Regular"/>
                <a:cs typeface="Avenir Next Regular"/>
              </a:rPr>
              <a:t> son </a:t>
            </a:r>
            <a:r>
              <a:rPr lang="it-IT" sz="2000" dirty="0" err="1">
                <a:latin typeface="Avenir Next Regular"/>
                <a:cs typeface="Avenir Next Regular"/>
              </a:rPr>
              <a:t>travail</a:t>
            </a:r>
            <a:r>
              <a:rPr lang="it-IT" sz="2000" dirty="0">
                <a:latin typeface="Avenir Next Regular"/>
                <a:cs typeface="Avenir Next Regular"/>
              </a:rPr>
              <a:t>, Kate </a:t>
            </a:r>
            <a:r>
              <a:rPr lang="it-IT" sz="2000" dirty="0" err="1">
                <a:latin typeface="Avenir Next Regular"/>
                <a:cs typeface="Avenir Next Regular"/>
              </a:rPr>
              <a:t>nous</a:t>
            </a:r>
            <a:r>
              <a:rPr lang="it-IT" sz="2000" dirty="0">
                <a:latin typeface="Avenir Next Regular"/>
                <a:cs typeface="Avenir Next Regular"/>
              </a:rPr>
              <a:t> </a:t>
            </a:r>
            <a:r>
              <a:rPr lang="it-IT" sz="2000" dirty="0" err="1">
                <a:latin typeface="Avenir Next Regular"/>
                <a:cs typeface="Avenir Next Regular"/>
              </a:rPr>
              <a:t>parle</a:t>
            </a:r>
            <a:r>
              <a:rPr lang="it-IT" sz="2000" dirty="0">
                <a:latin typeface="Avenir Next Regular"/>
                <a:cs typeface="Avenir Next Regular"/>
              </a:rPr>
              <a:t> de </a:t>
            </a:r>
            <a:r>
              <a:rPr lang="it-IT" sz="2000" dirty="0" err="1">
                <a:latin typeface="Avenir Next Regular"/>
                <a:cs typeface="Avenir Next Regular"/>
              </a:rPr>
              <a:t>sujets</a:t>
            </a:r>
            <a:r>
              <a:rPr lang="it-IT" sz="2000" dirty="0">
                <a:latin typeface="Avenir Next Regular"/>
                <a:cs typeface="Avenir Next Regular"/>
              </a:rPr>
              <a:t> </a:t>
            </a:r>
            <a:r>
              <a:rPr lang="it-IT" sz="2000" dirty="0" err="1">
                <a:latin typeface="Avenir Next Regular"/>
                <a:cs typeface="Avenir Next Regular"/>
              </a:rPr>
              <a:t>tels</a:t>
            </a:r>
            <a:r>
              <a:rPr lang="it-IT" sz="2000" dirty="0">
                <a:latin typeface="Avenir Next Regular"/>
                <a:cs typeface="Avenir Next Regular"/>
              </a:rPr>
              <a:t> </a:t>
            </a:r>
            <a:r>
              <a:rPr lang="it-IT" sz="2000" dirty="0" err="1">
                <a:latin typeface="Avenir Next Regular"/>
                <a:cs typeface="Avenir Next Regular"/>
              </a:rPr>
              <a:t>que</a:t>
            </a:r>
            <a:r>
              <a:rPr lang="it-IT" sz="2000" dirty="0">
                <a:latin typeface="Avenir Next Regular"/>
                <a:cs typeface="Avenir Next Regular"/>
              </a:rPr>
              <a:t> le </a:t>
            </a:r>
            <a:r>
              <a:rPr lang="it-IT" sz="20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CHANGEMENT CLIMATIQUE</a:t>
            </a:r>
            <a:r>
              <a:rPr lang="it-IT" sz="2000" dirty="0">
                <a:latin typeface="Avenir Next Regular"/>
                <a:cs typeface="Avenir Next Regular"/>
              </a:rPr>
              <a:t>, </a:t>
            </a:r>
          </a:p>
          <a:p>
            <a:pPr>
              <a:lnSpc>
                <a:spcPts val="2464"/>
              </a:lnSpc>
            </a:pPr>
            <a:r>
              <a:rPr lang="it-IT" sz="2000" dirty="0">
                <a:latin typeface="Avenir Next Regular"/>
                <a:cs typeface="Avenir Next Regular"/>
              </a:rPr>
              <a:t>la </a:t>
            </a:r>
            <a:r>
              <a:rPr lang="it-IT" sz="20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POLLUTION </a:t>
            </a:r>
            <a:r>
              <a:rPr lang="it-IT" sz="2000" dirty="0">
                <a:latin typeface="Avenir Next Regular"/>
                <a:cs typeface="Avenir Next Regular"/>
              </a:rPr>
              <a:t>et </a:t>
            </a:r>
            <a:r>
              <a:rPr lang="it-IT" sz="2000" dirty="0" err="1">
                <a:latin typeface="Avenir Next Regular"/>
                <a:cs typeface="Avenir Next Regular"/>
              </a:rPr>
              <a:t>les</a:t>
            </a:r>
            <a:r>
              <a:rPr lang="it-IT" sz="2000" dirty="0">
                <a:latin typeface="Avenir Next Regular"/>
                <a:cs typeface="Avenir Next Regular"/>
              </a:rPr>
              <a:t> </a:t>
            </a:r>
            <a:r>
              <a:rPr lang="it-IT" sz="20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CULTURES GÉNÉTIQUEMENT MODIFIÉES</a:t>
            </a:r>
            <a:r>
              <a:rPr lang="it-IT" sz="2000" dirty="0">
                <a:latin typeface="Avenir Next Regular"/>
                <a:cs typeface="Avenir Next Regular"/>
              </a:rPr>
              <a:t>.</a:t>
            </a:r>
          </a:p>
        </p:txBody>
      </p:sp>
      <p:sp>
        <p:nvSpPr>
          <p:cNvPr id="8" name="Google Shape;195;p32"/>
          <p:cNvSpPr txBox="1"/>
          <p:nvPr/>
        </p:nvSpPr>
        <p:spPr>
          <a:xfrm>
            <a:off x="242715" y="210978"/>
            <a:ext cx="5356579" cy="647419"/>
          </a:xfrm>
          <a:prstGeom prst="rect">
            <a:avLst/>
          </a:prstGeom>
          <a:noFill/>
          <a:ln w="38100" cmpd="sng">
            <a:solidFill>
              <a:srgbClr val="7400D0"/>
            </a:solidFill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algn="ctr"/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QUE NOUS DIT KATE ?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1066800"/>
            <a:ext cx="42291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4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6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32000" y="504000"/>
            <a:ext cx="9000000" cy="2857192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endParaRPr lang="it-IT" sz="2800" dirty="0">
              <a:latin typeface="Avenir Next Regular"/>
              <a:cs typeface="Avenir Next Regular"/>
            </a:endParaRPr>
          </a:p>
          <a:p>
            <a:pPr algn="ctr">
              <a:lnSpc>
                <a:spcPts val="3600"/>
              </a:lnSpc>
            </a:pPr>
            <a:r>
              <a:rPr lang="it-IT" sz="2800" dirty="0">
                <a:latin typeface="Avenir Next Regular"/>
                <a:cs typeface="Avenir Next Regular"/>
              </a:rPr>
              <a:t>Kate MacDowell </a:t>
            </a:r>
            <a:r>
              <a:rPr lang="it-IT" sz="2800" dirty="0" err="1">
                <a:latin typeface="Avenir Next Regular"/>
                <a:cs typeface="Avenir Next Regular"/>
              </a:rPr>
              <a:t>enquête</a:t>
            </a:r>
            <a:r>
              <a:rPr lang="it-IT" sz="2800" dirty="0">
                <a:latin typeface="Avenir Next Regular"/>
                <a:cs typeface="Avenir Next Regular"/>
              </a:rPr>
              <a:t> </a:t>
            </a:r>
            <a:r>
              <a:rPr lang="it-IT" sz="2800" dirty="0" err="1">
                <a:latin typeface="Avenir Next Regular"/>
                <a:cs typeface="Avenir Next Regular"/>
              </a:rPr>
              <a:t>également</a:t>
            </a:r>
            <a:r>
              <a:rPr lang="it-IT" sz="2800" dirty="0">
                <a:latin typeface="Avenir Next Regular"/>
                <a:cs typeface="Avenir Next Regular"/>
              </a:rPr>
              <a:t> </a:t>
            </a:r>
            <a:r>
              <a:rPr lang="it-IT" sz="2800" dirty="0" err="1">
                <a:latin typeface="Avenir Next Regular"/>
                <a:cs typeface="Avenir Next Regular"/>
              </a:rPr>
              <a:t>sur</a:t>
            </a:r>
            <a:endParaRPr lang="it-IT" sz="2800" dirty="0">
              <a:latin typeface="Avenir Next Regular"/>
              <a:cs typeface="Avenir Next Regular"/>
            </a:endParaRPr>
          </a:p>
          <a:p>
            <a:pPr algn="ctr">
              <a:lnSpc>
                <a:spcPts val="3600"/>
              </a:lnSpc>
            </a:pPr>
            <a:r>
              <a:rPr lang="it-IT" sz="2800" dirty="0">
                <a:latin typeface="Avenir Next Regular"/>
                <a:cs typeface="Avenir Next Regular"/>
              </a:rPr>
              <a:t>le </a:t>
            </a:r>
            <a:r>
              <a:rPr lang="it-IT" sz="2800" dirty="0" err="1">
                <a:latin typeface="Avenir Next Regular"/>
                <a:cs typeface="Avenir Next Regular"/>
              </a:rPr>
              <a:t>rôle</a:t>
            </a:r>
            <a:r>
              <a:rPr lang="it-IT" sz="2800" dirty="0">
                <a:latin typeface="Avenir Next Regular"/>
                <a:cs typeface="Avenir Next Regular"/>
              </a:rPr>
              <a:t> </a:t>
            </a:r>
            <a:r>
              <a:rPr lang="it-IT" sz="2800" dirty="0" err="1">
                <a:latin typeface="Avenir Next Regular"/>
                <a:cs typeface="Avenir Next Regular"/>
              </a:rPr>
              <a:t>fondamental</a:t>
            </a:r>
            <a:r>
              <a:rPr lang="it-IT" sz="2800" dirty="0">
                <a:latin typeface="Avenir Next Regular"/>
                <a:cs typeface="Avenir Next Regular"/>
              </a:rPr>
              <a:t> </a:t>
            </a:r>
            <a:r>
              <a:rPr lang="it-IT" sz="2800" dirty="0" err="1">
                <a:latin typeface="Avenir Next Regular"/>
                <a:cs typeface="Avenir Next Regular"/>
              </a:rPr>
              <a:t>des</a:t>
            </a:r>
            <a:r>
              <a:rPr lang="it-IT" sz="2800" dirty="0">
                <a:latin typeface="Avenir Next Regular"/>
                <a:cs typeface="Avenir Next Regular"/>
              </a:rPr>
              <a:t> </a:t>
            </a:r>
            <a:r>
              <a:rPr lang="it-IT" sz="2800" b="1" dirty="0">
                <a:solidFill>
                  <a:srgbClr val="950ED6"/>
                </a:solidFill>
                <a:latin typeface="Avenir Next Regular"/>
                <a:cs typeface="Avenir Next Regular"/>
              </a:rPr>
              <a:t>ABEILLES</a:t>
            </a:r>
          </a:p>
          <a:p>
            <a:pPr algn="ctr">
              <a:lnSpc>
                <a:spcPts val="3600"/>
              </a:lnSpc>
            </a:pPr>
            <a:r>
              <a:rPr lang="it-IT" sz="2800" dirty="0">
                <a:latin typeface="Avenir Next Regular"/>
                <a:cs typeface="Avenir Next Regular"/>
              </a:rPr>
              <a:t>pour </a:t>
            </a:r>
            <a:r>
              <a:rPr lang="it-IT" sz="2800" dirty="0" err="1">
                <a:latin typeface="Avenir Next Regular"/>
                <a:cs typeface="Avenir Next Regular"/>
              </a:rPr>
              <a:t>assurer</a:t>
            </a:r>
            <a:r>
              <a:rPr lang="it-IT" sz="2800" dirty="0">
                <a:latin typeface="Avenir Next Regular"/>
                <a:cs typeface="Avenir Next Regular"/>
              </a:rPr>
              <a:t> le </a:t>
            </a:r>
            <a:r>
              <a:rPr lang="it-IT" sz="2800" dirty="0" err="1">
                <a:latin typeface="Avenir Next Regular"/>
                <a:cs typeface="Avenir Next Regular"/>
              </a:rPr>
              <a:t>maintien</a:t>
            </a:r>
            <a:r>
              <a:rPr lang="it-IT" sz="2800" dirty="0">
                <a:latin typeface="Avenir Next Regular"/>
                <a:cs typeface="Avenir Next Regular"/>
              </a:rPr>
              <a:t> de la </a:t>
            </a:r>
            <a:r>
              <a:rPr lang="it-IT" sz="2800" b="1" dirty="0">
                <a:solidFill>
                  <a:srgbClr val="950ED6"/>
                </a:solidFill>
                <a:latin typeface="Avenir Next Regular"/>
              </a:rPr>
              <a:t>BIODIVERSITÉ</a:t>
            </a:r>
          </a:p>
          <a:p>
            <a:pPr algn="ctr">
              <a:lnSpc>
                <a:spcPts val="3600"/>
              </a:lnSpc>
            </a:pPr>
            <a:r>
              <a:rPr lang="it-IT" sz="2800" dirty="0">
                <a:latin typeface="Avenir Next Regular"/>
                <a:cs typeface="Avenir Next Regular"/>
              </a:rPr>
              <a:t>et de la </a:t>
            </a:r>
            <a:r>
              <a:rPr lang="it-IT" sz="2800" b="1" dirty="0">
                <a:solidFill>
                  <a:srgbClr val="950ED6"/>
                </a:solidFill>
                <a:latin typeface="Avenir Next Regular"/>
              </a:rPr>
              <a:t>SURVIE DES ÊTRES HUMAINS</a:t>
            </a:r>
            <a:r>
              <a:rPr lang="it-IT" sz="2800" dirty="0">
                <a:latin typeface="Avenir Next Regular"/>
                <a:cs typeface="Avenir Next Regular"/>
              </a:rPr>
              <a:t>....</a:t>
            </a:r>
          </a:p>
          <a:p>
            <a:pPr algn="ctr">
              <a:lnSpc>
                <a:spcPts val="3600"/>
              </a:lnSpc>
            </a:pPr>
            <a:endParaRPr lang="it-IT" sz="2800" dirty="0">
              <a:latin typeface="Avenir Next Regular"/>
              <a:cs typeface="Avenir Next Regular"/>
            </a:endParaRPr>
          </a:p>
        </p:txBody>
      </p:sp>
      <p:sp>
        <p:nvSpPr>
          <p:cNvPr id="6" name="Zaobljeni pravokutni oblačić 6"/>
          <p:cNvSpPr/>
          <p:nvPr/>
        </p:nvSpPr>
        <p:spPr>
          <a:xfrm>
            <a:off x="2743201" y="4025902"/>
            <a:ext cx="4496515" cy="1693191"/>
          </a:xfrm>
          <a:prstGeom prst="wedgeRoundRectCallout">
            <a:avLst>
              <a:gd name="adj1" fmla="val -79014"/>
              <a:gd name="adj2" fmla="val -60156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sz="2400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Découvrons</a:t>
            </a:r>
            <a:r>
              <a:rPr lang="it-IT" sz="2400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quelques-unes</a:t>
            </a:r>
            <a:r>
              <a:rPr lang="it-IT" sz="2400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de </a:t>
            </a:r>
            <a:r>
              <a:rPr lang="it-IT" sz="2400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ses</a:t>
            </a:r>
            <a:r>
              <a:rPr lang="it-IT" sz="2400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sculptures</a:t>
            </a:r>
            <a:r>
              <a:rPr lang="it-IT" sz="2400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130039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9;p23"/>
          <p:cNvSpPr txBox="1"/>
          <p:nvPr/>
        </p:nvSpPr>
        <p:spPr>
          <a:xfrm>
            <a:off x="6242178" y="249493"/>
            <a:ext cx="3390447" cy="493531"/>
          </a:xfrm>
          <a:prstGeom prst="rect">
            <a:avLst/>
          </a:prstGeom>
          <a:solidFill>
            <a:schemeClr val="bg1"/>
          </a:solidFill>
          <a:ln w="25400">
            <a:solidFill>
              <a:srgbClr val="8B40D6"/>
            </a:solidFill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lvl="0" algn="ctr"/>
            <a:r>
              <a:rPr lang="fr-FR" sz="1800" b="1" i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Pollinisation croisée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2009</a:t>
            </a:r>
          </a:p>
        </p:txBody>
      </p:sp>
      <p:sp>
        <p:nvSpPr>
          <p:cNvPr id="12" name="Zaobljeni pravokutni oblačić 6"/>
          <p:cNvSpPr/>
          <p:nvPr/>
        </p:nvSpPr>
        <p:spPr>
          <a:xfrm>
            <a:off x="6187106" y="4844976"/>
            <a:ext cx="3092827" cy="1630106"/>
          </a:xfrm>
          <a:prstGeom prst="wedgeRoundRectCallout">
            <a:avLst>
              <a:gd name="adj1" fmla="val 69966"/>
              <a:gd name="adj2" fmla="val -43676"/>
              <a:gd name="adj3" fmla="val 16667"/>
            </a:avLst>
          </a:prstGeom>
          <a:ln w="57150" cmpd="sng">
            <a:solidFill>
              <a:srgbClr val="FFD30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Samir</a:t>
            </a:r>
            <a:r>
              <a:rPr lang="it-IT" b="1" dirty="0"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b="1" dirty="0" err="1">
                <a:solidFill>
                  <a:srgbClr val="C00000"/>
                </a:solidFill>
                <a:latin typeface="Comic Sans MS"/>
                <a:cs typeface="Comic Sans MS"/>
              </a:rPr>
              <a:t>pourquoi</a:t>
            </a:r>
            <a:r>
              <a:rPr lang="it-IT" b="1" dirty="0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Comic Sans MS"/>
                <a:cs typeface="Comic Sans MS"/>
              </a:rPr>
              <a:t>l'artiste</a:t>
            </a:r>
            <a:r>
              <a:rPr lang="it-IT" b="1" dirty="0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Comic Sans MS"/>
                <a:cs typeface="Comic Sans MS"/>
              </a:rPr>
              <a:t>représente</a:t>
            </a:r>
            <a:r>
              <a:rPr lang="it-IT" b="1" dirty="0">
                <a:solidFill>
                  <a:srgbClr val="C00000"/>
                </a:solidFill>
                <a:latin typeface="Comic Sans MS"/>
                <a:cs typeface="Comic Sans MS"/>
              </a:rPr>
              <a:t>-t-il </a:t>
            </a:r>
          </a:p>
          <a:p>
            <a:pPr algn="ctr">
              <a:lnSpc>
                <a:spcPts val="2112"/>
              </a:lnSpc>
            </a:pPr>
            <a:r>
              <a:rPr lang="it-IT" b="1" dirty="0" err="1">
                <a:solidFill>
                  <a:srgbClr val="C00000"/>
                </a:solidFill>
                <a:latin typeface="Comic Sans MS"/>
                <a:cs typeface="Comic Sans MS"/>
              </a:rPr>
              <a:t>des</a:t>
            </a:r>
            <a:r>
              <a:rPr lang="it-IT" b="1" dirty="0">
                <a:solidFill>
                  <a:srgbClr val="C00000"/>
                </a:solidFill>
                <a:latin typeface="Comic Sans MS"/>
                <a:cs typeface="Comic Sans MS"/>
              </a:rPr>
              <a:t> MAINS HUMAINES, </a:t>
            </a:r>
            <a:r>
              <a:rPr lang="it-IT" b="1" dirty="0" err="1">
                <a:solidFill>
                  <a:srgbClr val="C00000"/>
                </a:solidFill>
                <a:latin typeface="Comic Sans MS"/>
                <a:cs typeface="Comic Sans MS"/>
              </a:rPr>
              <a:t>des</a:t>
            </a:r>
            <a:r>
              <a:rPr lang="it-IT" b="1" dirty="0">
                <a:solidFill>
                  <a:srgbClr val="C00000"/>
                </a:solidFill>
                <a:latin typeface="Comic Sans MS"/>
                <a:cs typeface="Comic Sans MS"/>
              </a:rPr>
              <a:t> ABEILLES et </a:t>
            </a:r>
            <a:r>
              <a:rPr lang="it-IT" b="1" dirty="0" err="1">
                <a:solidFill>
                  <a:srgbClr val="C00000"/>
                </a:solidFill>
                <a:latin typeface="Comic Sans MS"/>
                <a:cs typeface="Comic Sans MS"/>
              </a:rPr>
              <a:t>du</a:t>
            </a:r>
            <a:r>
              <a:rPr lang="it-IT" b="1" dirty="0">
                <a:solidFill>
                  <a:srgbClr val="C00000"/>
                </a:solidFill>
                <a:latin typeface="Comic Sans MS"/>
                <a:cs typeface="Comic Sans MS"/>
              </a:rPr>
              <a:t> POLLEN ?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467" y="1143000"/>
            <a:ext cx="4245533" cy="3302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" y="393700"/>
            <a:ext cx="5689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2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100" y="304800"/>
            <a:ext cx="6077792" cy="6426200"/>
          </a:xfrm>
          <a:prstGeom prst="rect">
            <a:avLst/>
          </a:prstGeom>
        </p:spPr>
      </p:pic>
      <p:sp>
        <p:nvSpPr>
          <p:cNvPr id="7" name="Google Shape;129;p23"/>
          <p:cNvSpPr txBox="1"/>
          <p:nvPr/>
        </p:nvSpPr>
        <p:spPr>
          <a:xfrm>
            <a:off x="117782" y="105837"/>
            <a:ext cx="3552518" cy="503763"/>
          </a:xfrm>
          <a:prstGeom prst="rect">
            <a:avLst/>
          </a:prstGeom>
          <a:solidFill>
            <a:schemeClr val="bg1"/>
          </a:solidFill>
          <a:ln w="25400">
            <a:solidFill>
              <a:srgbClr val="8B40D6"/>
            </a:solidFill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algn="ctr"/>
            <a:r>
              <a:rPr lang="it-IT" sz="1800" b="1" i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Marché</a:t>
            </a:r>
            <a:r>
              <a:rPr lang="it-IT" sz="1800" b="1" i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b="1" i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des</a:t>
            </a:r>
            <a:r>
              <a:rPr lang="it-IT" sz="1800" b="1" i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b="1" i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Gobelins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2008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140701" y="4376062"/>
            <a:ext cx="1163848" cy="354502"/>
          </a:xfrm>
          <a:prstGeom prst="rect">
            <a:avLst/>
          </a:prstGeom>
          <a:noFill/>
        </p:spPr>
        <p:txBody>
          <a:bodyPr wrap="square" lIns="107238" tIns="53617" rIns="107238" bIns="53617" rtlCol="0">
            <a:spAutoFit/>
          </a:bodyPr>
          <a:lstStyle/>
          <a:p>
            <a:r>
              <a:rPr lang="it-IT" b="1" dirty="0" err="1">
                <a:solidFill>
                  <a:schemeClr val="accent1">
                    <a:lumMod val="75000"/>
                  </a:schemeClr>
                </a:solidFill>
                <a:latin typeface="Avenir Next Regular"/>
                <a:cs typeface="Avenir Next Regular"/>
              </a:rPr>
              <a:t>insects</a:t>
            </a:r>
            <a:endParaRPr lang="it-IT" b="1" dirty="0">
              <a:solidFill>
                <a:schemeClr val="accent1">
                  <a:lumMod val="75000"/>
                </a:schemeClr>
              </a:solidFill>
              <a:latin typeface="Avenir Next Regular"/>
              <a:cs typeface="Avenir Next Regular"/>
            </a:endParaRPr>
          </a:p>
        </p:txBody>
      </p:sp>
      <p:cxnSp>
        <p:nvCxnSpPr>
          <p:cNvPr id="16" name="Connettore 2 15"/>
          <p:cNvCxnSpPr/>
          <p:nvPr/>
        </p:nvCxnSpPr>
        <p:spPr>
          <a:xfrm flipH="1">
            <a:off x="8185909" y="4850191"/>
            <a:ext cx="628952" cy="435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H="1" flipV="1">
            <a:off x="9057675" y="3064334"/>
            <a:ext cx="157238" cy="1294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aobljeni pravokutni oblačić 6"/>
          <p:cNvSpPr/>
          <p:nvPr/>
        </p:nvSpPr>
        <p:spPr>
          <a:xfrm>
            <a:off x="3857252" y="5207000"/>
            <a:ext cx="2568948" cy="1282700"/>
          </a:xfrm>
          <a:prstGeom prst="wedgeRoundRectCallout">
            <a:avLst>
              <a:gd name="adj1" fmla="val 64297"/>
              <a:gd name="adj2" fmla="val 28893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it-IT" b="1" dirty="0"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b="1" dirty="0" err="1">
                <a:solidFill>
                  <a:srgbClr val="B90B4B"/>
                </a:solidFill>
                <a:latin typeface="Comic Sans MS"/>
                <a:cs typeface="Comic Sans MS"/>
              </a:rPr>
              <a:t>que</a:t>
            </a:r>
            <a:r>
              <a:rPr lang="it-IT" b="1" dirty="0">
                <a:solidFill>
                  <a:srgbClr val="B90B4B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>
                <a:solidFill>
                  <a:srgbClr val="B90B4B"/>
                </a:solidFill>
                <a:latin typeface="Comic Sans MS"/>
                <a:cs typeface="Comic Sans MS"/>
              </a:rPr>
              <a:t>représente</a:t>
            </a:r>
            <a:r>
              <a:rPr lang="it-IT" b="1" dirty="0">
                <a:solidFill>
                  <a:srgbClr val="B90B4B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>
                <a:solidFill>
                  <a:srgbClr val="B90B4B"/>
                </a:solidFill>
                <a:latin typeface="Comic Sans MS"/>
                <a:cs typeface="Comic Sans MS"/>
              </a:rPr>
              <a:t>cette</a:t>
            </a:r>
            <a:r>
              <a:rPr lang="it-IT" b="1" dirty="0">
                <a:solidFill>
                  <a:srgbClr val="B90B4B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>
                <a:solidFill>
                  <a:srgbClr val="B90B4B"/>
                </a:solidFill>
                <a:latin typeface="Comic Sans MS"/>
                <a:cs typeface="Comic Sans MS"/>
              </a:rPr>
              <a:t>œuvre</a:t>
            </a:r>
            <a:r>
              <a:rPr lang="it-IT" b="1" dirty="0">
                <a:solidFill>
                  <a:srgbClr val="B90B4B"/>
                </a:solidFill>
                <a:latin typeface="Comic Sans MS"/>
                <a:cs typeface="Comic Sans MS"/>
              </a:rPr>
              <a:t> ?</a:t>
            </a:r>
          </a:p>
          <a:p>
            <a:pPr algn="ctr">
              <a:lnSpc>
                <a:spcPts val="2112"/>
              </a:lnSpc>
            </a:pPr>
            <a:r>
              <a:rPr lang="it-IT" b="1" dirty="0" err="1">
                <a:solidFill>
                  <a:srgbClr val="B90B4B"/>
                </a:solidFill>
                <a:latin typeface="Comic Sans MS"/>
                <a:cs typeface="Comic Sans MS"/>
              </a:rPr>
              <a:t>Regarde</a:t>
            </a:r>
            <a:r>
              <a:rPr lang="it-IT" b="1" dirty="0">
                <a:solidFill>
                  <a:srgbClr val="B90B4B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>
                <a:solidFill>
                  <a:srgbClr val="B90B4B"/>
                </a:solidFill>
                <a:latin typeface="Comic Sans MS"/>
                <a:cs typeface="Comic Sans MS"/>
              </a:rPr>
              <a:t>bien</a:t>
            </a:r>
            <a:r>
              <a:rPr lang="it-IT" b="1" dirty="0">
                <a:solidFill>
                  <a:srgbClr val="B90B4B"/>
                </a:solidFill>
                <a:latin typeface="Comic Sans MS"/>
                <a:cs typeface="Comic Sans MS"/>
              </a:rPr>
              <a:t>...</a:t>
            </a:r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8902702" y="863600"/>
            <a:ext cx="431798" cy="43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8724901" y="324762"/>
            <a:ext cx="927099" cy="354502"/>
          </a:xfrm>
          <a:prstGeom prst="rect">
            <a:avLst/>
          </a:prstGeom>
          <a:noFill/>
        </p:spPr>
        <p:txBody>
          <a:bodyPr wrap="square" lIns="107238" tIns="53617" rIns="107238" bIns="53617" rtlCol="0">
            <a:spAutoFit/>
          </a:bodyPr>
          <a:lstStyle/>
          <a:p>
            <a:r>
              <a:rPr lang="it-IT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venir Next Regular"/>
                <a:cs typeface="Avenir Next Regular"/>
              </a:rPr>
              <a:t>worm</a:t>
            </a:r>
            <a:endParaRPr lang="it-IT" b="1" dirty="0">
              <a:solidFill>
                <a:schemeClr val="accent1">
                  <a:lumMod val="60000"/>
                  <a:lumOff val="40000"/>
                </a:schemeClr>
              </a:solidFill>
              <a:latin typeface="Avenir Next Regular"/>
              <a:cs typeface="Avenir Next Regular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" y="3797300"/>
            <a:ext cx="3530599" cy="28829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467" y="727750"/>
            <a:ext cx="3547533" cy="300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5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27001"/>
          <a:stretch/>
        </p:blipFill>
        <p:spPr>
          <a:xfrm>
            <a:off x="2540146" y="322797"/>
            <a:ext cx="4874027" cy="2736800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l="28388" t="44215" r="39208"/>
          <a:stretch/>
        </p:blipFill>
        <p:spPr>
          <a:xfrm>
            <a:off x="7619950" y="322799"/>
            <a:ext cx="1948377" cy="2736800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300" y="3238749"/>
            <a:ext cx="4457695" cy="3429000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6">
            <a:alphaModFix/>
          </a:blip>
          <a:srcRect l="36023" t="30791" r="39648" b="9266"/>
          <a:stretch/>
        </p:blipFill>
        <p:spPr>
          <a:xfrm>
            <a:off x="5209399" y="3276991"/>
            <a:ext cx="1948373" cy="3396508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9" name="Google Shape;59;p13"/>
          <p:cNvSpPr txBox="1"/>
          <p:nvPr/>
        </p:nvSpPr>
        <p:spPr>
          <a:xfrm>
            <a:off x="7366582" y="5209636"/>
            <a:ext cx="2169253" cy="709076"/>
          </a:xfrm>
          <a:prstGeom prst="rect">
            <a:avLst/>
          </a:prstGeom>
          <a:gradFill flip="none" rotWithShape="1">
            <a:gsLst>
              <a:gs pos="19000">
                <a:srgbClr val="FC532E"/>
              </a:gs>
              <a:gs pos="100000">
                <a:srgbClr val="FFFFFF"/>
              </a:gs>
            </a:gsLst>
            <a:lin ang="0" scaled="1"/>
            <a:tileRect/>
          </a:gradFill>
          <a:ln w="25400">
            <a:solidFill>
              <a:schemeClr val="tx2">
                <a:lumMod val="50000"/>
              </a:schemeClr>
            </a:solidFill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r>
              <a:rPr lang="fr-FR" dirty="0">
                <a:latin typeface="Comic Sans MS"/>
                <a:ea typeface="Georgia"/>
                <a:cs typeface="Comic Sans MS"/>
                <a:sym typeface="Georgia"/>
              </a:rPr>
              <a:t>"Quoi ? !! Une abeille.. ??"</a:t>
            </a:r>
          </a:p>
        </p:txBody>
      </p:sp>
      <p:sp>
        <p:nvSpPr>
          <p:cNvPr id="9" name="Google Shape;59;p13"/>
          <p:cNvSpPr txBox="1"/>
          <p:nvPr/>
        </p:nvSpPr>
        <p:spPr>
          <a:xfrm>
            <a:off x="7383360" y="3287637"/>
            <a:ext cx="2152475" cy="1693961"/>
          </a:xfrm>
          <a:prstGeom prst="rect">
            <a:avLst/>
          </a:prstGeom>
          <a:gradFill flip="none" rotWithShape="1">
            <a:gsLst>
              <a:gs pos="53000">
                <a:srgbClr val="407C3F"/>
              </a:gs>
              <a:gs pos="100000">
                <a:srgbClr val="FFFFFF"/>
              </a:gs>
            </a:gsLst>
            <a:lin ang="0" scaled="1"/>
            <a:tileRect/>
          </a:gradFill>
          <a:ln w="25400">
            <a:solidFill>
              <a:srgbClr val="407C3F"/>
            </a:solidFill>
          </a:ln>
          <a:effectLst/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r>
              <a:rPr lang="fr-FR" dirty="0">
                <a:latin typeface="Comic Sans MS"/>
                <a:ea typeface="Georgia"/>
                <a:cs typeface="Comic Sans MS"/>
                <a:sym typeface="Georgia"/>
              </a:rPr>
              <a:t>"J'AI TROUVÉ UNE PETITE ABEILLE EN DANGER ! ELLE A BESOIN DE NOUS ! ! COME !!!"</a:t>
            </a:r>
          </a:p>
        </p:txBody>
      </p:sp>
      <p:sp>
        <p:nvSpPr>
          <p:cNvPr id="10" name="Google Shape;59;p13"/>
          <p:cNvSpPr txBox="1"/>
          <p:nvPr/>
        </p:nvSpPr>
        <p:spPr>
          <a:xfrm>
            <a:off x="136849" y="319847"/>
            <a:ext cx="2213174" cy="2432624"/>
          </a:xfrm>
          <a:prstGeom prst="rect">
            <a:avLst/>
          </a:prstGeom>
          <a:solidFill>
            <a:schemeClr val="tx2"/>
          </a:solidFill>
          <a:ln w="25400">
            <a:solidFill>
              <a:schemeClr val="tx2">
                <a:lumMod val="50000"/>
              </a:schemeClr>
            </a:solidFill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lvl="0"/>
            <a:r>
              <a:rPr lang="en-GB" b="1" dirty="0">
                <a:solidFill>
                  <a:srgbClr val="FC532E"/>
                </a:solidFill>
                <a:latin typeface="Comic Sans MS"/>
                <a:ea typeface="Georgia"/>
                <a:cs typeface="Comic Sans MS"/>
                <a:sym typeface="Georgia"/>
              </a:rPr>
              <a:t>MAX</a:t>
            </a:r>
            <a:r>
              <a:rPr lang="en-GB" dirty="0">
                <a:latin typeface="Comic Sans MS"/>
                <a:ea typeface="Georgia"/>
                <a:cs typeface="Comic Sans MS"/>
                <a:sym typeface="Georgia"/>
              </a:rPr>
              <a:t> EST SUR LE POINT DE RETOUR DE L'ÉCOLE, QUAND IL REÇOIT UN MESSAGE DE SON MEILLEUR AMI </a:t>
            </a:r>
            <a:r>
              <a:rPr lang="en-GB" b="1" dirty="0" err="1">
                <a:solidFill>
                  <a:srgbClr val="407C3F"/>
                </a:solidFill>
                <a:latin typeface="Comic Sans MS"/>
                <a:ea typeface="Georgia"/>
                <a:cs typeface="Comic Sans MS"/>
                <a:sym typeface="Georgia"/>
              </a:rPr>
              <a:t>Saamir</a:t>
            </a:r>
            <a:r>
              <a:rPr lang="en-GB" dirty="0">
                <a:latin typeface="Comic Sans MS"/>
                <a:ea typeface="Georgia"/>
                <a:cs typeface="Comic Sans MS"/>
                <a:sym typeface="Georgia"/>
              </a:rPr>
              <a:t>, QUI LUI DEMANDE DE L'AIDE</a:t>
            </a:r>
          </a:p>
        </p:txBody>
      </p:sp>
    </p:spTree>
    <p:extLst>
      <p:ext uri="{BB962C8B-B14F-4D97-AF65-F5344CB8AC3E}">
        <p14:creationId xmlns:p14="http://schemas.microsoft.com/office/powerpoint/2010/main" val="197162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228600"/>
            <a:ext cx="9537700" cy="6400800"/>
          </a:xfrm>
          <a:prstGeom prst="rect">
            <a:avLst/>
          </a:prstGeom>
        </p:spPr>
      </p:pic>
      <p:sp>
        <p:nvSpPr>
          <p:cNvPr id="7" name="Google Shape;129;p23"/>
          <p:cNvSpPr txBox="1"/>
          <p:nvPr/>
        </p:nvSpPr>
        <p:spPr>
          <a:xfrm>
            <a:off x="3657600" y="232834"/>
            <a:ext cx="2667000" cy="493632"/>
          </a:xfrm>
          <a:prstGeom prst="rect">
            <a:avLst/>
          </a:prstGeom>
          <a:solidFill>
            <a:schemeClr val="bg1"/>
          </a:solidFill>
          <a:ln w="25400">
            <a:solidFill>
              <a:srgbClr val="8B40D6"/>
            </a:solidFill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algn="ctr"/>
            <a:r>
              <a:rPr lang="it-IT" sz="1800" b="1" i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Buzz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2008</a:t>
            </a:r>
          </a:p>
        </p:txBody>
      </p:sp>
      <p:sp>
        <p:nvSpPr>
          <p:cNvPr id="15" name="Zaobljeni pravokutni oblačić 6"/>
          <p:cNvSpPr/>
          <p:nvPr/>
        </p:nvSpPr>
        <p:spPr>
          <a:xfrm>
            <a:off x="4580929" y="5397500"/>
            <a:ext cx="1908771" cy="1073609"/>
          </a:xfrm>
          <a:prstGeom prst="wedgeRoundRectCallout">
            <a:avLst>
              <a:gd name="adj1" fmla="val -87088"/>
              <a:gd name="adj2" fmla="val 55436"/>
              <a:gd name="adj3" fmla="val 16667"/>
            </a:avLst>
          </a:prstGeom>
          <a:ln w="57150" cmpd="sng">
            <a:solidFill>
              <a:srgbClr val="34804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Te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revoilà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mon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amie </a:t>
            </a:r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!!!!!</a:t>
            </a:r>
          </a:p>
        </p:txBody>
      </p:sp>
    </p:spTree>
    <p:extLst>
      <p:ext uri="{BB962C8B-B14F-4D97-AF65-F5344CB8AC3E}">
        <p14:creationId xmlns:p14="http://schemas.microsoft.com/office/powerpoint/2010/main" val="197453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5130800" y="275398"/>
            <a:ext cx="4521200" cy="7002476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wrap="square" lIns="107238" tIns="53617" rIns="107238" bIns="53617" rtlCol="0">
            <a:spAutoFit/>
          </a:bodyPr>
          <a:lstStyle/>
          <a:p>
            <a:pPr>
              <a:lnSpc>
                <a:spcPts val="3600"/>
              </a:lnSpc>
            </a:pP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Son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travail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révèle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une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familiarité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intime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avec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l'anatomie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. Mais elle n'a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pas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reçu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de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formation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médicale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ou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biologique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formelle.  Elle a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suivi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un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cours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de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sculpture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de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figures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axé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sur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l'anatomie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humaine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et a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étudié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des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dessins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scientifiques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,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notamment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de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systèmes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squelettiques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. Elle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regarde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parfois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des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vidéos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d'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animaux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sur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YouTube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pour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voir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comment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ils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se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déplacent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et se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faire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une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idée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de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leur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posture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au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repos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.</a:t>
            </a:r>
          </a:p>
          <a:p>
            <a:pPr>
              <a:lnSpc>
                <a:spcPts val="3600"/>
              </a:lnSpc>
            </a:pPr>
            <a:endParaRPr lang="it-IT" sz="2200" dirty="0">
              <a:solidFill>
                <a:schemeClr val="tx1"/>
              </a:solidFill>
              <a:latin typeface="Avenir Next Regular"/>
              <a:cs typeface="Avenir Next Regular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48927" y="5157665"/>
            <a:ext cx="3235674" cy="1090279"/>
          </a:xfrm>
          <a:prstGeom prst="wedgeRoundRectCallout">
            <a:avLst>
              <a:gd name="adj1" fmla="val -31768"/>
              <a:gd name="adj2" fmla="val -149766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BB100E"/>
            </a:solidFill>
          </a:ln>
        </p:spPr>
        <p:txBody>
          <a:bodyPr wrap="square" lIns="107238" tIns="53617" rIns="107238" bIns="53617" rtlCol="0">
            <a:spAutoFit/>
          </a:bodyPr>
          <a:lstStyle/>
          <a:p>
            <a:pPr algn="ctr"/>
            <a:r>
              <a:rPr lang="it-IT" sz="1900" b="1" dirty="0" err="1">
                <a:solidFill>
                  <a:srgbClr val="BB100E"/>
                </a:solidFill>
                <a:latin typeface="Comic Sans MS"/>
                <a:cs typeface="Comic Sans MS"/>
              </a:rPr>
              <a:t>Regardez</a:t>
            </a:r>
            <a:r>
              <a:rPr lang="it-IT" sz="1900" b="1" dirty="0">
                <a:solidFill>
                  <a:srgbClr val="BB100E"/>
                </a:solidFill>
                <a:latin typeface="Comic Sans MS"/>
                <a:cs typeface="Comic Sans MS"/>
              </a:rPr>
              <a:t> </a:t>
            </a:r>
            <a:r>
              <a:rPr lang="it-IT" sz="1900" b="1" dirty="0" err="1">
                <a:solidFill>
                  <a:srgbClr val="BB100E"/>
                </a:solidFill>
                <a:latin typeface="Comic Sans MS"/>
                <a:cs typeface="Comic Sans MS"/>
              </a:rPr>
              <a:t>les</a:t>
            </a:r>
            <a:r>
              <a:rPr lang="it-IT" sz="1900" b="1" dirty="0">
                <a:solidFill>
                  <a:srgbClr val="BB100E"/>
                </a:solidFill>
                <a:latin typeface="Comic Sans MS"/>
                <a:cs typeface="Comic Sans MS"/>
              </a:rPr>
              <a:t> images et </a:t>
            </a:r>
          </a:p>
          <a:p>
            <a:pPr algn="ctr"/>
            <a:r>
              <a:rPr lang="it-IT" sz="1900" b="1" dirty="0" err="1">
                <a:solidFill>
                  <a:srgbClr val="BB100E"/>
                </a:solidFill>
                <a:latin typeface="Comic Sans MS"/>
                <a:cs typeface="Comic Sans MS"/>
              </a:rPr>
              <a:t>puis</a:t>
            </a:r>
            <a:r>
              <a:rPr lang="it-IT" sz="1900" b="1" dirty="0">
                <a:solidFill>
                  <a:srgbClr val="BB100E"/>
                </a:solidFill>
                <a:latin typeface="Comic Sans MS"/>
                <a:cs typeface="Comic Sans MS"/>
              </a:rPr>
              <a:t> </a:t>
            </a:r>
            <a:r>
              <a:rPr lang="it-IT" sz="1900" b="1" dirty="0" err="1">
                <a:solidFill>
                  <a:srgbClr val="BB100E"/>
                </a:solidFill>
                <a:latin typeface="Comic Sans MS"/>
                <a:cs typeface="Comic Sans MS"/>
              </a:rPr>
              <a:t>essayez</a:t>
            </a:r>
            <a:r>
              <a:rPr lang="it-IT" sz="1900" b="1" dirty="0">
                <a:solidFill>
                  <a:srgbClr val="BB100E"/>
                </a:solidFill>
                <a:latin typeface="Comic Sans MS"/>
                <a:cs typeface="Comic Sans MS"/>
              </a:rPr>
              <a:t> d'</a:t>
            </a:r>
            <a:r>
              <a:rPr lang="it-IT" sz="1900" b="1" dirty="0" err="1">
                <a:solidFill>
                  <a:srgbClr val="BB100E"/>
                </a:solidFill>
                <a:latin typeface="Comic Sans MS"/>
                <a:cs typeface="Comic Sans MS"/>
              </a:rPr>
              <a:t>expliquer</a:t>
            </a:r>
            <a:r>
              <a:rPr lang="it-IT" sz="1900" b="1" dirty="0">
                <a:solidFill>
                  <a:srgbClr val="BB100E"/>
                </a:solidFill>
                <a:latin typeface="Comic Sans MS"/>
                <a:cs typeface="Comic Sans MS"/>
              </a:rPr>
              <a:t> </a:t>
            </a:r>
            <a:r>
              <a:rPr lang="it-IT" sz="1900" b="1" dirty="0" err="1">
                <a:solidFill>
                  <a:srgbClr val="BB100E"/>
                </a:solidFill>
                <a:latin typeface="Comic Sans MS"/>
                <a:cs typeface="Comic Sans MS"/>
              </a:rPr>
              <a:t>pourquoi</a:t>
            </a:r>
            <a:r>
              <a:rPr lang="it-IT" sz="1900" b="1" dirty="0">
                <a:solidFill>
                  <a:srgbClr val="BB100E"/>
                </a:solidFill>
                <a:latin typeface="Comic Sans MS"/>
                <a:cs typeface="Comic Sans MS"/>
              </a:rPr>
              <a:t> !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92300" y="300798"/>
            <a:ext cx="4495600" cy="4232487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wrap="square" lIns="107238" tIns="53617" rIns="107238" bIns="53617" rtlCol="0">
            <a:spAutoFit/>
          </a:bodyPr>
          <a:lstStyle/>
          <a:p>
            <a:pPr>
              <a:lnSpc>
                <a:spcPts val="3600"/>
              </a:lnSpc>
            </a:pP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Kate MacDowell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crée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souvent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des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sculptures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qui ne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représentent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qu'une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partie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du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corps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humain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et non le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corps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entier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.</a:t>
            </a:r>
          </a:p>
          <a:p>
            <a:pPr>
              <a:lnSpc>
                <a:spcPts val="3600"/>
              </a:lnSpc>
            </a:pP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Par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exemple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,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seulement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le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visage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, le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cœur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,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les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mains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,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les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pieds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,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avec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un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effet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tragique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ou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humoristique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.</a:t>
            </a:r>
          </a:p>
          <a:p>
            <a:pPr>
              <a:lnSpc>
                <a:spcPts val="3600"/>
              </a:lnSpc>
            </a:pPr>
            <a:endParaRPr lang="it-IT" sz="2200" dirty="0">
              <a:solidFill>
                <a:schemeClr val="tx1"/>
              </a:solidFill>
              <a:latin typeface="Avenir Next Regular"/>
              <a:cs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50379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00" y="216000"/>
            <a:ext cx="8723077" cy="6480000"/>
          </a:xfrm>
          <a:prstGeom prst="rect">
            <a:avLst/>
          </a:prstGeom>
        </p:spPr>
      </p:pic>
      <p:sp>
        <p:nvSpPr>
          <p:cNvPr id="9" name="Google Shape;129;p23"/>
          <p:cNvSpPr txBox="1"/>
          <p:nvPr/>
        </p:nvSpPr>
        <p:spPr>
          <a:xfrm>
            <a:off x="5994400" y="234654"/>
            <a:ext cx="3360965" cy="488401"/>
          </a:xfrm>
          <a:prstGeom prst="rect">
            <a:avLst/>
          </a:prstGeom>
          <a:solidFill>
            <a:schemeClr val="bg1"/>
          </a:solidFill>
          <a:ln w="25400">
            <a:solidFill>
              <a:srgbClr val="8B40D6"/>
            </a:solidFill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algn="ctr">
              <a:lnSpc>
                <a:spcPts val="2112"/>
              </a:lnSpc>
            </a:pPr>
            <a:r>
              <a:rPr lang="it-IT" sz="1800" b="1" i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Prendre</a:t>
            </a:r>
            <a:r>
              <a:rPr lang="it-IT" sz="1800" b="1" i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b="1" i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racine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2009</a:t>
            </a:r>
          </a:p>
        </p:txBody>
      </p:sp>
    </p:spTree>
    <p:extLst>
      <p:ext uri="{BB962C8B-B14F-4D97-AF65-F5344CB8AC3E}">
        <p14:creationId xmlns:p14="http://schemas.microsoft.com/office/powerpoint/2010/main" val="286845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76200"/>
            <a:ext cx="8280000" cy="4997992"/>
          </a:xfrm>
          <a:prstGeom prst="rect">
            <a:avLst/>
          </a:prstGeom>
        </p:spPr>
      </p:pic>
      <p:sp>
        <p:nvSpPr>
          <p:cNvPr id="7" name="Google Shape;129;p23"/>
          <p:cNvSpPr txBox="1"/>
          <p:nvPr/>
        </p:nvSpPr>
        <p:spPr>
          <a:xfrm>
            <a:off x="5803900" y="5213054"/>
            <a:ext cx="3360965" cy="488401"/>
          </a:xfrm>
          <a:prstGeom prst="rect">
            <a:avLst/>
          </a:prstGeom>
          <a:solidFill>
            <a:schemeClr val="bg1"/>
          </a:solidFill>
          <a:ln w="25400">
            <a:solidFill>
              <a:srgbClr val="8B40D6"/>
            </a:solidFill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algn="ctr">
              <a:lnSpc>
                <a:spcPts val="2112"/>
              </a:lnSpc>
            </a:pPr>
            <a:r>
              <a:rPr lang="it-IT" sz="1800" b="1" i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Migrant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2009</a:t>
            </a:r>
          </a:p>
        </p:txBody>
      </p:sp>
      <p:cxnSp>
        <p:nvCxnSpPr>
          <p:cNvPr id="14" name="Connettore 2 13"/>
          <p:cNvCxnSpPr/>
          <p:nvPr/>
        </p:nvCxnSpPr>
        <p:spPr>
          <a:xfrm>
            <a:off x="2432050" y="4495800"/>
            <a:ext cx="203200" cy="247650"/>
          </a:xfrm>
          <a:prstGeom prst="straightConnector1">
            <a:avLst/>
          </a:prstGeom>
          <a:ln>
            <a:solidFill>
              <a:srgbClr val="8B40D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Google Shape;129;p23"/>
          <p:cNvSpPr txBox="1"/>
          <p:nvPr/>
        </p:nvSpPr>
        <p:spPr>
          <a:xfrm>
            <a:off x="1746251" y="4063705"/>
            <a:ext cx="1416050" cy="488401"/>
          </a:xfrm>
          <a:prstGeom prst="rect">
            <a:avLst/>
          </a:prstGeom>
          <a:noFill/>
          <a:ln w="25400">
            <a:noFill/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algn="ctr">
              <a:lnSpc>
                <a:spcPts val="2112"/>
              </a:lnSpc>
            </a:pPr>
            <a:r>
              <a:rPr lang="it-IT" sz="1800" b="1" dirty="0">
                <a:solidFill>
                  <a:srgbClr val="8B40D6"/>
                </a:solidFill>
                <a:latin typeface="Avenir Next Regular"/>
                <a:ea typeface="Lora"/>
                <a:cs typeface="Avenir Next Regular"/>
                <a:sym typeface="Lora"/>
              </a:rPr>
              <a:t>formica</a:t>
            </a:r>
          </a:p>
        </p:txBody>
      </p:sp>
      <p:sp>
        <p:nvSpPr>
          <p:cNvPr id="12" name="Ovale 11"/>
          <p:cNvSpPr/>
          <p:nvPr/>
        </p:nvSpPr>
        <p:spPr>
          <a:xfrm>
            <a:off x="2552700" y="4705350"/>
            <a:ext cx="654050" cy="654050"/>
          </a:xfrm>
          <a:prstGeom prst="ellipse">
            <a:avLst/>
          </a:prstGeom>
          <a:noFill/>
          <a:ln>
            <a:solidFill>
              <a:srgbClr val="8B40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760" y="3972919"/>
            <a:ext cx="4187940" cy="2808881"/>
          </a:xfrm>
          <a:prstGeom prst="rect">
            <a:avLst/>
          </a:prstGeom>
        </p:spPr>
      </p:pic>
      <p:cxnSp>
        <p:nvCxnSpPr>
          <p:cNvPr id="8" name="Connettore 2 7"/>
          <p:cNvCxnSpPr/>
          <p:nvPr/>
        </p:nvCxnSpPr>
        <p:spPr>
          <a:xfrm>
            <a:off x="2260600" y="4343400"/>
            <a:ext cx="425304" cy="379194"/>
          </a:xfrm>
          <a:prstGeom prst="straightConnector1">
            <a:avLst/>
          </a:prstGeom>
          <a:ln w="38100">
            <a:solidFill>
              <a:srgbClr val="8B40D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1473200" y="4114800"/>
            <a:ext cx="66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8B40D6"/>
                </a:solidFill>
                <a:latin typeface="Avenir Black"/>
                <a:cs typeface="Avenir Black"/>
              </a:rPr>
              <a:t>ant</a:t>
            </a:r>
            <a:endParaRPr lang="it-IT" dirty="0">
              <a:solidFill>
                <a:srgbClr val="8B40D6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401676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279400"/>
            <a:ext cx="9652000" cy="6413500"/>
          </a:xfrm>
          <a:prstGeom prst="rect">
            <a:avLst/>
          </a:prstGeom>
        </p:spPr>
      </p:pic>
      <p:sp>
        <p:nvSpPr>
          <p:cNvPr id="7" name="Google Shape;129;p23"/>
          <p:cNvSpPr txBox="1"/>
          <p:nvPr/>
        </p:nvSpPr>
        <p:spPr>
          <a:xfrm>
            <a:off x="113397" y="127000"/>
            <a:ext cx="3150503" cy="488401"/>
          </a:xfrm>
          <a:prstGeom prst="rect">
            <a:avLst/>
          </a:prstGeom>
          <a:solidFill>
            <a:schemeClr val="bg1"/>
          </a:solidFill>
          <a:ln w="25400">
            <a:solidFill>
              <a:srgbClr val="8B40D6"/>
            </a:solidFill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algn="ctr">
              <a:lnSpc>
                <a:spcPts val="2112"/>
              </a:lnSpc>
            </a:pPr>
            <a:r>
              <a:rPr lang="it-IT" sz="1800" b="1" i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Venus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2006</a:t>
            </a:r>
          </a:p>
        </p:txBody>
      </p:sp>
      <p:cxnSp>
        <p:nvCxnSpPr>
          <p:cNvPr id="8" name="Connettore 2 7"/>
          <p:cNvCxnSpPr/>
          <p:nvPr/>
        </p:nvCxnSpPr>
        <p:spPr>
          <a:xfrm flipH="1" flipV="1">
            <a:off x="857104" y="5522694"/>
            <a:ext cx="692296" cy="751106"/>
          </a:xfrm>
          <a:prstGeom prst="straightConnector1">
            <a:avLst/>
          </a:prstGeom>
          <a:ln w="38100">
            <a:solidFill>
              <a:srgbClr val="8B40D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H="1">
            <a:off x="4648200" y="4495800"/>
            <a:ext cx="800100" cy="635001"/>
          </a:xfrm>
          <a:prstGeom prst="straightConnector1">
            <a:avLst/>
          </a:prstGeom>
          <a:ln w="38100">
            <a:solidFill>
              <a:srgbClr val="8B40D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aobljeni pravokutni oblačić 6"/>
          <p:cNvSpPr/>
          <p:nvPr/>
        </p:nvSpPr>
        <p:spPr>
          <a:xfrm>
            <a:off x="3822700" y="145350"/>
            <a:ext cx="2247900" cy="1188149"/>
          </a:xfrm>
          <a:prstGeom prst="wedgeRoundRectCallout">
            <a:avLst>
              <a:gd name="adj1" fmla="val 63233"/>
              <a:gd name="adj2" fmla="val -39937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endParaRPr lang="it-IT" b="1" dirty="0">
              <a:solidFill>
                <a:srgbClr val="C41500"/>
              </a:solidFill>
              <a:latin typeface="Comic Sans MS"/>
              <a:cs typeface="Comic Sans MS"/>
            </a:endParaRPr>
          </a:p>
          <a:p>
            <a:pPr algn="ctr">
              <a:lnSpc>
                <a:spcPts val="2112"/>
              </a:lnSpc>
            </a:pP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L'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œuvre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s'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intitule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"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Vénus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".</a:t>
            </a:r>
          </a:p>
          <a:p>
            <a:pPr algn="ctr">
              <a:lnSpc>
                <a:spcPts val="2112"/>
              </a:lnSpc>
            </a:pPr>
            <a:r>
              <a:rPr lang="it-IT" b="1" dirty="0" err="1">
                <a:solidFill>
                  <a:srgbClr val="C41500"/>
                </a:solidFill>
                <a:latin typeface="Comic Sans MS"/>
                <a:cs typeface="Comic Sans MS"/>
              </a:rPr>
              <a:t>Que</a:t>
            </a:r>
            <a:r>
              <a:rPr lang="it-IT" b="1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>
                <a:solidFill>
                  <a:srgbClr val="C41500"/>
                </a:solidFill>
                <a:latin typeface="Comic Sans MS"/>
                <a:cs typeface="Comic Sans MS"/>
              </a:rPr>
              <a:t>représente</a:t>
            </a:r>
            <a:r>
              <a:rPr lang="it-IT" b="1" dirty="0">
                <a:solidFill>
                  <a:srgbClr val="C41500"/>
                </a:solidFill>
                <a:latin typeface="Comic Sans MS"/>
                <a:cs typeface="Comic Sans MS"/>
              </a:rPr>
              <a:t>-t-elle ?</a:t>
            </a:r>
          </a:p>
          <a:p>
            <a:pPr algn="ctr">
              <a:lnSpc>
                <a:spcPts val="2112"/>
              </a:lnSpc>
            </a:pPr>
            <a:endParaRPr lang="it-IT" b="1" dirty="0">
              <a:solidFill>
                <a:srgbClr val="C41500"/>
              </a:solidFill>
              <a:latin typeface="Comic Sans MS"/>
              <a:cs typeface="Comic Sans MS"/>
            </a:endParaRPr>
          </a:p>
        </p:txBody>
      </p:sp>
      <p:sp>
        <p:nvSpPr>
          <p:cNvPr id="11" name="Zaobljeni pravokutni oblačić 6"/>
          <p:cNvSpPr/>
          <p:nvPr/>
        </p:nvSpPr>
        <p:spPr>
          <a:xfrm>
            <a:off x="3429000" y="5580951"/>
            <a:ext cx="2247900" cy="1188149"/>
          </a:xfrm>
          <a:prstGeom prst="wedgeRoundRectCallout">
            <a:avLst>
              <a:gd name="adj1" fmla="val -98608"/>
              <a:gd name="adj2" fmla="val 28103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A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quoi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ressemblent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ces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formes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pour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vous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?</a:t>
            </a:r>
          </a:p>
        </p:txBody>
      </p:sp>
      <p:sp>
        <p:nvSpPr>
          <p:cNvPr id="15" name="Zaobljeni pravokutni oblačić 6"/>
          <p:cNvSpPr/>
          <p:nvPr/>
        </p:nvSpPr>
        <p:spPr>
          <a:xfrm>
            <a:off x="4102100" y="1466150"/>
            <a:ext cx="1587500" cy="1327850"/>
          </a:xfrm>
          <a:prstGeom prst="wedgeRoundRectCallout">
            <a:avLst>
              <a:gd name="adj1" fmla="val 62525"/>
              <a:gd name="adj2" fmla="val -47053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dirty="0">
                <a:solidFill>
                  <a:srgbClr val="C41500"/>
                </a:solidFill>
                <a:latin typeface="Comic Sans MS"/>
                <a:cs typeface="Comic Sans MS"/>
              </a:rPr>
              <a:t>Quel est le </a:t>
            </a:r>
            <a:r>
              <a:rPr lang="it-IT" dirty="0" err="1">
                <a:solidFill>
                  <a:srgbClr val="C41500"/>
                </a:solidFill>
                <a:latin typeface="Comic Sans MS"/>
                <a:cs typeface="Comic Sans MS"/>
              </a:rPr>
              <a:t>rapport</a:t>
            </a:r>
            <a:r>
              <a:rPr lang="it-IT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C41500"/>
                </a:solidFill>
                <a:latin typeface="Comic Sans MS"/>
                <a:cs typeface="Comic Sans MS"/>
              </a:rPr>
              <a:t>avec</a:t>
            </a:r>
            <a:r>
              <a:rPr lang="it-IT" dirty="0">
                <a:solidFill>
                  <a:srgbClr val="C41500"/>
                </a:solidFill>
                <a:latin typeface="Comic Sans MS"/>
                <a:cs typeface="Comic Sans MS"/>
              </a:rPr>
              <a:t> la </a:t>
            </a:r>
            <a:r>
              <a:rPr lang="it-IT" dirty="0" err="1">
                <a:solidFill>
                  <a:srgbClr val="C41500"/>
                </a:solidFill>
                <a:latin typeface="Comic Sans MS"/>
                <a:cs typeface="Comic Sans MS"/>
              </a:rPr>
              <a:t>biodiversité</a:t>
            </a:r>
            <a:r>
              <a:rPr lang="it-IT" dirty="0">
                <a:solidFill>
                  <a:srgbClr val="C41500"/>
                </a:solidFill>
                <a:latin typeface="Comic Sans MS"/>
                <a:cs typeface="Comic Sans MS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84218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9;p23"/>
          <p:cNvSpPr txBox="1"/>
          <p:nvPr/>
        </p:nvSpPr>
        <p:spPr>
          <a:xfrm>
            <a:off x="6858000" y="310854"/>
            <a:ext cx="2940962" cy="488401"/>
          </a:xfrm>
          <a:prstGeom prst="rect">
            <a:avLst/>
          </a:prstGeom>
          <a:solidFill>
            <a:schemeClr val="bg1"/>
          </a:solidFill>
          <a:ln w="25400">
            <a:solidFill>
              <a:srgbClr val="8B40D6"/>
            </a:solidFill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algn="ctr">
              <a:lnSpc>
                <a:spcPts val="2112"/>
              </a:lnSpc>
            </a:pPr>
            <a:r>
              <a:rPr lang="it-IT" sz="1800" b="1" i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Canari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2008</a:t>
            </a:r>
          </a:p>
        </p:txBody>
      </p:sp>
      <p:cxnSp>
        <p:nvCxnSpPr>
          <p:cNvPr id="8" name="Connettore 2 7"/>
          <p:cNvCxnSpPr/>
          <p:nvPr/>
        </p:nvCxnSpPr>
        <p:spPr>
          <a:xfrm flipV="1">
            <a:off x="4474185" y="5979892"/>
            <a:ext cx="78619" cy="6168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 flipV="1">
            <a:off x="3520623" y="5569252"/>
            <a:ext cx="324302" cy="5563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1761369" y="2047732"/>
            <a:ext cx="336096" cy="3773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aobljeni pravokutni oblačić 6"/>
          <p:cNvSpPr/>
          <p:nvPr/>
        </p:nvSpPr>
        <p:spPr>
          <a:xfrm>
            <a:off x="7035800" y="1371600"/>
            <a:ext cx="2066496" cy="1256232"/>
          </a:xfrm>
          <a:prstGeom prst="wedgeRoundRectCallout">
            <a:avLst>
              <a:gd name="adj1" fmla="val 77158"/>
              <a:gd name="adj2" fmla="val -46708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A quelle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partie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du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corps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cela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ressemble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-t-il pour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vous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?</a:t>
            </a:r>
          </a:p>
        </p:txBody>
      </p:sp>
      <p:sp>
        <p:nvSpPr>
          <p:cNvPr id="12" name="Zaobljeni pravokutni oblačić 6"/>
          <p:cNvSpPr/>
          <p:nvPr/>
        </p:nvSpPr>
        <p:spPr>
          <a:xfrm>
            <a:off x="7124700" y="3302000"/>
            <a:ext cx="2066496" cy="1256232"/>
          </a:xfrm>
          <a:prstGeom prst="wedgeRoundRectCallout">
            <a:avLst>
              <a:gd name="adj1" fmla="val 59950"/>
              <a:gd name="adj2" fmla="val 113024"/>
              <a:gd name="adj3" fmla="val 16667"/>
            </a:avLst>
          </a:prstGeom>
          <a:ln w="57150" cmpd="sng">
            <a:solidFill>
              <a:srgbClr val="C415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Tu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vois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quelque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chose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là-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dedans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?</a:t>
            </a:r>
          </a:p>
          <a:p>
            <a:pPr algn="ctr">
              <a:lnSpc>
                <a:spcPts val="2112"/>
              </a:lnSpc>
            </a:pP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Quoi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?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342900"/>
            <a:ext cx="62992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2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289274" y="393659"/>
            <a:ext cx="4778026" cy="2970603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wrap="square" lIns="107238" tIns="53617" rIns="107238" bIns="53617" rtlCol="0">
            <a:spAutoFit/>
          </a:bodyPr>
          <a:lstStyle/>
          <a:p>
            <a:pPr algn="ctr">
              <a:lnSpc>
                <a:spcPts val="3200"/>
              </a:lnSpc>
            </a:pPr>
            <a:endParaRPr lang="it-IT" sz="2400" dirty="0">
              <a:latin typeface="Avenir Next Regular"/>
              <a:cs typeface="Avenir Next Regular"/>
            </a:endParaRPr>
          </a:p>
          <a:p>
            <a:pPr algn="ctr">
              <a:lnSpc>
                <a:spcPts val="3200"/>
              </a:lnSpc>
            </a:pPr>
            <a:r>
              <a:rPr lang="it-IT" sz="2400" dirty="0">
                <a:latin typeface="Avenir Next Regular"/>
                <a:cs typeface="Avenir Next Regular"/>
              </a:rPr>
              <a:t>Kate </a:t>
            </a:r>
            <a:r>
              <a:rPr lang="it-IT" sz="2400" dirty="0" err="1">
                <a:latin typeface="Avenir Next Regular"/>
                <a:cs typeface="Avenir Next Regular"/>
              </a:rPr>
              <a:t>représente</a:t>
            </a:r>
            <a:r>
              <a:rPr lang="it-IT" sz="2400" dirty="0">
                <a:latin typeface="Avenir Next Regular"/>
                <a:cs typeface="Avenir Next Regular"/>
              </a:rPr>
              <a:t> </a:t>
            </a:r>
            <a:r>
              <a:rPr lang="it-IT" sz="2400" dirty="0" err="1">
                <a:latin typeface="Avenir Next Regular"/>
                <a:cs typeface="Avenir Next Regular"/>
              </a:rPr>
              <a:t>parfois</a:t>
            </a:r>
            <a:r>
              <a:rPr lang="it-IT" sz="2400" dirty="0">
                <a:latin typeface="Avenir Next Regular"/>
                <a:cs typeface="Avenir Next Regular"/>
              </a:rPr>
              <a:t> </a:t>
            </a:r>
            <a:r>
              <a:rPr lang="it-IT" sz="2400" dirty="0" err="1">
                <a:latin typeface="Avenir Next Regular"/>
                <a:cs typeface="Avenir Next Regular"/>
              </a:rPr>
              <a:t>les</a:t>
            </a:r>
            <a:r>
              <a:rPr lang="it-IT" sz="2400" dirty="0"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animaux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avec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des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qualités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humaines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400" dirty="0">
                <a:latin typeface="Avenir Next Regular"/>
                <a:cs typeface="Avenir Next Regular"/>
              </a:rPr>
              <a:t>: par </a:t>
            </a:r>
            <a:r>
              <a:rPr lang="it-IT" sz="2400" dirty="0" err="1">
                <a:latin typeface="Avenir Next Regular"/>
                <a:cs typeface="Avenir Next Regular"/>
              </a:rPr>
              <a:t>exemple</a:t>
            </a:r>
            <a:r>
              <a:rPr lang="it-IT" sz="2400" dirty="0">
                <a:latin typeface="Avenir Next Regular"/>
                <a:cs typeface="Avenir Next Regular"/>
              </a:rPr>
              <a:t>, </a:t>
            </a:r>
            <a:r>
              <a:rPr lang="it-IT" sz="2400" dirty="0" err="1">
                <a:latin typeface="Avenir Next Regular"/>
                <a:cs typeface="Avenir Next Regular"/>
              </a:rPr>
              <a:t>ses</a:t>
            </a:r>
            <a:r>
              <a:rPr lang="it-IT" sz="2400" dirty="0">
                <a:latin typeface="Avenir Next Regular"/>
                <a:cs typeface="Avenir Next Regular"/>
              </a:rPr>
              <a:t> </a:t>
            </a:r>
            <a:r>
              <a:rPr lang="it-IT" sz="2400" dirty="0" err="1">
                <a:latin typeface="Avenir Next Regular"/>
                <a:cs typeface="Avenir Next Regular"/>
              </a:rPr>
              <a:t>animaux</a:t>
            </a:r>
            <a:r>
              <a:rPr lang="it-IT" sz="2400" dirty="0">
                <a:latin typeface="Avenir Next Regular"/>
                <a:cs typeface="Avenir Next Regular"/>
              </a:rPr>
              <a:t> </a:t>
            </a:r>
            <a:r>
              <a:rPr lang="it-IT" sz="2400" dirty="0" err="1">
                <a:latin typeface="Avenir Next Regular"/>
                <a:cs typeface="Avenir Next Regular"/>
              </a:rPr>
              <a:t>portent</a:t>
            </a:r>
            <a:r>
              <a:rPr lang="it-IT" sz="2400" dirty="0">
                <a:latin typeface="Avenir Next Regular"/>
                <a:cs typeface="Avenir Next Regular"/>
              </a:rPr>
              <a:t> </a:t>
            </a:r>
            <a:r>
              <a:rPr lang="it-IT" sz="2400" dirty="0" err="1">
                <a:latin typeface="Avenir Next Regular"/>
                <a:cs typeface="Avenir Next Regular"/>
              </a:rPr>
              <a:t>des</a:t>
            </a:r>
            <a:r>
              <a:rPr lang="it-IT" sz="2400" dirty="0">
                <a:latin typeface="Avenir Next Regular"/>
                <a:cs typeface="Avenir Next Regular"/>
              </a:rPr>
              <a:t> </a:t>
            </a:r>
            <a:r>
              <a:rPr lang="it-IT" sz="2400" dirty="0" err="1">
                <a:latin typeface="Avenir Next Regular"/>
                <a:cs typeface="Avenir Next Regular"/>
              </a:rPr>
              <a:t>équipements</a:t>
            </a:r>
            <a:r>
              <a:rPr lang="it-IT" sz="2400" dirty="0">
                <a:latin typeface="Avenir Next Regular"/>
                <a:cs typeface="Avenir Next Regular"/>
              </a:rPr>
              <a:t> de </a:t>
            </a:r>
            <a:r>
              <a:rPr lang="it-IT" sz="2400" dirty="0" err="1">
                <a:latin typeface="Avenir Next Regular"/>
                <a:cs typeface="Avenir Next Regular"/>
              </a:rPr>
              <a:t>sécurité</a:t>
            </a:r>
            <a:r>
              <a:rPr lang="it-IT" sz="2400" dirty="0">
                <a:latin typeface="Avenir Next Regular"/>
                <a:cs typeface="Avenir Next Regular"/>
              </a:rPr>
              <a:t>.</a:t>
            </a:r>
          </a:p>
          <a:p>
            <a:pPr algn="ctr">
              <a:lnSpc>
                <a:spcPts val="3200"/>
              </a:lnSpc>
            </a:pPr>
            <a:endParaRPr lang="it-IT" sz="2400" dirty="0">
              <a:latin typeface="Avenir Next Regular"/>
              <a:cs typeface="Avenir Next Regular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574800" y="4267229"/>
            <a:ext cx="2184400" cy="1090279"/>
          </a:xfrm>
          <a:prstGeom prst="wedgeRoundRectCallout">
            <a:avLst>
              <a:gd name="adj1" fmla="val -39090"/>
              <a:gd name="adj2" fmla="val -107554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407C3F"/>
            </a:solidFill>
          </a:ln>
        </p:spPr>
        <p:txBody>
          <a:bodyPr wrap="square" lIns="107238" tIns="53617" rIns="107238" bIns="53617" rtlCol="0">
            <a:spAutoFit/>
          </a:bodyPr>
          <a:lstStyle/>
          <a:p>
            <a:pPr algn="ctr"/>
            <a:endParaRPr lang="it-IT" sz="1900" b="1" dirty="0">
              <a:solidFill>
                <a:srgbClr val="BB100E"/>
              </a:solidFill>
              <a:latin typeface="Comic Sans MS"/>
              <a:cs typeface="Comic Sans MS"/>
            </a:endParaRPr>
          </a:p>
          <a:p>
            <a:pPr algn="ctr"/>
            <a:r>
              <a:rPr lang="it-IT" sz="1900" b="1" dirty="0" err="1">
                <a:solidFill>
                  <a:srgbClr val="BB100E"/>
                </a:solidFill>
                <a:latin typeface="Comic Sans MS"/>
                <a:cs typeface="Comic Sans MS"/>
              </a:rPr>
              <a:t>Pourquoi</a:t>
            </a:r>
            <a:r>
              <a:rPr lang="it-IT" sz="1900" b="1" dirty="0">
                <a:solidFill>
                  <a:srgbClr val="BB100E"/>
                </a:solidFill>
                <a:latin typeface="Comic Sans MS"/>
                <a:cs typeface="Comic Sans MS"/>
              </a:rPr>
              <a:t>?</a:t>
            </a:r>
          </a:p>
          <a:p>
            <a:pPr algn="ctr"/>
            <a:endParaRPr lang="it-IT" sz="1900" b="1" dirty="0">
              <a:solidFill>
                <a:srgbClr val="BB100E"/>
              </a:solidFill>
              <a:latin typeface="Comic Sans MS"/>
              <a:cs typeface="Comic Sans M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301" y="355603"/>
            <a:ext cx="4460400" cy="618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7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100" y="266700"/>
            <a:ext cx="6299200" cy="6235700"/>
          </a:xfrm>
          <a:prstGeom prst="rect">
            <a:avLst/>
          </a:prstGeom>
        </p:spPr>
      </p:pic>
      <p:sp>
        <p:nvSpPr>
          <p:cNvPr id="7" name="Google Shape;129;p23"/>
          <p:cNvSpPr txBox="1"/>
          <p:nvPr/>
        </p:nvSpPr>
        <p:spPr>
          <a:xfrm>
            <a:off x="858615" y="255416"/>
            <a:ext cx="3360965" cy="493531"/>
          </a:xfrm>
          <a:prstGeom prst="rect">
            <a:avLst/>
          </a:prstGeom>
          <a:solidFill>
            <a:schemeClr val="bg1"/>
          </a:solidFill>
          <a:ln w="25400">
            <a:solidFill>
              <a:srgbClr val="8B40D6"/>
            </a:solidFill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algn="ctr"/>
            <a:r>
              <a:rPr lang="it-IT" sz="1800" b="1" i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Premier et dernier </a:t>
            </a:r>
            <a:r>
              <a:rPr lang="it-IT" sz="1800" b="1" i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souffle</a:t>
            </a:r>
            <a:r>
              <a:rPr lang="it-IT" sz="1800" b="1" i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2010</a:t>
            </a:r>
          </a:p>
        </p:txBody>
      </p:sp>
      <p:sp>
        <p:nvSpPr>
          <p:cNvPr id="11" name="Zaobljeni pravokutni oblačić 6"/>
          <p:cNvSpPr/>
          <p:nvPr/>
        </p:nvSpPr>
        <p:spPr>
          <a:xfrm>
            <a:off x="839896" y="3529611"/>
            <a:ext cx="3909904" cy="1793098"/>
          </a:xfrm>
          <a:prstGeom prst="wedgeRoundRectCallout">
            <a:avLst>
              <a:gd name="adj1" fmla="val -62836"/>
              <a:gd name="adj2" fmla="val 23804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464"/>
              </a:lnSpc>
            </a:pPr>
            <a:r>
              <a:rPr lang="it-IT" sz="1900" b="1" dirty="0" err="1"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it-IT" sz="1900" b="1" dirty="0"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sz="1900" b="1" dirty="0" err="1">
                <a:solidFill>
                  <a:srgbClr val="C41500"/>
                </a:solidFill>
                <a:latin typeface="Comic Sans MS"/>
                <a:cs typeface="Comic Sans MS"/>
              </a:rPr>
              <a:t>pourquoi</a:t>
            </a:r>
            <a:r>
              <a:rPr lang="it-IT" sz="1900" b="1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sz="1900" b="1" dirty="0" err="1">
                <a:solidFill>
                  <a:srgbClr val="C41500"/>
                </a:solidFill>
                <a:latin typeface="Comic Sans MS"/>
                <a:cs typeface="Comic Sans MS"/>
              </a:rPr>
              <a:t>pensez-vous</a:t>
            </a:r>
            <a:r>
              <a:rPr lang="it-IT" sz="1900" b="1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sz="1900" b="1" dirty="0" err="1">
                <a:solidFill>
                  <a:srgbClr val="C41500"/>
                </a:solidFill>
                <a:latin typeface="Comic Sans MS"/>
                <a:cs typeface="Comic Sans MS"/>
              </a:rPr>
              <a:t>que</a:t>
            </a:r>
            <a:r>
              <a:rPr lang="it-IT" sz="1900" b="1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sz="1900" b="1" dirty="0" err="1">
                <a:solidFill>
                  <a:srgbClr val="C41500"/>
                </a:solidFill>
                <a:latin typeface="Comic Sans MS"/>
                <a:cs typeface="Comic Sans MS"/>
              </a:rPr>
              <a:t>l'artiste</a:t>
            </a:r>
            <a:r>
              <a:rPr lang="it-IT" sz="1900" b="1" dirty="0">
                <a:solidFill>
                  <a:srgbClr val="C41500"/>
                </a:solidFill>
                <a:latin typeface="Comic Sans MS"/>
                <a:cs typeface="Comic Sans MS"/>
              </a:rPr>
              <a:t> a </a:t>
            </a:r>
            <a:r>
              <a:rPr lang="it-IT" sz="1900" b="1" dirty="0" err="1">
                <a:solidFill>
                  <a:srgbClr val="C41500"/>
                </a:solidFill>
                <a:latin typeface="Comic Sans MS"/>
                <a:cs typeface="Comic Sans MS"/>
              </a:rPr>
              <a:t>appelé</a:t>
            </a:r>
            <a:r>
              <a:rPr lang="it-IT" sz="1900" b="1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sz="1900" b="1" dirty="0" err="1">
                <a:solidFill>
                  <a:srgbClr val="C41500"/>
                </a:solidFill>
                <a:latin typeface="Comic Sans MS"/>
                <a:cs typeface="Comic Sans MS"/>
              </a:rPr>
              <a:t>cette</a:t>
            </a:r>
            <a:r>
              <a:rPr lang="it-IT" sz="1900" b="1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sz="1900" b="1" dirty="0" err="1">
                <a:solidFill>
                  <a:srgbClr val="C41500"/>
                </a:solidFill>
                <a:latin typeface="Comic Sans MS"/>
                <a:cs typeface="Comic Sans MS"/>
              </a:rPr>
              <a:t>œuvre</a:t>
            </a:r>
            <a:r>
              <a:rPr lang="it-IT" sz="1900" b="1" dirty="0">
                <a:solidFill>
                  <a:srgbClr val="C41500"/>
                </a:solidFill>
                <a:latin typeface="Comic Sans MS"/>
                <a:cs typeface="Comic Sans MS"/>
              </a:rPr>
              <a:t> "PREMIER ET DERNIER SOUFFLE" ?</a:t>
            </a:r>
          </a:p>
        </p:txBody>
      </p:sp>
      <p:sp>
        <p:nvSpPr>
          <p:cNvPr id="6" name="Zaobljeni pravokutni oblačić 6"/>
          <p:cNvSpPr/>
          <p:nvPr/>
        </p:nvSpPr>
        <p:spPr>
          <a:xfrm>
            <a:off x="860362" y="1535291"/>
            <a:ext cx="2926364" cy="1275644"/>
          </a:xfrm>
          <a:prstGeom prst="wedgeRoundRectCallout">
            <a:avLst>
              <a:gd name="adj1" fmla="val -63244"/>
              <a:gd name="adj2" fmla="val -76350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464"/>
              </a:lnSpc>
            </a:pPr>
            <a:r>
              <a:rPr lang="it-IT" sz="1900" dirty="0" err="1">
                <a:solidFill>
                  <a:schemeClr val="tx1"/>
                </a:solidFill>
                <a:latin typeface="Comic Sans MS"/>
                <a:cs typeface="Comic Sans MS"/>
              </a:rPr>
              <a:t>Quels</a:t>
            </a:r>
            <a:r>
              <a:rPr lang="it-IT" sz="19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Comic Sans MS"/>
                <a:cs typeface="Comic Sans MS"/>
              </a:rPr>
              <a:t>animaux</a:t>
            </a:r>
            <a:r>
              <a:rPr lang="it-IT" sz="1900" dirty="0">
                <a:solidFill>
                  <a:schemeClr val="tx1"/>
                </a:solidFill>
                <a:latin typeface="Comic Sans MS"/>
                <a:cs typeface="Comic Sans MS"/>
              </a:rPr>
              <a:t> Kate a-t-elle </a:t>
            </a:r>
            <a:r>
              <a:rPr lang="it-IT" sz="1900" dirty="0" err="1">
                <a:solidFill>
                  <a:schemeClr val="tx1"/>
                </a:solidFill>
                <a:latin typeface="Comic Sans MS"/>
                <a:cs typeface="Comic Sans MS"/>
              </a:rPr>
              <a:t>représentés</a:t>
            </a:r>
            <a:r>
              <a:rPr lang="it-IT" sz="19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Comic Sans MS"/>
                <a:cs typeface="Comic Sans MS"/>
              </a:rPr>
              <a:t>dans</a:t>
            </a:r>
            <a:r>
              <a:rPr lang="it-IT" sz="19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Comic Sans MS"/>
                <a:cs typeface="Comic Sans MS"/>
              </a:rPr>
              <a:t>cette</a:t>
            </a:r>
            <a:r>
              <a:rPr lang="it-IT" sz="19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Comic Sans MS"/>
                <a:cs typeface="Comic Sans MS"/>
              </a:rPr>
              <a:t>sculpture</a:t>
            </a:r>
            <a:r>
              <a:rPr lang="it-IT" sz="1900" dirty="0">
                <a:solidFill>
                  <a:schemeClr val="tx1"/>
                </a:solidFill>
                <a:latin typeface="Comic Sans MS"/>
                <a:cs typeface="Comic Sans MS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34098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04800"/>
            <a:ext cx="7912100" cy="6235700"/>
          </a:xfrm>
          <a:prstGeom prst="rect">
            <a:avLst/>
          </a:prstGeom>
        </p:spPr>
      </p:pic>
      <p:sp>
        <p:nvSpPr>
          <p:cNvPr id="7" name="Google Shape;129;p23"/>
          <p:cNvSpPr txBox="1"/>
          <p:nvPr/>
        </p:nvSpPr>
        <p:spPr>
          <a:xfrm>
            <a:off x="3919315" y="141116"/>
            <a:ext cx="3360965" cy="493531"/>
          </a:xfrm>
          <a:prstGeom prst="rect">
            <a:avLst/>
          </a:prstGeom>
          <a:solidFill>
            <a:schemeClr val="bg1"/>
          </a:solidFill>
          <a:ln w="25400">
            <a:solidFill>
              <a:srgbClr val="8B40D6"/>
            </a:solidFill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algn="ctr"/>
            <a:r>
              <a:rPr lang="it-IT" sz="1800" b="1" i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Canari 2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2008</a:t>
            </a:r>
          </a:p>
        </p:txBody>
      </p:sp>
      <p:sp>
        <p:nvSpPr>
          <p:cNvPr id="10" name="Zaobljeni pravokutni oblačić 6"/>
          <p:cNvSpPr/>
          <p:nvPr/>
        </p:nvSpPr>
        <p:spPr>
          <a:xfrm>
            <a:off x="3009900" y="5384799"/>
            <a:ext cx="2282536" cy="931335"/>
          </a:xfrm>
          <a:prstGeom prst="wedgeRoundRectCallout">
            <a:avLst>
              <a:gd name="adj1" fmla="val -70188"/>
              <a:gd name="adj2" fmla="val 60044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464"/>
              </a:lnSpc>
            </a:pPr>
            <a:r>
              <a:rPr lang="it-IT" b="1" dirty="0" err="1">
                <a:solidFill>
                  <a:srgbClr val="BB100E"/>
                </a:solidFill>
                <a:latin typeface="Comic Sans MS"/>
                <a:cs typeface="Comic Sans MS"/>
              </a:rPr>
              <a:t>Que</a:t>
            </a:r>
            <a:r>
              <a:rPr lang="it-IT" b="1" dirty="0">
                <a:solidFill>
                  <a:srgbClr val="BB100E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cs typeface="Comic Sans MS"/>
              </a:rPr>
              <a:t>fait</a:t>
            </a:r>
            <a:r>
              <a:rPr lang="it-IT" b="1" dirty="0">
                <a:solidFill>
                  <a:srgbClr val="BB100E"/>
                </a:solidFill>
                <a:latin typeface="Comic Sans MS"/>
                <a:cs typeface="Comic Sans MS"/>
              </a:rPr>
              <a:t> ce canari ?</a:t>
            </a:r>
          </a:p>
        </p:txBody>
      </p:sp>
    </p:spTree>
    <p:extLst>
      <p:ext uri="{BB962C8B-B14F-4D97-AF65-F5344CB8AC3E}">
        <p14:creationId xmlns:p14="http://schemas.microsoft.com/office/powerpoint/2010/main" val="30565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9;p23"/>
          <p:cNvSpPr txBox="1"/>
          <p:nvPr/>
        </p:nvSpPr>
        <p:spPr>
          <a:xfrm>
            <a:off x="5338535" y="228600"/>
            <a:ext cx="3360965" cy="493531"/>
          </a:xfrm>
          <a:prstGeom prst="rect">
            <a:avLst/>
          </a:prstGeom>
          <a:solidFill>
            <a:schemeClr val="bg1"/>
          </a:solidFill>
          <a:ln w="25400">
            <a:solidFill>
              <a:srgbClr val="8B40D6"/>
            </a:solidFill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algn="ctr"/>
            <a:r>
              <a:rPr lang="it-IT" sz="1800" b="1" i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Sécurité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2008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65200"/>
            <a:ext cx="9612000" cy="477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8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165600" y="216000"/>
            <a:ext cx="9612000" cy="6480000"/>
            <a:chOff x="781051" y="0"/>
            <a:chExt cx="7581881" cy="5143500"/>
          </a:xfrm>
        </p:grpSpPr>
        <p:pic>
          <p:nvPicPr>
            <p:cNvPr id="65" name="Google Shape;65;p14"/>
            <p:cNvPicPr preferRelativeResize="0"/>
            <p:nvPr/>
          </p:nvPicPr>
          <p:blipFill rotWithShape="1">
            <a:blip r:embed="rId3">
              <a:alphaModFix/>
            </a:blip>
            <a:srcRect t="3477" b="8694"/>
            <a:stretch/>
          </p:blipFill>
          <p:spPr>
            <a:xfrm>
              <a:off x="781051" y="0"/>
              <a:ext cx="7581881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5658" y="0"/>
              <a:ext cx="2672182" cy="1169750"/>
            </a:xfrm>
            <a:prstGeom prst="rect">
              <a:avLst/>
            </a:prstGeom>
          </p:spPr>
        </p:pic>
      </p:grpSp>
      <p:sp>
        <p:nvSpPr>
          <p:cNvPr id="7" name="Zaobljeni pravokutni oblačić 6"/>
          <p:cNvSpPr/>
          <p:nvPr/>
        </p:nvSpPr>
        <p:spPr>
          <a:xfrm>
            <a:off x="6769100" y="838200"/>
            <a:ext cx="2921000" cy="1392962"/>
          </a:xfrm>
          <a:prstGeom prst="wedgeRoundRectCallout">
            <a:avLst>
              <a:gd name="adj1" fmla="val -37913"/>
              <a:gd name="adj2" fmla="val 69480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it-IT" dirty="0" err="1">
                <a:latin typeface="Comic Sans MS"/>
                <a:cs typeface="Comic Sans MS"/>
              </a:rPr>
              <a:t>Ohhh</a:t>
            </a:r>
            <a:r>
              <a:rPr lang="it-IT" dirty="0">
                <a:latin typeface="Comic Sans MS"/>
                <a:cs typeface="Comic Sans MS"/>
              </a:rPr>
              <a:t>, c'est une</a:t>
            </a:r>
          </a:p>
          <a:p>
            <a:pPr algn="ctr">
              <a:lnSpc>
                <a:spcPts val="1877"/>
              </a:lnSpc>
            </a:pPr>
            <a:r>
              <a:rPr lang="it-IT" dirty="0">
                <a:solidFill>
                  <a:schemeClr val="accent4"/>
                </a:solidFill>
                <a:latin typeface="Comic Sans MS"/>
                <a:cs typeface="Comic Sans MS"/>
              </a:rPr>
              <a:t> TRÈS MAUVAISE NOUVELLE ! !</a:t>
            </a:r>
          </a:p>
          <a:p>
            <a:pPr algn="ctr">
              <a:lnSpc>
                <a:spcPts val="1877"/>
              </a:lnSpc>
            </a:pPr>
            <a:r>
              <a:rPr lang="it-IT" dirty="0" err="1">
                <a:latin typeface="Comic Sans MS"/>
                <a:cs typeface="Comic Sans MS"/>
              </a:rPr>
              <a:t>Comment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faire</a:t>
            </a:r>
            <a:r>
              <a:rPr lang="it-IT" dirty="0">
                <a:latin typeface="Comic Sans MS"/>
                <a:cs typeface="Comic Sans MS"/>
              </a:rPr>
              <a:t> sans </a:t>
            </a:r>
            <a:r>
              <a:rPr lang="it-IT" dirty="0" err="1">
                <a:latin typeface="Comic Sans MS"/>
                <a:cs typeface="Comic Sans MS"/>
              </a:rPr>
              <a:t>abeilles</a:t>
            </a:r>
            <a:r>
              <a:rPr lang="it-IT" dirty="0">
                <a:latin typeface="Comic Sans MS"/>
                <a:cs typeface="Comic Sans MS"/>
              </a:rPr>
              <a:t> ????</a:t>
            </a:r>
            <a:endParaRPr lang="hr-HR" dirty="0">
              <a:latin typeface="Comic Sans MS"/>
              <a:cs typeface="Comic Sans MS"/>
            </a:endParaRPr>
          </a:p>
        </p:txBody>
      </p:sp>
      <p:sp>
        <p:nvSpPr>
          <p:cNvPr id="8" name="Zaobljeni pravokutni oblačić 6"/>
          <p:cNvSpPr/>
          <p:nvPr/>
        </p:nvSpPr>
        <p:spPr>
          <a:xfrm>
            <a:off x="1765300" y="5334000"/>
            <a:ext cx="3492349" cy="1413268"/>
          </a:xfrm>
          <a:prstGeom prst="wedgeRoundRectCallout">
            <a:avLst>
              <a:gd name="adj1" fmla="val 58503"/>
              <a:gd name="adj2" fmla="val -67876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hr-HR" dirty="0">
                <a:latin typeface="Comic Sans MS"/>
                <a:cs typeface="Comic Sans MS"/>
              </a:rPr>
              <a:t>Je </a:t>
            </a:r>
            <a:r>
              <a:rPr lang="hr-HR" dirty="0" err="1">
                <a:latin typeface="Comic Sans MS"/>
                <a:cs typeface="Comic Sans MS"/>
              </a:rPr>
              <a:t>m'appelle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b="1" dirty="0" err="1">
                <a:latin typeface="Comic Sans MS"/>
                <a:cs typeface="Comic Sans MS"/>
              </a:rPr>
              <a:t>Buzzyette</a:t>
            </a:r>
            <a:r>
              <a:rPr lang="hr-HR" dirty="0">
                <a:latin typeface="Comic Sans MS"/>
                <a:cs typeface="Comic Sans MS"/>
              </a:rPr>
              <a:t>.</a:t>
            </a:r>
          </a:p>
          <a:p>
            <a:pPr algn="ctr">
              <a:lnSpc>
                <a:spcPts val="2100"/>
              </a:lnSpc>
            </a:pPr>
            <a:r>
              <a:rPr lang="hr-HR" dirty="0" err="1">
                <a:latin typeface="Comic Sans MS"/>
                <a:cs typeface="Comic Sans MS"/>
              </a:rPr>
              <a:t>Toutes</a:t>
            </a:r>
            <a:r>
              <a:rPr lang="hr-HR" dirty="0">
                <a:latin typeface="Comic Sans MS"/>
                <a:cs typeface="Comic Sans MS"/>
              </a:rPr>
              <a:t> les </a:t>
            </a:r>
            <a:r>
              <a:rPr lang="hr-HR" dirty="0" err="1">
                <a:latin typeface="Comic Sans MS"/>
                <a:cs typeface="Comic Sans MS"/>
              </a:rPr>
              <a:t>abeilles</a:t>
            </a:r>
            <a:r>
              <a:rPr lang="hr-HR" dirty="0">
                <a:latin typeface="Comic Sans MS"/>
                <a:cs typeface="Comic Sans MS"/>
              </a:rPr>
              <a:t> de ma </a:t>
            </a:r>
            <a:r>
              <a:rPr lang="hr-HR" dirty="0" err="1">
                <a:latin typeface="Comic Sans MS"/>
                <a:cs typeface="Comic Sans MS"/>
              </a:rPr>
              <a:t>ruche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quittent</a:t>
            </a:r>
            <a:r>
              <a:rPr lang="hr-HR" dirty="0">
                <a:latin typeface="Comic Sans MS"/>
                <a:cs typeface="Comic Sans MS"/>
              </a:rPr>
              <a:t> la </a:t>
            </a:r>
            <a:r>
              <a:rPr lang="hr-HR" dirty="0" err="1">
                <a:latin typeface="Comic Sans MS"/>
                <a:cs typeface="Comic Sans MS"/>
              </a:rPr>
              <a:t>ville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b="1" dirty="0">
                <a:solidFill>
                  <a:srgbClr val="EF8600"/>
                </a:solidFill>
                <a:latin typeface="Comic Sans MS"/>
                <a:cs typeface="Comic Sans MS"/>
              </a:rPr>
              <a:t>PARCE QUE L'AIR EST TROP POLLUÉ ICI EN VILLE.	</a:t>
            </a:r>
            <a:endParaRPr lang="hr-HR" dirty="0">
              <a:latin typeface="Comic Sans MS"/>
              <a:cs typeface="Comic Sans MS"/>
            </a:endParaRPr>
          </a:p>
        </p:txBody>
      </p:sp>
      <p:sp>
        <p:nvSpPr>
          <p:cNvPr id="9" name="Zaobljeni pravokutni oblačić 6"/>
          <p:cNvSpPr/>
          <p:nvPr/>
        </p:nvSpPr>
        <p:spPr>
          <a:xfrm>
            <a:off x="3632200" y="508000"/>
            <a:ext cx="3079043" cy="1096433"/>
          </a:xfrm>
          <a:prstGeom prst="wedgeRoundRectCallout">
            <a:avLst>
              <a:gd name="adj1" fmla="val 239"/>
              <a:gd name="adj2" fmla="val 92389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Que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se passe-t-il ?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Pourquoi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pleurez-vous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?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Pourquoi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es-tu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seul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?</a:t>
            </a:r>
          </a:p>
        </p:txBody>
      </p:sp>
      <p:sp>
        <p:nvSpPr>
          <p:cNvPr id="10" name="Zaobljeni pravokutni oblačić 6"/>
          <p:cNvSpPr/>
          <p:nvPr/>
        </p:nvSpPr>
        <p:spPr>
          <a:xfrm>
            <a:off x="7200900" y="5201906"/>
            <a:ext cx="2438400" cy="1392962"/>
          </a:xfrm>
          <a:prstGeom prst="wedgeRoundRectCallout">
            <a:avLst>
              <a:gd name="adj1" fmla="val -95359"/>
              <a:gd name="adj2" fmla="val -50713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hr-HR" dirty="0">
                <a:latin typeface="Comic Sans MS"/>
                <a:cs typeface="Comic Sans MS"/>
              </a:rPr>
              <a:t>Je </a:t>
            </a:r>
            <a:r>
              <a:rPr lang="hr-HR" dirty="0" err="1">
                <a:latin typeface="Comic Sans MS"/>
                <a:cs typeface="Comic Sans MS"/>
              </a:rPr>
              <a:t>suis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tellement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triste</a:t>
            </a:r>
            <a:r>
              <a:rPr lang="hr-HR" dirty="0">
                <a:latin typeface="Comic Sans MS"/>
                <a:cs typeface="Comic Sans MS"/>
              </a:rPr>
              <a:t> ! Je ne </a:t>
            </a:r>
            <a:r>
              <a:rPr lang="hr-HR" dirty="0" err="1">
                <a:latin typeface="Comic Sans MS"/>
                <a:cs typeface="Comic Sans MS"/>
              </a:rPr>
              <a:t>veux</a:t>
            </a:r>
            <a:r>
              <a:rPr lang="hr-HR" dirty="0">
                <a:latin typeface="Comic Sans MS"/>
                <a:cs typeface="Comic Sans MS"/>
              </a:rPr>
              <a:t> pas </a:t>
            </a:r>
            <a:r>
              <a:rPr lang="hr-HR" dirty="0" err="1">
                <a:latin typeface="Comic Sans MS"/>
                <a:cs typeface="Comic Sans MS"/>
              </a:rPr>
              <a:t>partir</a:t>
            </a:r>
            <a:r>
              <a:rPr lang="hr-HR" dirty="0">
                <a:latin typeface="Comic Sans MS"/>
                <a:cs typeface="Comic Sans MS"/>
              </a:rPr>
              <a:t>, </a:t>
            </a:r>
            <a:r>
              <a:rPr lang="hr-HR" dirty="0" err="1">
                <a:latin typeface="Comic Sans MS"/>
                <a:cs typeface="Comic Sans MS"/>
              </a:rPr>
              <a:t>alors</a:t>
            </a:r>
            <a:r>
              <a:rPr lang="hr-HR" dirty="0">
                <a:latin typeface="Comic Sans MS"/>
                <a:cs typeface="Comic Sans MS"/>
              </a:rPr>
              <a:t> je me </a:t>
            </a:r>
            <a:r>
              <a:rPr lang="hr-HR" dirty="0" err="1">
                <a:latin typeface="Comic Sans MS"/>
                <a:cs typeface="Comic Sans MS"/>
              </a:rPr>
              <a:t>cache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des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autres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abeilles</a:t>
            </a:r>
            <a:r>
              <a:rPr lang="hr-HR" dirty="0">
                <a:latin typeface="Comic Sans MS"/>
                <a:cs typeface="Comic Sans MS"/>
              </a:rPr>
              <a:t>.</a:t>
            </a:r>
          </a:p>
        </p:txBody>
      </p:sp>
      <p:sp>
        <p:nvSpPr>
          <p:cNvPr id="11" name="Zaobljeni pravokutni oblačić 6"/>
          <p:cNvSpPr/>
          <p:nvPr/>
        </p:nvSpPr>
        <p:spPr>
          <a:xfrm>
            <a:off x="228601" y="673898"/>
            <a:ext cx="3124200" cy="1336935"/>
          </a:xfrm>
          <a:prstGeom prst="wedgeRoundRectCallout">
            <a:avLst>
              <a:gd name="adj1" fmla="val 34349"/>
              <a:gd name="adj2" fmla="val 105688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Bonjour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petite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abeille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je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suis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Max. Et lui c'est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mon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ami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Samir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.</a:t>
            </a:r>
          </a:p>
          <a:p>
            <a:pPr algn="ctr">
              <a:lnSpc>
                <a:spcPts val="2100"/>
              </a:lnSpc>
            </a:pP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Et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toi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comment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tu t'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appelles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32000" y="504000"/>
            <a:ext cx="9000000" cy="2618014"/>
          </a:xfrm>
          <a:prstGeom prst="rect">
            <a:avLst/>
          </a:prstGeom>
          <a:ln cap="rnd">
            <a:solidFill>
              <a:schemeClr val="tx1"/>
            </a:solidFill>
            <a:prstDash val="sysDash"/>
          </a:ln>
        </p:spPr>
        <p:txBody>
          <a:bodyPr wrap="square" lIns="91429" tIns="45715" rIns="91429" bIns="45715">
            <a:spAutoFit/>
          </a:bodyPr>
          <a:lstStyle/>
          <a:p>
            <a:pPr marR="38096" algn="ctr">
              <a:lnSpc>
                <a:spcPts val="3300"/>
              </a:lnSpc>
              <a:buSzPct val="55810"/>
            </a:pPr>
            <a:endParaRPr lang="it-IT" sz="2400" dirty="0">
              <a:solidFill>
                <a:srgbClr val="202124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marR="38096" algn="ctr">
              <a:lnSpc>
                <a:spcPts val="3300"/>
              </a:lnSpc>
              <a:buSzPct val="55810"/>
            </a:pPr>
            <a:r>
              <a:rPr lang="it-IT" sz="2400" dirty="0" err="1">
                <a:solidFill>
                  <a:srgbClr val="202124"/>
                </a:solidFill>
                <a:latin typeface="Avenir Next Regular"/>
                <a:ea typeface="Lora"/>
                <a:cs typeface="Avenir Next Regular"/>
                <a:sym typeface="Lora"/>
              </a:rPr>
              <a:t>Les</a:t>
            </a:r>
            <a:r>
              <a:rPr lang="it-IT" sz="2400" dirty="0">
                <a:solidFill>
                  <a:srgbClr val="202124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400" dirty="0" err="1">
                <a:solidFill>
                  <a:srgbClr val="202124"/>
                </a:solidFill>
                <a:latin typeface="Avenir Next Regular"/>
                <a:ea typeface="Lora"/>
                <a:cs typeface="Avenir Next Regular"/>
                <a:sym typeface="Lora"/>
              </a:rPr>
              <a:t>œuvres</a:t>
            </a:r>
            <a:r>
              <a:rPr lang="it-IT" sz="2400" dirty="0">
                <a:solidFill>
                  <a:srgbClr val="202124"/>
                </a:solidFill>
                <a:latin typeface="Avenir Next Regular"/>
                <a:ea typeface="Lora"/>
                <a:cs typeface="Avenir Next Regular"/>
                <a:sym typeface="Lora"/>
              </a:rPr>
              <a:t> de Kate MacDowell </a:t>
            </a:r>
            <a:r>
              <a:rPr lang="it-IT" sz="2400" dirty="0" err="1">
                <a:solidFill>
                  <a:srgbClr val="202124"/>
                </a:solidFill>
                <a:latin typeface="Avenir Next Regular"/>
                <a:ea typeface="Lora"/>
                <a:cs typeface="Avenir Next Regular"/>
                <a:sym typeface="Lora"/>
              </a:rPr>
              <a:t>communiquent</a:t>
            </a:r>
            <a:r>
              <a:rPr lang="it-IT" sz="2400" dirty="0">
                <a:solidFill>
                  <a:srgbClr val="202124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400" b="1" dirty="0">
                <a:solidFill>
                  <a:srgbClr val="950ED6"/>
                </a:solidFill>
                <a:latin typeface="Avenir Next Regular"/>
                <a:ea typeface="Lora"/>
                <a:cs typeface="Avenir Next Regular"/>
                <a:sym typeface="Lora"/>
              </a:rPr>
              <a:t>un </a:t>
            </a:r>
            <a:r>
              <a:rPr lang="it-IT" sz="2400" b="1" dirty="0" err="1">
                <a:solidFill>
                  <a:srgbClr val="950ED6"/>
                </a:solidFill>
                <a:latin typeface="Avenir Next Regular"/>
                <a:ea typeface="Lora"/>
                <a:cs typeface="Avenir Next Regular"/>
                <a:sym typeface="Lora"/>
              </a:rPr>
              <a:t>sentiment</a:t>
            </a:r>
            <a:r>
              <a:rPr lang="it-IT" sz="2400" b="1" dirty="0">
                <a:solidFill>
                  <a:srgbClr val="950ED6"/>
                </a:solidFill>
                <a:latin typeface="Avenir Next Regular"/>
                <a:ea typeface="Lora"/>
                <a:cs typeface="Avenir Next Regular"/>
                <a:sym typeface="Lora"/>
              </a:rPr>
              <a:t> de </a:t>
            </a:r>
            <a:r>
              <a:rPr lang="it-IT" sz="2400" b="1" dirty="0" err="1">
                <a:solidFill>
                  <a:srgbClr val="950ED6"/>
                </a:solidFill>
                <a:latin typeface="Avenir Next Regular"/>
                <a:ea typeface="Lora"/>
                <a:cs typeface="Avenir Next Regular"/>
                <a:sym typeface="Lora"/>
              </a:rPr>
              <a:t>friction</a:t>
            </a:r>
            <a:r>
              <a:rPr lang="it-IT" sz="2400" b="1" dirty="0">
                <a:solidFill>
                  <a:srgbClr val="950ED6"/>
                </a:solidFill>
                <a:latin typeface="Avenir Next Regular"/>
                <a:ea typeface="Lora"/>
                <a:cs typeface="Avenir Next Regular"/>
                <a:sym typeface="Lora"/>
              </a:rPr>
              <a:t> et de </a:t>
            </a:r>
            <a:r>
              <a:rPr lang="it-IT" sz="2400" b="1" dirty="0" err="1">
                <a:solidFill>
                  <a:srgbClr val="950ED6"/>
                </a:solidFill>
                <a:latin typeface="Avenir Next Regular"/>
                <a:ea typeface="Lora"/>
                <a:cs typeface="Avenir Next Regular"/>
                <a:sym typeface="Lora"/>
              </a:rPr>
              <a:t>malaise</a:t>
            </a:r>
            <a:r>
              <a:rPr lang="it-IT" sz="2400" b="1" dirty="0">
                <a:solidFill>
                  <a:srgbClr val="950ED6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400" b="1" dirty="0" err="1">
                <a:solidFill>
                  <a:srgbClr val="950ED6"/>
                </a:solidFill>
                <a:latin typeface="Avenir Next Regular"/>
                <a:ea typeface="Lora"/>
                <a:cs typeface="Avenir Next Regular"/>
                <a:sym typeface="Lora"/>
              </a:rPr>
              <a:t>entre</a:t>
            </a:r>
            <a:r>
              <a:rPr lang="it-IT" sz="2400" b="1" dirty="0">
                <a:solidFill>
                  <a:srgbClr val="950ED6"/>
                </a:solidFill>
                <a:latin typeface="Avenir Next Regular"/>
                <a:ea typeface="Lora"/>
                <a:cs typeface="Avenir Next Regular"/>
                <a:sym typeface="Lora"/>
              </a:rPr>
              <a:t> l'</a:t>
            </a:r>
            <a:r>
              <a:rPr lang="it-IT" sz="2400" b="1" dirty="0" err="1">
                <a:solidFill>
                  <a:srgbClr val="950ED6"/>
                </a:solidFill>
                <a:latin typeface="Avenir Next Regular"/>
                <a:ea typeface="Lora"/>
                <a:cs typeface="Avenir Next Regular"/>
                <a:sym typeface="Lora"/>
              </a:rPr>
              <a:t>homme</a:t>
            </a:r>
            <a:r>
              <a:rPr lang="it-IT" sz="2400" b="1" dirty="0">
                <a:solidFill>
                  <a:srgbClr val="950ED6"/>
                </a:solidFill>
                <a:latin typeface="Avenir Next Regular"/>
                <a:ea typeface="Lora"/>
                <a:cs typeface="Avenir Next Regular"/>
                <a:sym typeface="Lora"/>
              </a:rPr>
              <a:t> et l'</a:t>
            </a:r>
            <a:r>
              <a:rPr lang="it-IT" sz="2400" b="1" dirty="0" err="1">
                <a:solidFill>
                  <a:srgbClr val="950ED6"/>
                </a:solidFill>
                <a:latin typeface="Avenir Next Regular"/>
                <a:ea typeface="Lora"/>
                <a:cs typeface="Avenir Next Regular"/>
                <a:sym typeface="Lora"/>
              </a:rPr>
              <a:t>environnement</a:t>
            </a:r>
            <a:r>
              <a:rPr lang="it-IT" sz="2400" b="1" dirty="0">
                <a:solidFill>
                  <a:srgbClr val="950ED6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400" b="1" dirty="0" err="1">
                <a:solidFill>
                  <a:srgbClr val="950ED6"/>
                </a:solidFill>
                <a:latin typeface="Avenir Next Regular"/>
                <a:ea typeface="Lora"/>
                <a:cs typeface="Avenir Next Regular"/>
                <a:sym typeface="Lora"/>
              </a:rPr>
              <a:t>naturel</a:t>
            </a:r>
            <a:r>
              <a:rPr lang="it-IT" sz="2400" b="1" dirty="0">
                <a:solidFill>
                  <a:srgbClr val="950ED6"/>
                </a:solidFill>
                <a:latin typeface="Avenir Next Regular"/>
                <a:ea typeface="Lora"/>
                <a:cs typeface="Avenir Next Regular"/>
                <a:sym typeface="Lora"/>
              </a:rPr>
              <a:t>,</a:t>
            </a:r>
          </a:p>
          <a:p>
            <a:pPr marR="38096" algn="ctr">
              <a:lnSpc>
                <a:spcPts val="3300"/>
              </a:lnSpc>
              <a:buSzPct val="55810"/>
            </a:pPr>
            <a:r>
              <a:rPr lang="it-IT" sz="2400" dirty="0" err="1">
                <a:solidFill>
                  <a:srgbClr val="202124"/>
                </a:solidFill>
                <a:latin typeface="Avenir Next Regular"/>
                <a:ea typeface="Lora"/>
                <a:cs typeface="Avenir Next Regular"/>
                <a:sym typeface="Lora"/>
              </a:rPr>
              <a:t>avec</a:t>
            </a:r>
            <a:r>
              <a:rPr lang="it-IT" sz="2400" dirty="0">
                <a:solidFill>
                  <a:srgbClr val="202124"/>
                </a:solidFill>
                <a:latin typeface="Avenir Next Regular"/>
                <a:ea typeface="Lora"/>
                <a:cs typeface="Avenir Next Regular"/>
                <a:sym typeface="Lora"/>
              </a:rPr>
              <a:t> l'</a:t>
            </a:r>
            <a:r>
              <a:rPr lang="it-IT" sz="2400" dirty="0" err="1">
                <a:solidFill>
                  <a:srgbClr val="202124"/>
                </a:solidFill>
                <a:latin typeface="Avenir Next Regular"/>
                <a:ea typeface="Lora"/>
                <a:cs typeface="Avenir Next Regular"/>
                <a:sym typeface="Lora"/>
              </a:rPr>
              <a:t>implication</a:t>
            </a:r>
            <a:r>
              <a:rPr lang="it-IT" sz="2400" dirty="0">
                <a:solidFill>
                  <a:srgbClr val="202124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400" dirty="0" err="1">
                <a:solidFill>
                  <a:srgbClr val="202124"/>
                </a:solidFill>
                <a:latin typeface="Avenir Next Regular"/>
                <a:ea typeface="Lora"/>
                <a:cs typeface="Avenir Next Regular"/>
                <a:sym typeface="Lora"/>
              </a:rPr>
              <a:t>troublante</a:t>
            </a:r>
            <a:r>
              <a:rPr lang="it-IT" sz="2400" dirty="0">
                <a:solidFill>
                  <a:srgbClr val="202124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400" dirty="0" err="1">
                <a:solidFill>
                  <a:srgbClr val="202124"/>
                </a:solidFill>
                <a:latin typeface="Avenir Next Regular"/>
                <a:ea typeface="Lora"/>
                <a:cs typeface="Avenir Next Regular"/>
                <a:sym typeface="Lora"/>
              </a:rPr>
              <a:t>que</a:t>
            </a:r>
            <a:r>
              <a:rPr lang="it-IT" sz="2400" dirty="0">
                <a:solidFill>
                  <a:srgbClr val="202124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400" dirty="0" err="1">
                <a:solidFill>
                  <a:srgbClr val="202124"/>
                </a:solidFill>
                <a:latin typeface="Avenir Next Regular"/>
                <a:ea typeface="Lora"/>
                <a:cs typeface="Avenir Next Regular"/>
                <a:sym typeface="Lora"/>
              </a:rPr>
              <a:t>nous</a:t>
            </a:r>
            <a:r>
              <a:rPr lang="it-IT" sz="2400" dirty="0">
                <a:solidFill>
                  <a:srgbClr val="202124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400" dirty="0" err="1">
                <a:solidFill>
                  <a:srgbClr val="202124"/>
                </a:solidFill>
                <a:latin typeface="Avenir Next Regular"/>
                <a:ea typeface="Lora"/>
                <a:cs typeface="Avenir Next Regular"/>
                <a:sym typeface="Lora"/>
              </a:rPr>
              <a:t>aussi</a:t>
            </a:r>
            <a:r>
              <a:rPr lang="it-IT" sz="2400" dirty="0">
                <a:solidFill>
                  <a:srgbClr val="202124"/>
                </a:solidFill>
                <a:latin typeface="Avenir Next Regular"/>
                <a:ea typeface="Lora"/>
                <a:cs typeface="Avenir Next Regular"/>
                <a:sym typeface="Lora"/>
              </a:rPr>
              <a:t>, </a:t>
            </a:r>
            <a:r>
              <a:rPr lang="it-IT" sz="2400" b="1" dirty="0" err="1">
                <a:solidFill>
                  <a:srgbClr val="950ED6"/>
                </a:solidFill>
                <a:latin typeface="Avenir Next Regular"/>
                <a:ea typeface="Lora"/>
                <a:cs typeface="Avenir Next Regular"/>
                <a:sym typeface="Lora"/>
              </a:rPr>
              <a:t>nous</a:t>
            </a:r>
            <a:r>
              <a:rPr lang="it-IT" sz="2400" b="1" dirty="0">
                <a:solidFill>
                  <a:srgbClr val="950ED6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400" b="1" dirty="0" err="1">
                <a:solidFill>
                  <a:srgbClr val="950ED6"/>
                </a:solidFill>
                <a:latin typeface="Avenir Next Regular"/>
                <a:ea typeface="Lora"/>
                <a:cs typeface="Avenir Next Regular"/>
                <a:sym typeface="Lora"/>
              </a:rPr>
              <a:t>sommes</a:t>
            </a:r>
            <a:r>
              <a:rPr lang="it-IT" sz="2400" b="1" dirty="0">
                <a:solidFill>
                  <a:srgbClr val="950ED6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400" b="1" dirty="0" err="1">
                <a:solidFill>
                  <a:srgbClr val="950ED6"/>
                </a:solidFill>
                <a:latin typeface="Avenir Next Regular"/>
                <a:ea typeface="Lora"/>
                <a:cs typeface="Avenir Next Regular"/>
                <a:sym typeface="Lora"/>
              </a:rPr>
              <a:t>susceptibles</a:t>
            </a:r>
            <a:r>
              <a:rPr lang="it-IT" sz="2400" b="1" dirty="0">
                <a:solidFill>
                  <a:srgbClr val="950ED6"/>
                </a:solidFill>
                <a:latin typeface="Avenir Next Regular"/>
                <a:ea typeface="Lora"/>
                <a:cs typeface="Avenir Next Regular"/>
                <a:sym typeface="Lora"/>
              </a:rPr>
              <a:t> d'</a:t>
            </a:r>
            <a:r>
              <a:rPr lang="it-IT" sz="2400" b="1" dirty="0" err="1">
                <a:solidFill>
                  <a:srgbClr val="950ED6"/>
                </a:solidFill>
                <a:latin typeface="Avenir Next Regular"/>
                <a:ea typeface="Lora"/>
                <a:cs typeface="Avenir Next Regular"/>
                <a:sym typeface="Lora"/>
              </a:rPr>
              <a:t>être</a:t>
            </a:r>
            <a:r>
              <a:rPr lang="it-IT" sz="2400" b="1" dirty="0">
                <a:solidFill>
                  <a:srgbClr val="950ED6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400" b="1" dirty="0" err="1">
                <a:solidFill>
                  <a:srgbClr val="950ED6"/>
                </a:solidFill>
                <a:latin typeface="Avenir Next Regular"/>
                <a:ea typeface="Lora"/>
                <a:cs typeface="Avenir Next Regular"/>
                <a:sym typeface="Lora"/>
              </a:rPr>
              <a:t>victimes</a:t>
            </a:r>
            <a:r>
              <a:rPr lang="it-IT" sz="2400" b="1" dirty="0">
                <a:solidFill>
                  <a:srgbClr val="950ED6"/>
                </a:solidFill>
                <a:latin typeface="Avenir Next Regular"/>
                <a:ea typeface="Lora"/>
                <a:cs typeface="Avenir Next Regular"/>
                <a:sym typeface="Lora"/>
              </a:rPr>
              <a:t> de nos </a:t>
            </a:r>
            <a:r>
              <a:rPr lang="it-IT" sz="2400" b="1" dirty="0" err="1">
                <a:solidFill>
                  <a:srgbClr val="950ED6"/>
                </a:solidFill>
                <a:latin typeface="Avenir Next Regular"/>
                <a:ea typeface="Lora"/>
                <a:cs typeface="Avenir Next Regular"/>
                <a:sym typeface="Lora"/>
              </a:rPr>
              <a:t>pratiques</a:t>
            </a:r>
            <a:r>
              <a:rPr lang="it-IT" sz="2400" b="1" dirty="0">
                <a:solidFill>
                  <a:srgbClr val="950ED6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400" b="1" dirty="0" err="1">
                <a:solidFill>
                  <a:srgbClr val="950ED6"/>
                </a:solidFill>
                <a:latin typeface="Avenir Next Regular"/>
                <a:ea typeface="Lora"/>
                <a:cs typeface="Avenir Next Regular"/>
                <a:sym typeface="Lora"/>
              </a:rPr>
              <a:t>destructrices</a:t>
            </a:r>
            <a:r>
              <a:rPr lang="it-IT" sz="2400" dirty="0">
                <a:solidFill>
                  <a:srgbClr val="202124"/>
                </a:solidFill>
                <a:latin typeface="Avenir Next Regular"/>
                <a:ea typeface="Lora"/>
                <a:cs typeface="Avenir Next Regular"/>
                <a:sym typeface="Lora"/>
              </a:rPr>
              <a:t>.</a:t>
            </a:r>
          </a:p>
          <a:p>
            <a:pPr marR="38096" algn="ctr">
              <a:lnSpc>
                <a:spcPts val="3300"/>
              </a:lnSpc>
              <a:buSzPct val="55810"/>
            </a:pPr>
            <a:endParaRPr lang="it-IT" sz="2400" dirty="0">
              <a:solidFill>
                <a:srgbClr val="202124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  <p:sp>
        <p:nvSpPr>
          <p:cNvPr id="3" name="Zaobljeni pravokutni oblačić 6"/>
          <p:cNvSpPr/>
          <p:nvPr/>
        </p:nvSpPr>
        <p:spPr>
          <a:xfrm>
            <a:off x="5346700" y="4749801"/>
            <a:ext cx="3924300" cy="1612900"/>
          </a:xfrm>
          <a:prstGeom prst="wedgeRoundRectCallout">
            <a:avLst>
              <a:gd name="adj1" fmla="val 38981"/>
              <a:gd name="adj2" fmla="val -92871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400"/>
              </a:lnSpc>
            </a:pPr>
            <a:r>
              <a:rPr lang="it-IT" sz="1800" dirty="0">
                <a:solidFill>
                  <a:srgbClr val="C41500"/>
                </a:solidFill>
                <a:latin typeface="Comic Sans MS"/>
                <a:cs typeface="Comic Sans MS"/>
              </a:rPr>
              <a:t>Y a-t-il </a:t>
            </a:r>
            <a:r>
              <a:rPr lang="it-IT" sz="1800" dirty="0" err="1">
                <a:solidFill>
                  <a:srgbClr val="C41500"/>
                </a:solidFill>
                <a:latin typeface="Comic Sans MS"/>
                <a:cs typeface="Comic Sans MS"/>
              </a:rPr>
              <a:t>des</a:t>
            </a:r>
            <a:r>
              <a:rPr lang="it-IT" sz="1800" dirty="0">
                <a:solidFill>
                  <a:srgbClr val="C41500"/>
                </a:solidFill>
                <a:latin typeface="Comic Sans MS"/>
                <a:cs typeface="Comic Sans MS"/>
              </a:rPr>
              <a:t> CONTRASTS ?</a:t>
            </a:r>
          </a:p>
          <a:p>
            <a:pPr algn="ctr">
              <a:lnSpc>
                <a:spcPts val="2400"/>
              </a:lnSpc>
            </a:pPr>
            <a:r>
              <a:rPr lang="it-IT" sz="1800" dirty="0" err="1">
                <a:solidFill>
                  <a:srgbClr val="C41500"/>
                </a:solidFill>
                <a:latin typeface="Comic Sans MS"/>
                <a:cs typeface="Comic Sans MS"/>
              </a:rPr>
              <a:t>Qu'ont-ils</a:t>
            </a:r>
            <a:r>
              <a:rPr lang="it-IT" sz="1800" dirty="0">
                <a:solidFill>
                  <a:srgbClr val="C41500"/>
                </a:solidFill>
                <a:latin typeface="Comic Sans MS"/>
                <a:cs typeface="Comic Sans MS"/>
              </a:rPr>
              <a:t> à </a:t>
            </a:r>
            <a:r>
              <a:rPr lang="it-IT" sz="1800" dirty="0" err="1">
                <a:solidFill>
                  <a:srgbClr val="C41500"/>
                </a:solidFill>
                <a:latin typeface="Comic Sans MS"/>
                <a:cs typeface="Comic Sans MS"/>
              </a:rPr>
              <a:t>voir</a:t>
            </a:r>
            <a:r>
              <a:rPr lang="it-IT" sz="1800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>
                <a:solidFill>
                  <a:srgbClr val="C41500"/>
                </a:solidFill>
                <a:latin typeface="Comic Sans MS"/>
                <a:cs typeface="Comic Sans MS"/>
              </a:rPr>
              <a:t>avec</a:t>
            </a:r>
            <a:r>
              <a:rPr lang="it-IT" sz="1800" dirty="0">
                <a:solidFill>
                  <a:srgbClr val="C41500"/>
                </a:solidFill>
                <a:latin typeface="Comic Sans MS"/>
                <a:cs typeface="Comic Sans MS"/>
              </a:rPr>
              <a:t> la BIODIVERSITÉ ?</a:t>
            </a:r>
          </a:p>
        </p:txBody>
      </p:sp>
      <p:sp>
        <p:nvSpPr>
          <p:cNvPr id="4" name="Zaobljeni pravokutni oblačić 6"/>
          <p:cNvSpPr/>
          <p:nvPr/>
        </p:nvSpPr>
        <p:spPr>
          <a:xfrm>
            <a:off x="1346199" y="4749800"/>
            <a:ext cx="3392055" cy="1612899"/>
          </a:xfrm>
          <a:prstGeom prst="wedgeRoundRectCallout">
            <a:avLst>
              <a:gd name="adj1" fmla="val -62927"/>
              <a:gd name="adj2" fmla="val -88672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400"/>
              </a:lnSpc>
            </a:pPr>
            <a:r>
              <a:rPr lang="it-IT" sz="1800" b="1" dirty="0" err="1">
                <a:solidFill>
                  <a:srgbClr val="C41500"/>
                </a:solidFill>
                <a:latin typeface="Comic Sans MS"/>
                <a:cs typeface="Comic Sans MS"/>
              </a:rPr>
              <a:t>Que</a:t>
            </a:r>
            <a:r>
              <a:rPr lang="it-IT" sz="1800" b="1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>
                <a:solidFill>
                  <a:srgbClr val="C41500"/>
                </a:solidFill>
                <a:latin typeface="Comic Sans MS"/>
                <a:cs typeface="Comic Sans MS"/>
              </a:rPr>
              <a:t>pensez-vous</a:t>
            </a:r>
            <a:r>
              <a:rPr lang="it-IT" sz="1800" b="1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>
                <a:solidFill>
                  <a:srgbClr val="C41500"/>
                </a:solidFill>
                <a:latin typeface="Comic Sans MS"/>
                <a:cs typeface="Comic Sans MS"/>
              </a:rPr>
              <a:t>des</a:t>
            </a:r>
            <a:r>
              <a:rPr lang="it-IT" sz="1800" b="1" dirty="0">
                <a:solidFill>
                  <a:srgbClr val="C41500"/>
                </a:solidFill>
                <a:latin typeface="Comic Sans MS"/>
                <a:cs typeface="Comic Sans MS"/>
              </a:rPr>
              <a:t> images </a:t>
            </a:r>
            <a:r>
              <a:rPr lang="it-IT" sz="1800" b="1" dirty="0" err="1">
                <a:solidFill>
                  <a:srgbClr val="C41500"/>
                </a:solidFill>
                <a:latin typeface="Comic Sans MS"/>
                <a:cs typeface="Comic Sans MS"/>
              </a:rPr>
              <a:t>suivantes</a:t>
            </a:r>
            <a:r>
              <a:rPr lang="it-IT" sz="1800" b="1" dirty="0">
                <a:solidFill>
                  <a:srgbClr val="C41500"/>
                </a:solidFill>
                <a:latin typeface="Comic Sans MS"/>
                <a:cs typeface="Comic Sans MS"/>
              </a:rPr>
              <a:t> ?</a:t>
            </a:r>
          </a:p>
          <a:p>
            <a:pPr algn="ctr">
              <a:lnSpc>
                <a:spcPts val="2400"/>
              </a:lnSpc>
            </a:pPr>
            <a:r>
              <a:rPr lang="it-IT" sz="1800" b="1" dirty="0" err="1">
                <a:solidFill>
                  <a:srgbClr val="C41500"/>
                </a:solidFill>
                <a:latin typeface="Comic Sans MS"/>
                <a:cs typeface="Comic Sans MS"/>
              </a:rPr>
              <a:t>Qu'est</a:t>
            </a:r>
            <a:r>
              <a:rPr lang="it-IT" sz="1800" b="1" dirty="0">
                <a:solidFill>
                  <a:srgbClr val="C41500"/>
                </a:solidFill>
                <a:latin typeface="Comic Sans MS"/>
                <a:cs typeface="Comic Sans MS"/>
              </a:rPr>
              <a:t>-ce </a:t>
            </a:r>
            <a:r>
              <a:rPr lang="it-IT" sz="1800" b="1" dirty="0" err="1">
                <a:solidFill>
                  <a:srgbClr val="C41500"/>
                </a:solidFill>
                <a:latin typeface="Comic Sans MS"/>
                <a:cs typeface="Comic Sans MS"/>
              </a:rPr>
              <a:t>que</a:t>
            </a:r>
            <a:r>
              <a:rPr lang="it-IT" sz="1800" b="1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>
                <a:solidFill>
                  <a:srgbClr val="C41500"/>
                </a:solidFill>
                <a:latin typeface="Comic Sans MS"/>
                <a:cs typeface="Comic Sans MS"/>
              </a:rPr>
              <a:t>vous</a:t>
            </a:r>
            <a:r>
              <a:rPr lang="it-IT" sz="1800" b="1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>
                <a:solidFill>
                  <a:srgbClr val="C41500"/>
                </a:solidFill>
                <a:latin typeface="Comic Sans MS"/>
                <a:cs typeface="Comic Sans MS"/>
              </a:rPr>
              <a:t>voyez</a:t>
            </a:r>
            <a:r>
              <a:rPr lang="it-IT" sz="1800" b="1" dirty="0">
                <a:solidFill>
                  <a:srgbClr val="C41500"/>
                </a:solidFill>
                <a:latin typeface="Comic Sans MS"/>
                <a:cs typeface="Comic Sans MS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70009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39058" y="288393"/>
            <a:ext cx="2631142" cy="385280"/>
          </a:xfrm>
          <a:prstGeom prst="rect">
            <a:avLst/>
          </a:prstGeom>
          <a:solidFill>
            <a:schemeClr val="bg1"/>
          </a:solidFill>
          <a:ln w="25400">
            <a:solidFill>
              <a:srgbClr val="8B40D6"/>
            </a:solidFill>
          </a:ln>
        </p:spPr>
        <p:txBody>
          <a:bodyPr wrap="square" lIns="107238" tIns="53617" rIns="107238" bIns="53617" rtlCol="0">
            <a:spAutoFit/>
          </a:bodyPr>
          <a:lstStyle/>
          <a:p>
            <a:r>
              <a:rPr lang="it-IT" sz="1800" b="1" i="1" dirty="0">
                <a:solidFill>
                  <a:srgbClr val="7400D0"/>
                </a:solidFill>
              </a:rPr>
              <a:t>Vie </a:t>
            </a:r>
            <a:r>
              <a:rPr lang="it-IT" sz="1800" b="1" i="1" dirty="0" err="1">
                <a:solidFill>
                  <a:srgbClr val="7400D0"/>
                </a:solidFill>
              </a:rPr>
              <a:t>assistée</a:t>
            </a:r>
            <a:r>
              <a:rPr lang="it-IT" sz="1800" b="1" i="1" dirty="0">
                <a:solidFill>
                  <a:srgbClr val="7400D0"/>
                </a:solidFill>
              </a:rPr>
              <a:t>, 2012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41300"/>
            <a:ext cx="637506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524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575730"/>
            <a:ext cx="9563100" cy="60325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350001" y="110302"/>
            <a:ext cx="3326283" cy="38528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8B40D6"/>
            </a:solidFill>
          </a:ln>
        </p:spPr>
        <p:txBody>
          <a:bodyPr wrap="square" lIns="107238" tIns="53617" rIns="107238" bIns="53617" rtlCol="0">
            <a:spAutoFit/>
          </a:bodyPr>
          <a:lstStyle/>
          <a:p>
            <a:r>
              <a:rPr lang="it-IT" sz="1800" b="1" i="1" dirty="0" err="1">
                <a:solidFill>
                  <a:srgbClr val="7400D0"/>
                </a:solidFill>
              </a:rPr>
              <a:t>Nourrice</a:t>
            </a:r>
            <a:r>
              <a:rPr lang="it-IT" sz="1800" b="1" i="1" dirty="0">
                <a:solidFill>
                  <a:srgbClr val="7400D0"/>
                </a:solidFill>
              </a:rPr>
              <a:t> 1, 2 e 3, 2015</a:t>
            </a:r>
          </a:p>
        </p:txBody>
      </p:sp>
    </p:spTree>
    <p:extLst>
      <p:ext uri="{BB962C8B-B14F-4D97-AF65-F5344CB8AC3E}">
        <p14:creationId xmlns:p14="http://schemas.microsoft.com/office/powerpoint/2010/main" val="324748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803400"/>
            <a:ext cx="9601200" cy="3479800"/>
          </a:xfrm>
          <a:prstGeom prst="rect">
            <a:avLst/>
          </a:prstGeom>
        </p:spPr>
      </p:pic>
      <p:sp>
        <p:nvSpPr>
          <p:cNvPr id="8" name="Zaobljeni pravokutni oblačić 6"/>
          <p:cNvSpPr/>
          <p:nvPr/>
        </p:nvSpPr>
        <p:spPr>
          <a:xfrm>
            <a:off x="5372100" y="5517448"/>
            <a:ext cx="2929369" cy="1083733"/>
          </a:xfrm>
          <a:prstGeom prst="wedgeRoundRectCallout">
            <a:avLst>
              <a:gd name="adj1" fmla="val 94246"/>
              <a:gd name="adj2" fmla="val -59166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00"/>
              </a:lnSpc>
            </a:pPr>
            <a:r>
              <a:rPr lang="it-IT" dirty="0" err="1">
                <a:solidFill>
                  <a:srgbClr val="C41500"/>
                </a:solidFill>
                <a:latin typeface="Comic Sans MS"/>
                <a:cs typeface="Comic Sans MS"/>
              </a:rPr>
              <a:t>Quels</a:t>
            </a:r>
            <a:r>
              <a:rPr lang="it-IT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C41500"/>
                </a:solidFill>
                <a:latin typeface="Comic Sans MS"/>
                <a:cs typeface="Comic Sans MS"/>
              </a:rPr>
              <a:t>sont</a:t>
            </a:r>
            <a:r>
              <a:rPr lang="it-IT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C41500"/>
                </a:solidFill>
                <a:latin typeface="Comic Sans MS"/>
                <a:cs typeface="Comic Sans MS"/>
              </a:rPr>
              <a:t>les</a:t>
            </a:r>
            <a:r>
              <a:rPr lang="it-IT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C41500"/>
                </a:solidFill>
                <a:latin typeface="Comic Sans MS"/>
                <a:cs typeface="Comic Sans MS"/>
              </a:rPr>
              <a:t>animaux</a:t>
            </a:r>
            <a:r>
              <a:rPr lang="it-IT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C41500"/>
                </a:solidFill>
                <a:latin typeface="Comic Sans MS"/>
                <a:cs typeface="Comic Sans MS"/>
              </a:rPr>
              <a:t>que</a:t>
            </a:r>
            <a:r>
              <a:rPr lang="it-IT" dirty="0">
                <a:solidFill>
                  <a:srgbClr val="C41500"/>
                </a:solidFill>
                <a:latin typeface="Comic Sans MS"/>
                <a:cs typeface="Comic Sans MS"/>
              </a:rPr>
              <a:t> tu </a:t>
            </a:r>
            <a:r>
              <a:rPr lang="it-IT" dirty="0" err="1">
                <a:solidFill>
                  <a:srgbClr val="C41500"/>
                </a:solidFill>
                <a:latin typeface="Comic Sans MS"/>
                <a:cs typeface="Comic Sans MS"/>
              </a:rPr>
              <a:t>vois</a:t>
            </a:r>
            <a:r>
              <a:rPr lang="it-IT" dirty="0">
                <a:solidFill>
                  <a:srgbClr val="C41500"/>
                </a:solidFill>
                <a:latin typeface="Comic Sans MS"/>
                <a:cs typeface="Comic Sans MS"/>
              </a:rPr>
              <a:t> ?</a:t>
            </a:r>
          </a:p>
          <a:p>
            <a:pPr algn="ctr">
              <a:lnSpc>
                <a:spcPts val="2100"/>
              </a:lnSpc>
            </a:pPr>
            <a:r>
              <a:rPr lang="it-IT" dirty="0" err="1">
                <a:solidFill>
                  <a:srgbClr val="C41500"/>
                </a:solidFill>
                <a:latin typeface="Comic Sans MS"/>
                <a:cs typeface="Comic Sans MS"/>
              </a:rPr>
              <a:t>Que</a:t>
            </a:r>
            <a:r>
              <a:rPr lang="it-IT" dirty="0">
                <a:solidFill>
                  <a:srgbClr val="C41500"/>
                </a:solidFill>
                <a:latin typeface="Comic Sans MS"/>
                <a:cs typeface="Comic Sans MS"/>
              </a:rPr>
              <a:t> se passe-t-il ?</a:t>
            </a:r>
          </a:p>
        </p:txBody>
      </p:sp>
      <p:sp>
        <p:nvSpPr>
          <p:cNvPr id="9" name="Zaobljeni pravokutni oblačić 6"/>
          <p:cNvSpPr/>
          <p:nvPr/>
        </p:nvSpPr>
        <p:spPr>
          <a:xfrm>
            <a:off x="1468966" y="5585980"/>
            <a:ext cx="2475290" cy="1009554"/>
          </a:xfrm>
          <a:prstGeom prst="wedgeRoundRectCallout">
            <a:avLst>
              <a:gd name="adj1" fmla="val -78983"/>
              <a:gd name="adj2" fmla="val -46132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00"/>
              </a:lnSpc>
            </a:pPr>
            <a:r>
              <a:rPr lang="it-IT" dirty="0" err="1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Avez-vous</a:t>
            </a: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remarqué</a:t>
            </a: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quelque</a:t>
            </a: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chose</a:t>
            </a: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 d'</a:t>
            </a:r>
            <a:r>
              <a:rPr lang="it-IT" b="1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ÉTRANGE</a:t>
            </a: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 ?</a:t>
            </a:r>
          </a:p>
        </p:txBody>
      </p:sp>
      <p:sp>
        <p:nvSpPr>
          <p:cNvPr id="7" name="Google Shape;129;p23"/>
          <p:cNvSpPr txBox="1"/>
          <p:nvPr/>
        </p:nvSpPr>
        <p:spPr>
          <a:xfrm>
            <a:off x="3233947" y="600524"/>
            <a:ext cx="3360965" cy="493531"/>
          </a:xfrm>
          <a:prstGeom prst="rect">
            <a:avLst/>
          </a:prstGeom>
          <a:solidFill>
            <a:schemeClr val="bg1"/>
          </a:solidFill>
          <a:ln w="25400">
            <a:solidFill>
              <a:srgbClr val="8B40D6"/>
            </a:solidFill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algn="ctr"/>
            <a:r>
              <a:rPr lang="it-IT" sz="1800" b="1" i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Feral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140851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228700"/>
            <a:ext cx="9612000" cy="6480000"/>
          </a:xfrm>
          <a:prstGeom prst="rect">
            <a:avLst/>
          </a:prstGeom>
        </p:spPr>
      </p:pic>
      <p:sp>
        <p:nvSpPr>
          <p:cNvPr id="4" name="Zaobljeni pravokutni oblačić 6"/>
          <p:cNvSpPr/>
          <p:nvPr/>
        </p:nvSpPr>
        <p:spPr>
          <a:xfrm>
            <a:off x="7175500" y="812800"/>
            <a:ext cx="2475290" cy="1250854"/>
          </a:xfrm>
          <a:prstGeom prst="wedgeRoundRectCallout">
            <a:avLst>
              <a:gd name="adj1" fmla="val -36398"/>
              <a:gd name="adj2" fmla="val 75368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dirty="0" err="1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Comment</a:t>
            </a: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vous</a:t>
            </a: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êtes-vous</a:t>
            </a: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sentie</a:t>
            </a: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 ?</a:t>
            </a:r>
          </a:p>
        </p:txBody>
      </p:sp>
      <p:sp>
        <p:nvSpPr>
          <p:cNvPr id="6" name="Zaobljeni pravokutni oblačić 6"/>
          <p:cNvSpPr/>
          <p:nvPr/>
        </p:nvSpPr>
        <p:spPr>
          <a:xfrm>
            <a:off x="1447800" y="381000"/>
            <a:ext cx="2907090" cy="1403254"/>
          </a:xfrm>
          <a:prstGeom prst="wedgeRoundRectCallout">
            <a:avLst>
              <a:gd name="adj1" fmla="val -3673"/>
              <a:gd name="adj2" fmla="val 63184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Alors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b="1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...</a:t>
            </a:r>
          </a:p>
          <a:p>
            <a:pPr algn="ctr">
              <a:lnSpc>
                <a:spcPts val="2112"/>
              </a:lnSpc>
            </a:pPr>
            <a:r>
              <a:rPr lang="it-IT" dirty="0" err="1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Que</a:t>
            </a: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pensez-vous</a:t>
            </a: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 de l'</a:t>
            </a:r>
            <a:r>
              <a:rPr lang="it-IT" dirty="0" err="1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œuvre</a:t>
            </a: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 de Kate MacDowell ?</a:t>
            </a:r>
          </a:p>
        </p:txBody>
      </p:sp>
      <p:sp>
        <p:nvSpPr>
          <p:cNvPr id="8" name="Zaobljeni pravokutni oblačić 6"/>
          <p:cNvSpPr/>
          <p:nvPr/>
        </p:nvSpPr>
        <p:spPr>
          <a:xfrm>
            <a:off x="4622799" y="800100"/>
            <a:ext cx="2410859" cy="1058134"/>
          </a:xfrm>
          <a:prstGeom prst="wedgeRoundRectCallout">
            <a:avLst>
              <a:gd name="adj1" fmla="val -35314"/>
              <a:gd name="adj2" fmla="val 122155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dirty="0">
                <a:latin typeface="Comic Sans MS"/>
                <a:cs typeface="Comic Sans MS"/>
              </a:rPr>
              <a:t>.... </a:t>
            </a:r>
            <a:r>
              <a:rPr lang="it-IT" dirty="0" err="1">
                <a:latin typeface="Comic Sans MS"/>
                <a:cs typeface="Comic Sans MS"/>
              </a:rPr>
              <a:t>Aw</a:t>
            </a:r>
            <a:r>
              <a:rPr lang="it-IT" dirty="0">
                <a:latin typeface="Comic Sans MS"/>
                <a:cs typeface="Comic Sans MS"/>
              </a:rPr>
              <a:t> !!!....</a:t>
            </a:r>
          </a:p>
          <a:p>
            <a:pPr algn="ctr">
              <a:lnSpc>
                <a:spcPts val="2112"/>
              </a:lnSpc>
            </a:pPr>
            <a:r>
              <a:rPr lang="it-IT" dirty="0" err="1">
                <a:latin typeface="Comic Sans MS"/>
                <a:cs typeface="Comic Sans MS"/>
              </a:rPr>
              <a:t>Ils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sont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vraiment</a:t>
            </a:r>
            <a:r>
              <a:rPr lang="it-IT" dirty="0">
                <a:latin typeface="Comic Sans MS"/>
                <a:cs typeface="Comic Sans MS"/>
              </a:rPr>
              <a:t> PUISSANTS ! !!!</a:t>
            </a:r>
          </a:p>
        </p:txBody>
      </p:sp>
    </p:spTree>
    <p:extLst>
      <p:ext uri="{BB962C8B-B14F-4D97-AF65-F5344CB8AC3E}">
        <p14:creationId xmlns:p14="http://schemas.microsoft.com/office/powerpoint/2010/main" val="294441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e 2"/>
          <p:cNvSpPr/>
          <p:nvPr/>
        </p:nvSpPr>
        <p:spPr>
          <a:xfrm>
            <a:off x="5651500" y="2832100"/>
            <a:ext cx="2133600" cy="13970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Comic Sans MS"/>
                <a:cs typeface="Comic Sans MS"/>
              </a:rPr>
              <a:t>choc</a:t>
            </a:r>
          </a:p>
        </p:txBody>
      </p:sp>
      <p:sp>
        <p:nvSpPr>
          <p:cNvPr id="12" name="Ovale 11"/>
          <p:cNvSpPr/>
          <p:nvPr/>
        </p:nvSpPr>
        <p:spPr>
          <a:xfrm>
            <a:off x="1816100" y="2667000"/>
            <a:ext cx="2235200" cy="1460500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déchirant</a:t>
            </a:r>
            <a:endParaRPr lang="it-IT" b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3" name="Ovale 12"/>
          <p:cNvSpPr/>
          <p:nvPr/>
        </p:nvSpPr>
        <p:spPr>
          <a:xfrm>
            <a:off x="139700" y="2324100"/>
            <a:ext cx="1765300" cy="1663700"/>
          </a:xfrm>
          <a:prstGeom prst="ellipse">
            <a:avLst/>
          </a:prstGeom>
          <a:solidFill>
            <a:srgbClr val="923D0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terrible</a:t>
            </a:r>
            <a:endParaRPr lang="it-IT" b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4" name="Ovale 13"/>
          <p:cNvSpPr/>
          <p:nvPr/>
        </p:nvSpPr>
        <p:spPr>
          <a:xfrm>
            <a:off x="1498600" y="1485900"/>
            <a:ext cx="1752600" cy="1397000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grotesque</a:t>
            </a:r>
            <a:endParaRPr lang="it-IT" b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6" name="Ovale 15"/>
          <p:cNvSpPr/>
          <p:nvPr/>
        </p:nvSpPr>
        <p:spPr>
          <a:xfrm>
            <a:off x="558800" y="3670300"/>
            <a:ext cx="1752600" cy="1498600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complexe</a:t>
            </a:r>
            <a:endParaRPr lang="it-IT" b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7" name="Ovale 16"/>
          <p:cNvSpPr/>
          <p:nvPr/>
        </p:nvSpPr>
        <p:spPr>
          <a:xfrm>
            <a:off x="241300" y="177800"/>
            <a:ext cx="1574800" cy="1054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délicat</a:t>
            </a:r>
            <a:endParaRPr lang="it-IT" b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8" name="Ovale 17"/>
          <p:cNvSpPr/>
          <p:nvPr/>
        </p:nvSpPr>
        <p:spPr>
          <a:xfrm>
            <a:off x="266700" y="1181100"/>
            <a:ext cx="1447800" cy="13081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pâle</a:t>
            </a:r>
            <a:endParaRPr lang="it-IT" b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9" name="Ovale 18"/>
          <p:cNvSpPr/>
          <p:nvPr/>
        </p:nvSpPr>
        <p:spPr>
          <a:xfrm>
            <a:off x="0" y="4876800"/>
            <a:ext cx="1752600" cy="1587500"/>
          </a:xfrm>
          <a:prstGeom prst="ellipse">
            <a:avLst/>
          </a:prstGeom>
          <a:solidFill>
            <a:srgbClr val="80F3D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élégant</a:t>
            </a:r>
            <a:endParaRPr lang="it-IT" b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20" name="Ovale 19"/>
          <p:cNvSpPr/>
          <p:nvPr/>
        </p:nvSpPr>
        <p:spPr>
          <a:xfrm>
            <a:off x="7429500" y="4572000"/>
            <a:ext cx="1841500" cy="12954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inexplicable</a:t>
            </a:r>
            <a:endParaRPr lang="it-IT" b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21" name="Ovale 20"/>
          <p:cNvSpPr/>
          <p:nvPr/>
        </p:nvSpPr>
        <p:spPr>
          <a:xfrm>
            <a:off x="3022600" y="5207000"/>
            <a:ext cx="1752600" cy="1549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adorable</a:t>
            </a:r>
            <a:endParaRPr lang="it-IT" b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23" name="Ovale 22"/>
          <p:cNvSpPr/>
          <p:nvPr/>
        </p:nvSpPr>
        <p:spPr>
          <a:xfrm>
            <a:off x="1790700" y="0"/>
            <a:ext cx="1752600" cy="15875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beau</a:t>
            </a:r>
            <a:endParaRPr lang="it-IT" b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25" name="Ovale 24"/>
          <p:cNvSpPr/>
          <p:nvPr/>
        </p:nvSpPr>
        <p:spPr>
          <a:xfrm>
            <a:off x="6426200" y="5422900"/>
            <a:ext cx="1651000" cy="12827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sanglant</a:t>
            </a:r>
            <a:endParaRPr lang="it-IT" b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26" name="Ovale 25"/>
          <p:cNvSpPr/>
          <p:nvPr/>
        </p:nvSpPr>
        <p:spPr>
          <a:xfrm>
            <a:off x="863600" y="5880100"/>
            <a:ext cx="2451100" cy="88900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interdépendant</a:t>
            </a:r>
            <a:endParaRPr lang="it-IT" b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27" name="Ovale 26"/>
          <p:cNvSpPr/>
          <p:nvPr/>
        </p:nvSpPr>
        <p:spPr>
          <a:xfrm>
            <a:off x="7315200" y="1917700"/>
            <a:ext cx="1943100" cy="17780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inquiétant</a:t>
            </a:r>
            <a:endParaRPr lang="it-IT" b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28" name="Ovale 27"/>
          <p:cNvSpPr/>
          <p:nvPr/>
        </p:nvSpPr>
        <p:spPr>
          <a:xfrm>
            <a:off x="4000500" y="4406900"/>
            <a:ext cx="1752600" cy="1397000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fracturé</a:t>
            </a:r>
            <a:endParaRPr lang="it-IT" b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29" name="Ovale 28"/>
          <p:cNvSpPr/>
          <p:nvPr/>
        </p:nvSpPr>
        <p:spPr>
          <a:xfrm>
            <a:off x="5270500" y="1117600"/>
            <a:ext cx="2247900" cy="1397000"/>
          </a:xfrm>
          <a:prstGeom prst="ellipse">
            <a:avLst/>
          </a:prstGeom>
          <a:solidFill>
            <a:srgbClr val="4BB8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impermanence</a:t>
            </a:r>
            <a:endParaRPr lang="it-IT" b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30" name="Ovale 29"/>
          <p:cNvSpPr/>
          <p:nvPr/>
        </p:nvSpPr>
        <p:spPr>
          <a:xfrm>
            <a:off x="4292600" y="152400"/>
            <a:ext cx="1752600" cy="1397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paradox</a:t>
            </a:r>
            <a:endParaRPr lang="it-IT" b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9" name="Ovale 8"/>
          <p:cNvSpPr/>
          <p:nvPr/>
        </p:nvSpPr>
        <p:spPr>
          <a:xfrm>
            <a:off x="3124200" y="1016000"/>
            <a:ext cx="1752600" cy="1397000"/>
          </a:xfrm>
          <a:prstGeom prst="ellipse">
            <a:avLst/>
          </a:prstGeom>
          <a:solidFill>
            <a:srgbClr val="FA401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dégoût</a:t>
            </a:r>
            <a:endParaRPr lang="it-IT" b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31" name="Ovale 30"/>
          <p:cNvSpPr/>
          <p:nvPr/>
        </p:nvSpPr>
        <p:spPr>
          <a:xfrm>
            <a:off x="2032000" y="4178300"/>
            <a:ext cx="1752600" cy="1587500"/>
          </a:xfrm>
          <a:prstGeom prst="ellipse">
            <a:avLst/>
          </a:prstGeom>
          <a:solidFill>
            <a:srgbClr val="FF1AB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réalisme</a:t>
            </a:r>
            <a:endParaRPr lang="it-IT" b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32" name="Ovale 31"/>
          <p:cNvSpPr/>
          <p:nvPr/>
        </p:nvSpPr>
        <p:spPr>
          <a:xfrm>
            <a:off x="7696200" y="3416300"/>
            <a:ext cx="1752600" cy="1193800"/>
          </a:xfrm>
          <a:prstGeom prst="ellipse">
            <a:avLst/>
          </a:prstGeom>
          <a:solidFill>
            <a:srgbClr val="FF94B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vulnérable</a:t>
            </a:r>
            <a:endParaRPr lang="it-IT" b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33" name="Ovale 32"/>
          <p:cNvSpPr/>
          <p:nvPr/>
        </p:nvSpPr>
        <p:spPr>
          <a:xfrm>
            <a:off x="4940300" y="5295900"/>
            <a:ext cx="1752600" cy="1397000"/>
          </a:xfrm>
          <a:prstGeom prst="ellipse">
            <a:avLst/>
          </a:prstGeom>
          <a:solidFill>
            <a:srgbClr val="74D61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mystère</a:t>
            </a:r>
            <a:endParaRPr lang="it-IT" b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34" name="Ovale 33"/>
          <p:cNvSpPr/>
          <p:nvPr/>
        </p:nvSpPr>
        <p:spPr>
          <a:xfrm>
            <a:off x="7861300" y="5715000"/>
            <a:ext cx="1955800" cy="1054100"/>
          </a:xfrm>
          <a:prstGeom prst="ellipse">
            <a:avLst/>
          </a:prstGeom>
          <a:solidFill>
            <a:srgbClr val="ACB81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terrifiant</a:t>
            </a:r>
            <a:endParaRPr lang="it-IT" b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35" name="Ovale 34"/>
          <p:cNvSpPr/>
          <p:nvPr/>
        </p:nvSpPr>
        <p:spPr>
          <a:xfrm>
            <a:off x="3797300" y="3479800"/>
            <a:ext cx="1866900" cy="1231900"/>
          </a:xfrm>
          <a:prstGeom prst="ellipse">
            <a:avLst/>
          </a:prstGeom>
          <a:solidFill>
            <a:srgbClr val="968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éthéré</a:t>
            </a:r>
            <a:endParaRPr lang="it-IT" b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8" name="Zaobljeni pravokutni oblačić 6"/>
          <p:cNvSpPr/>
          <p:nvPr/>
        </p:nvSpPr>
        <p:spPr>
          <a:xfrm>
            <a:off x="6899564" y="165100"/>
            <a:ext cx="3006436" cy="1422400"/>
          </a:xfrm>
          <a:prstGeom prst="wedgeRoundRectCallout">
            <a:avLst>
              <a:gd name="adj1" fmla="val 43827"/>
              <a:gd name="adj2" fmla="val 112934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Je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vous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propose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quelques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b="1" dirty="0">
                <a:ln w="0"/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SENTIMENTS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b="1" dirty="0">
                <a:ln w="0"/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ACTIONS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et </a:t>
            </a:r>
            <a:r>
              <a:rPr lang="it-IT" b="1" dirty="0">
                <a:ln w="0"/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IDÉES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que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son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œuvre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suscite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en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moi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...</a:t>
            </a:r>
          </a:p>
        </p:txBody>
      </p:sp>
      <p:sp>
        <p:nvSpPr>
          <p:cNvPr id="24" name="Ovale 23"/>
          <p:cNvSpPr/>
          <p:nvPr/>
        </p:nvSpPr>
        <p:spPr>
          <a:xfrm>
            <a:off x="4076700" y="1943100"/>
            <a:ext cx="1993900" cy="1625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saignement</a:t>
            </a:r>
            <a:endParaRPr lang="it-IT" b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36" name="Ovale 35"/>
          <p:cNvSpPr/>
          <p:nvPr/>
        </p:nvSpPr>
        <p:spPr>
          <a:xfrm>
            <a:off x="5740400" y="4114800"/>
            <a:ext cx="1866900" cy="1231900"/>
          </a:xfrm>
          <a:prstGeom prst="ellipse">
            <a:avLst/>
          </a:prstGeom>
          <a:solidFill>
            <a:srgbClr val="D6089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Comic Sans MS"/>
                <a:cs typeface="Comic Sans MS"/>
              </a:rPr>
              <a:t>Fragile</a:t>
            </a:r>
          </a:p>
        </p:txBody>
      </p:sp>
    </p:spTree>
    <p:extLst>
      <p:ext uri="{BB962C8B-B14F-4D97-AF65-F5344CB8AC3E}">
        <p14:creationId xmlns:p14="http://schemas.microsoft.com/office/powerpoint/2010/main" val="68429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8" grpId="0" animBg="1"/>
      <p:bldP spid="24" grpId="0" animBg="1"/>
      <p:bldP spid="3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9;p23"/>
          <p:cNvSpPr txBox="1"/>
          <p:nvPr/>
        </p:nvSpPr>
        <p:spPr>
          <a:xfrm>
            <a:off x="432000" y="504000"/>
            <a:ext cx="9000000" cy="5997601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endParaRPr lang="it-IT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Si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vous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avez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aussi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aimé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les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travaux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de</a:t>
            </a:r>
          </a:p>
          <a:p>
            <a:pPr lvl="0" algn="ctr">
              <a:lnSpc>
                <a:spcPct val="150000"/>
              </a:lnSpc>
            </a:pP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 Kate MacDowell,</a:t>
            </a:r>
          </a:p>
          <a:p>
            <a:pPr lvl="0" algn="ctr">
              <a:lnSpc>
                <a:spcPct val="150000"/>
              </a:lnSpc>
            </a:pP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vous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pouvez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en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trouver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beaucoup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d'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autres</a:t>
            </a:r>
            <a:endParaRPr lang="it-IT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sur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son site web :</a:t>
            </a:r>
          </a:p>
          <a:p>
            <a:pPr lvl="0" algn="ctr">
              <a:lnSpc>
                <a:spcPct val="150000"/>
              </a:lnSpc>
            </a:pPr>
            <a:endParaRPr lang="it-IT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endParaRPr lang="it-IT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Regardez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avec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l'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enseignant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et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discutez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-en ensemble.</a:t>
            </a:r>
          </a:p>
          <a:p>
            <a:pPr lvl="0" algn="ctr">
              <a:lnSpc>
                <a:spcPct val="150000"/>
              </a:lnSpc>
            </a:pPr>
            <a:endParaRPr lang="it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  <p:sp>
        <p:nvSpPr>
          <p:cNvPr id="3" name="Zaobljeni pravokutni oblačić 6"/>
          <p:cNvSpPr/>
          <p:nvPr/>
        </p:nvSpPr>
        <p:spPr>
          <a:xfrm>
            <a:off x="352775" y="2235200"/>
            <a:ext cx="2098325" cy="1261334"/>
          </a:xfrm>
          <a:prstGeom prst="wedgeRoundRectCallout">
            <a:avLst>
              <a:gd name="adj1" fmla="val -49270"/>
              <a:gd name="adj2" fmla="val 76305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412"/>
              </a:lnSpc>
            </a:pPr>
            <a:r>
              <a:rPr lang="it-IT" b="1" dirty="0">
                <a:latin typeface="Comic Sans MS"/>
                <a:cs typeface="Comic Sans MS"/>
              </a:rPr>
              <a:t>Max, </a:t>
            </a:r>
            <a:r>
              <a:rPr lang="it-IT" dirty="0" err="1">
                <a:latin typeface="Comic Sans MS"/>
                <a:cs typeface="Comic Sans MS"/>
              </a:rPr>
              <a:t>où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puis</a:t>
            </a:r>
            <a:r>
              <a:rPr lang="it-IT" dirty="0">
                <a:latin typeface="Comic Sans MS"/>
                <a:cs typeface="Comic Sans MS"/>
              </a:rPr>
              <a:t>-je </a:t>
            </a:r>
            <a:r>
              <a:rPr lang="it-IT" dirty="0" err="1">
                <a:latin typeface="Comic Sans MS"/>
                <a:cs typeface="Comic Sans MS"/>
              </a:rPr>
              <a:t>voir</a:t>
            </a:r>
            <a:r>
              <a:rPr lang="it-IT" dirty="0">
                <a:latin typeface="Comic Sans MS"/>
                <a:cs typeface="Comic Sans MS"/>
              </a:rPr>
              <a:t> d'</a:t>
            </a:r>
            <a:r>
              <a:rPr lang="it-IT" dirty="0" err="1">
                <a:latin typeface="Comic Sans MS"/>
                <a:cs typeface="Comic Sans MS"/>
              </a:rPr>
              <a:t>autres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œuvres</a:t>
            </a:r>
            <a:r>
              <a:rPr lang="it-IT" dirty="0">
                <a:latin typeface="Comic Sans MS"/>
                <a:cs typeface="Comic Sans MS"/>
              </a:rPr>
              <a:t> de </a:t>
            </a:r>
            <a:r>
              <a:rPr lang="it-IT" dirty="0" err="1">
                <a:latin typeface="Comic Sans MS"/>
                <a:cs typeface="Comic Sans MS"/>
              </a:rPr>
              <a:t>cet</a:t>
            </a:r>
            <a:r>
              <a:rPr lang="it-IT" dirty="0">
                <a:latin typeface="Comic Sans MS"/>
                <a:cs typeface="Comic Sans MS"/>
              </a:rPr>
              <a:t> artiste ?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952500" y="4013200"/>
            <a:ext cx="80391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" sz="2400" b="1" dirty="0">
                <a:solidFill>
                  <a:schemeClr val="accent1">
                    <a:lumMod val="75000"/>
                  </a:schemeClr>
                </a:solidFill>
                <a:latin typeface="Avenir Next Regular"/>
                <a:ea typeface="Lora"/>
                <a:cs typeface="Avenir Next Regular"/>
                <a:sym typeface="Lora"/>
                <a:hlinkClick r:id="rId3"/>
              </a:rPr>
              <a:t>http://www.katemacdowell.com/portfolio.html</a:t>
            </a:r>
            <a:endParaRPr lang="it-IT" sz="24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180651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9;p23"/>
          <p:cNvSpPr txBox="1"/>
          <p:nvPr/>
        </p:nvSpPr>
        <p:spPr>
          <a:xfrm>
            <a:off x="684743" y="336811"/>
            <a:ext cx="8431893" cy="2155524"/>
          </a:xfrm>
          <a:prstGeom prst="rect">
            <a:avLst/>
          </a:prstGeom>
          <a:noFill/>
          <a:ln w="9525">
            <a:solidFill>
              <a:schemeClr val="tx1"/>
            </a:solidFill>
            <a:prstDash val="sysDash"/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endParaRPr lang="it-IT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Tu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peux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aussi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voir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beaucoup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d'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autres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images</a:t>
            </a:r>
          </a:p>
          <a:p>
            <a:pPr lvl="0" algn="ctr">
              <a:lnSpc>
                <a:spcPct val="150000"/>
              </a:lnSpc>
            </a:pP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en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tapant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sur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Google :</a:t>
            </a:r>
          </a:p>
        </p:txBody>
      </p:sp>
      <p:sp>
        <p:nvSpPr>
          <p:cNvPr id="3" name="Google Shape;129;p23"/>
          <p:cNvSpPr txBox="1"/>
          <p:nvPr/>
        </p:nvSpPr>
        <p:spPr>
          <a:xfrm>
            <a:off x="2324100" y="4337311"/>
            <a:ext cx="5295900" cy="826956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it-IT" sz="2800" b="1" dirty="0" err="1">
                <a:solidFill>
                  <a:srgbClr val="0D5BDC"/>
                </a:solidFill>
                <a:latin typeface="Avenir Next Regular"/>
                <a:ea typeface="Lora"/>
                <a:cs typeface="Avenir Next Regular"/>
                <a:sym typeface="Lora"/>
              </a:rPr>
              <a:t>Kate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  <a:latin typeface="Avenir Next Regular"/>
                <a:ea typeface="Lora"/>
                <a:cs typeface="Avenir Next Regular"/>
                <a:sym typeface="Lora"/>
              </a:rPr>
              <a:t>+MacDowell+immagini</a:t>
            </a:r>
            <a:endParaRPr lang="it-IT" sz="2800" b="1" dirty="0">
              <a:solidFill>
                <a:schemeClr val="accent1">
                  <a:lumMod val="75000"/>
                </a:schemeClr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386070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216000"/>
            <a:ext cx="9612000" cy="6480000"/>
          </a:xfrm>
          <a:prstGeom prst="rect">
            <a:avLst/>
          </a:prstGeom>
        </p:spPr>
      </p:pic>
      <p:sp>
        <p:nvSpPr>
          <p:cNvPr id="10" name="Zaobljeni pravokutni oblačić 6"/>
          <p:cNvSpPr/>
          <p:nvPr/>
        </p:nvSpPr>
        <p:spPr>
          <a:xfrm>
            <a:off x="5756540" y="314679"/>
            <a:ext cx="1449302" cy="804408"/>
          </a:xfrm>
          <a:prstGeom prst="wedgeRoundRectCallout">
            <a:avLst>
              <a:gd name="adj1" fmla="val -50063"/>
              <a:gd name="adj2" fmla="val 90910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00"/>
              </a:lnSpc>
            </a:pPr>
            <a:r>
              <a:rPr lang="it-IT" dirty="0" err="1">
                <a:latin typeface="Comic Sans MS"/>
                <a:cs typeface="Comic Sans MS"/>
              </a:rPr>
              <a:t>Nous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revoilà</a:t>
            </a:r>
            <a:r>
              <a:rPr lang="it-IT" dirty="0">
                <a:latin typeface="Comic Sans MS"/>
                <a:cs typeface="Comic Sans MS"/>
              </a:rPr>
              <a:t> !</a:t>
            </a:r>
          </a:p>
        </p:txBody>
      </p:sp>
      <p:sp>
        <p:nvSpPr>
          <p:cNvPr id="12" name="Zaobljeni pravokutni oblačić 6"/>
          <p:cNvSpPr/>
          <p:nvPr/>
        </p:nvSpPr>
        <p:spPr>
          <a:xfrm>
            <a:off x="317500" y="571500"/>
            <a:ext cx="2971800" cy="1206500"/>
          </a:xfrm>
          <a:prstGeom prst="wedgeRoundRectCallout">
            <a:avLst>
              <a:gd name="adj1" fmla="val 38066"/>
              <a:gd name="adj2" fmla="val 86089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00"/>
              </a:lnSpc>
            </a:pP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Alors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les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amis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dirty="0" err="1">
                <a:ln w="0"/>
                <a:solidFill>
                  <a:srgbClr val="B90B4B"/>
                </a:solidFill>
                <a:latin typeface="Comic Sans MS"/>
                <a:cs typeface="Comic Sans MS"/>
              </a:rPr>
              <a:t>qu'en</a:t>
            </a:r>
            <a:r>
              <a:rPr lang="it-IT" dirty="0">
                <a:ln w="0"/>
                <a:solidFill>
                  <a:srgbClr val="B90B4B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rgbClr val="B90B4B"/>
                </a:solidFill>
                <a:latin typeface="Comic Sans MS"/>
                <a:cs typeface="Comic Sans MS"/>
              </a:rPr>
              <a:t>pensez-vous</a:t>
            </a:r>
            <a:r>
              <a:rPr lang="it-IT" dirty="0">
                <a:ln w="0"/>
                <a:solidFill>
                  <a:srgbClr val="B90B4B"/>
                </a:solidFill>
                <a:latin typeface="Comic Sans MS"/>
                <a:cs typeface="Comic Sans MS"/>
              </a:rPr>
              <a:t> ?</a:t>
            </a:r>
          </a:p>
          <a:p>
            <a:pPr algn="ctr">
              <a:lnSpc>
                <a:spcPts val="2100"/>
              </a:lnSpc>
            </a:pPr>
            <a:r>
              <a:rPr lang="it-IT" dirty="0" err="1">
                <a:ln w="0"/>
                <a:solidFill>
                  <a:srgbClr val="B90B4B"/>
                </a:solidFill>
                <a:latin typeface="Comic Sans MS"/>
                <a:cs typeface="Comic Sans MS"/>
              </a:rPr>
              <a:t>Avez-vous</a:t>
            </a:r>
            <a:r>
              <a:rPr lang="it-IT" dirty="0">
                <a:ln w="0"/>
                <a:solidFill>
                  <a:srgbClr val="B90B4B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rgbClr val="B90B4B"/>
                </a:solidFill>
                <a:latin typeface="Comic Sans MS"/>
                <a:cs typeface="Comic Sans MS"/>
              </a:rPr>
              <a:t>aimé</a:t>
            </a:r>
            <a:r>
              <a:rPr lang="it-IT" dirty="0">
                <a:ln w="0"/>
                <a:solidFill>
                  <a:srgbClr val="B90B4B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rgbClr val="B90B4B"/>
                </a:solidFill>
                <a:latin typeface="Comic Sans MS"/>
                <a:cs typeface="Comic Sans MS"/>
              </a:rPr>
              <a:t>les</a:t>
            </a:r>
            <a:r>
              <a:rPr lang="it-IT" dirty="0">
                <a:ln w="0"/>
                <a:solidFill>
                  <a:srgbClr val="B90B4B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rgbClr val="B90B4B"/>
                </a:solidFill>
                <a:latin typeface="Comic Sans MS"/>
                <a:cs typeface="Comic Sans MS"/>
              </a:rPr>
              <a:t>œuvres</a:t>
            </a:r>
            <a:r>
              <a:rPr lang="it-IT" dirty="0">
                <a:ln w="0"/>
                <a:solidFill>
                  <a:srgbClr val="B90B4B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rgbClr val="B90B4B"/>
                </a:solidFill>
                <a:latin typeface="Comic Sans MS"/>
                <a:cs typeface="Comic Sans MS"/>
              </a:rPr>
              <a:t>que</a:t>
            </a:r>
            <a:r>
              <a:rPr lang="it-IT" dirty="0">
                <a:ln w="0"/>
                <a:solidFill>
                  <a:srgbClr val="B90B4B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rgbClr val="B90B4B"/>
                </a:solidFill>
                <a:latin typeface="Comic Sans MS"/>
                <a:cs typeface="Comic Sans MS"/>
              </a:rPr>
              <a:t>vous</a:t>
            </a:r>
            <a:r>
              <a:rPr lang="it-IT" dirty="0">
                <a:ln w="0"/>
                <a:solidFill>
                  <a:srgbClr val="B90B4B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rgbClr val="B90B4B"/>
                </a:solidFill>
                <a:latin typeface="Comic Sans MS"/>
                <a:cs typeface="Comic Sans MS"/>
              </a:rPr>
              <a:t>avez</a:t>
            </a:r>
            <a:r>
              <a:rPr lang="it-IT" dirty="0">
                <a:ln w="0"/>
                <a:solidFill>
                  <a:srgbClr val="B90B4B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rgbClr val="B90B4B"/>
                </a:solidFill>
                <a:latin typeface="Comic Sans MS"/>
                <a:cs typeface="Comic Sans MS"/>
              </a:rPr>
              <a:t>vues</a:t>
            </a:r>
            <a:r>
              <a:rPr lang="it-IT" dirty="0">
                <a:ln w="0"/>
                <a:solidFill>
                  <a:srgbClr val="B90B4B"/>
                </a:solidFill>
                <a:latin typeface="Comic Sans MS"/>
                <a:cs typeface="Comic Sans MS"/>
              </a:rPr>
              <a:t> ?</a:t>
            </a:r>
          </a:p>
        </p:txBody>
      </p:sp>
      <p:sp>
        <p:nvSpPr>
          <p:cNvPr id="13" name="Zaobljeni pravokutni oblačić 6"/>
          <p:cNvSpPr/>
          <p:nvPr/>
        </p:nvSpPr>
        <p:spPr>
          <a:xfrm>
            <a:off x="7010400" y="2814515"/>
            <a:ext cx="2511839" cy="1774412"/>
          </a:xfrm>
          <a:prstGeom prst="wedgeRoundRectCallout">
            <a:avLst>
              <a:gd name="adj1" fmla="val -48633"/>
              <a:gd name="adj2" fmla="val -84008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00"/>
              </a:lnSpc>
            </a:pPr>
            <a:r>
              <a:rPr lang="it-IT" dirty="0">
                <a:latin typeface="Comic Sans MS"/>
                <a:cs typeface="Comic Sans MS"/>
              </a:rPr>
              <a:t>Ce </a:t>
            </a:r>
            <a:r>
              <a:rPr lang="it-IT" dirty="0" err="1">
                <a:latin typeface="Comic Sans MS"/>
                <a:cs typeface="Comic Sans MS"/>
              </a:rPr>
              <a:t>fut</a:t>
            </a:r>
            <a:r>
              <a:rPr lang="it-IT" dirty="0">
                <a:latin typeface="Comic Sans MS"/>
                <a:cs typeface="Comic Sans MS"/>
              </a:rPr>
              <a:t> une </a:t>
            </a:r>
            <a:r>
              <a:rPr lang="it-IT" dirty="0" err="1">
                <a:latin typeface="Comic Sans MS"/>
                <a:cs typeface="Comic Sans MS"/>
              </a:rPr>
              <a:t>expérience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formidable</a:t>
            </a:r>
            <a:r>
              <a:rPr lang="it-IT" dirty="0">
                <a:latin typeface="Comic Sans MS"/>
                <a:cs typeface="Comic Sans MS"/>
              </a:rPr>
              <a:t> !</a:t>
            </a:r>
          </a:p>
          <a:p>
            <a:pPr algn="ctr">
              <a:lnSpc>
                <a:spcPts val="2100"/>
              </a:lnSpc>
            </a:pPr>
            <a:r>
              <a:rPr lang="it-IT" dirty="0">
                <a:latin typeface="Comic Sans MS"/>
                <a:cs typeface="Comic Sans MS"/>
              </a:rPr>
              <a:t>Je </a:t>
            </a:r>
            <a:r>
              <a:rPr lang="it-IT" dirty="0" err="1">
                <a:latin typeface="Comic Sans MS"/>
                <a:cs typeface="Comic Sans MS"/>
              </a:rPr>
              <a:t>suis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très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heureux</a:t>
            </a:r>
            <a:r>
              <a:rPr lang="it-IT" dirty="0">
                <a:latin typeface="Comic Sans MS"/>
                <a:cs typeface="Comic Sans MS"/>
              </a:rPr>
              <a:t> d'</a:t>
            </a:r>
            <a:r>
              <a:rPr lang="it-IT" dirty="0" err="1">
                <a:latin typeface="Comic Sans MS"/>
                <a:cs typeface="Comic Sans MS"/>
              </a:rPr>
              <a:t>avoir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été</a:t>
            </a:r>
            <a:r>
              <a:rPr lang="it-IT" dirty="0">
                <a:latin typeface="Comic Sans MS"/>
                <a:cs typeface="Comic Sans MS"/>
              </a:rPr>
              <a:t> le protagoniste de </a:t>
            </a:r>
            <a:r>
              <a:rPr lang="it-IT" dirty="0" err="1">
                <a:latin typeface="Comic Sans MS"/>
                <a:cs typeface="Comic Sans MS"/>
              </a:rPr>
              <a:t>cette</a:t>
            </a:r>
            <a:r>
              <a:rPr lang="it-IT" dirty="0">
                <a:latin typeface="Comic Sans MS"/>
                <a:cs typeface="Comic Sans MS"/>
              </a:rPr>
              <a:t> tournée ! !!</a:t>
            </a:r>
          </a:p>
        </p:txBody>
      </p:sp>
    </p:spTree>
    <p:extLst>
      <p:ext uri="{BB962C8B-B14F-4D97-AF65-F5344CB8AC3E}">
        <p14:creationId xmlns:p14="http://schemas.microsoft.com/office/powerpoint/2010/main" val="369320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165600" y="216000"/>
            <a:ext cx="9612000" cy="6480000"/>
            <a:chOff x="918325" y="0"/>
            <a:chExt cx="7348349" cy="5143500"/>
          </a:xfrm>
        </p:grpSpPr>
        <p:pic>
          <p:nvPicPr>
            <p:cNvPr id="293" name="Google Shape;293;p49"/>
            <p:cNvPicPr preferRelativeResize="0"/>
            <p:nvPr/>
          </p:nvPicPr>
          <p:blipFill rotWithShape="1">
            <a:blip r:embed="rId3">
              <a:alphaModFix/>
            </a:blip>
            <a:srcRect l="5607" r="5098"/>
            <a:stretch/>
          </p:blipFill>
          <p:spPr>
            <a:xfrm>
              <a:off x="918325" y="0"/>
              <a:ext cx="7348349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2684" y="1163053"/>
              <a:ext cx="1156016" cy="962526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3200" y="1979861"/>
              <a:ext cx="2191748" cy="531661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3980" y="1657683"/>
              <a:ext cx="1156016" cy="386347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29064" y="1388978"/>
              <a:ext cx="1156016" cy="386347"/>
            </a:xfrm>
            <a:prstGeom prst="rect">
              <a:avLst/>
            </a:prstGeom>
          </p:spPr>
        </p:pic>
      </p:grpSp>
      <p:sp>
        <p:nvSpPr>
          <p:cNvPr id="13" name="Zaobljeni pravokutni oblačić 6"/>
          <p:cNvSpPr/>
          <p:nvPr/>
        </p:nvSpPr>
        <p:spPr>
          <a:xfrm>
            <a:off x="6832600" y="432489"/>
            <a:ext cx="2921000" cy="1675711"/>
          </a:xfrm>
          <a:prstGeom prst="wedgeRoundRectCallout">
            <a:avLst>
              <a:gd name="adj1" fmla="val -59699"/>
              <a:gd name="adj2" fmla="val 19020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00"/>
              </a:lnSpc>
            </a:pPr>
            <a:r>
              <a:rPr lang="it-IT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L'ART 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est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important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pour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diffuser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la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 CONNAISSANCE 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d'un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problème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et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SENSIBILISER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les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gens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.</a:t>
            </a:r>
          </a:p>
        </p:txBody>
      </p:sp>
      <p:sp>
        <p:nvSpPr>
          <p:cNvPr id="15" name="Zaobljeni pravokutni oblačić 6"/>
          <p:cNvSpPr/>
          <p:nvPr/>
        </p:nvSpPr>
        <p:spPr>
          <a:xfrm>
            <a:off x="2336800" y="106465"/>
            <a:ext cx="3452269" cy="1141211"/>
          </a:xfrm>
          <a:prstGeom prst="wedgeRoundRectCallout">
            <a:avLst>
              <a:gd name="adj1" fmla="val 2913"/>
              <a:gd name="adj2" fmla="val 97960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00"/>
              </a:lnSpc>
            </a:pP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Oui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! En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fait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si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nous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connaissons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le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problème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b="1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NOUS POUVONS TRAVAILLER ENSEMBLE POUR LE RÉSOUDRE !</a:t>
            </a:r>
          </a:p>
        </p:txBody>
      </p:sp>
      <p:sp>
        <p:nvSpPr>
          <p:cNvPr id="16" name="Zaobljeni pravokutni oblačić 6"/>
          <p:cNvSpPr/>
          <p:nvPr/>
        </p:nvSpPr>
        <p:spPr>
          <a:xfrm>
            <a:off x="310455" y="2587328"/>
            <a:ext cx="2623245" cy="2479972"/>
          </a:xfrm>
          <a:prstGeom prst="wedgeRoundRectCallout">
            <a:avLst>
              <a:gd name="adj1" fmla="val 17392"/>
              <a:gd name="adj2" fmla="val -76071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00"/>
              </a:lnSpc>
            </a:pPr>
            <a:r>
              <a:rPr lang="it-IT" dirty="0">
                <a:latin typeface="Comic Sans MS"/>
                <a:cs typeface="Comic Sans MS"/>
              </a:rPr>
              <a:t>Je n'ai </a:t>
            </a:r>
            <a:r>
              <a:rPr lang="it-IT" dirty="0" err="1">
                <a:latin typeface="Comic Sans MS"/>
                <a:cs typeface="Comic Sans MS"/>
              </a:rPr>
              <a:t>pas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du</a:t>
            </a:r>
            <a:r>
              <a:rPr lang="it-IT" dirty="0">
                <a:latin typeface="Comic Sans MS"/>
                <a:cs typeface="Comic Sans MS"/>
              </a:rPr>
              <a:t> tout </a:t>
            </a:r>
            <a:r>
              <a:rPr lang="it-IT" dirty="0" err="1">
                <a:latin typeface="Comic Sans MS"/>
                <a:cs typeface="Comic Sans MS"/>
              </a:rPr>
              <a:t>apprécié</a:t>
            </a:r>
            <a:r>
              <a:rPr lang="it-IT" dirty="0">
                <a:latin typeface="Comic Sans MS"/>
                <a:cs typeface="Comic Sans MS"/>
              </a:rPr>
              <a:t> de </a:t>
            </a:r>
            <a:r>
              <a:rPr lang="it-IT" dirty="0" err="1">
                <a:latin typeface="Comic Sans MS"/>
                <a:cs typeface="Comic Sans MS"/>
              </a:rPr>
              <a:t>voir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combien</a:t>
            </a:r>
            <a:r>
              <a:rPr lang="it-IT" dirty="0">
                <a:latin typeface="Comic Sans MS"/>
                <a:cs typeface="Comic Sans MS"/>
              </a:rPr>
              <a:t> d'</a:t>
            </a:r>
            <a:r>
              <a:rPr lang="it-IT" dirty="0" err="1">
                <a:latin typeface="Comic Sans MS"/>
                <a:cs typeface="Comic Sans MS"/>
              </a:rPr>
              <a:t>espèces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sont</a:t>
            </a:r>
            <a:r>
              <a:rPr lang="it-IT" dirty="0">
                <a:latin typeface="Comic Sans MS"/>
                <a:cs typeface="Comic Sans MS"/>
              </a:rPr>
              <a:t> en </a:t>
            </a:r>
            <a:r>
              <a:rPr lang="it-IT" dirty="0" err="1">
                <a:latin typeface="Comic Sans MS"/>
                <a:cs typeface="Comic Sans MS"/>
              </a:rPr>
              <a:t>danger</a:t>
            </a:r>
            <a:r>
              <a:rPr lang="it-IT" dirty="0">
                <a:latin typeface="Comic Sans MS"/>
                <a:cs typeface="Comic Sans MS"/>
              </a:rPr>
              <a:t> !</a:t>
            </a:r>
          </a:p>
          <a:p>
            <a:pPr algn="ctr">
              <a:lnSpc>
                <a:spcPts val="2100"/>
              </a:lnSpc>
            </a:pPr>
            <a:r>
              <a:rPr lang="it-IT" dirty="0">
                <a:latin typeface="Comic Sans MS"/>
                <a:cs typeface="Comic Sans MS"/>
              </a:rPr>
              <a:t>Mais il </a:t>
            </a:r>
            <a:r>
              <a:rPr lang="it-IT" dirty="0" err="1">
                <a:latin typeface="Comic Sans MS"/>
                <a:cs typeface="Comic Sans MS"/>
              </a:rPr>
              <a:t>vaut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b="1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MIEUX CONNAÎTRE </a:t>
            </a:r>
            <a:r>
              <a:rPr lang="it-IT" dirty="0">
                <a:latin typeface="Comic Sans MS"/>
                <a:cs typeface="Comic Sans MS"/>
              </a:rPr>
              <a:t>la situation </a:t>
            </a:r>
            <a:r>
              <a:rPr lang="it-IT" dirty="0" err="1">
                <a:latin typeface="Comic Sans MS"/>
                <a:cs typeface="Comic Sans MS"/>
              </a:rPr>
              <a:t>que</a:t>
            </a:r>
            <a:r>
              <a:rPr lang="it-IT" dirty="0">
                <a:latin typeface="Comic Sans MS"/>
                <a:cs typeface="Comic Sans MS"/>
              </a:rPr>
              <a:t> de </a:t>
            </a:r>
            <a:r>
              <a:rPr lang="it-IT" b="1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NE RIEN PRÉTENDRE </a:t>
            </a:r>
            <a:r>
              <a:rPr lang="it-IT" dirty="0">
                <a:latin typeface="Comic Sans MS"/>
                <a:cs typeface="Comic Sans MS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228700"/>
            <a:ext cx="9612000" cy="6480000"/>
          </a:xfrm>
          <a:prstGeom prst="rect">
            <a:avLst/>
          </a:prstGeom>
        </p:spPr>
      </p:pic>
      <p:sp>
        <p:nvSpPr>
          <p:cNvPr id="5" name="Zaobljeni pravokutni oblačić 6"/>
          <p:cNvSpPr/>
          <p:nvPr/>
        </p:nvSpPr>
        <p:spPr>
          <a:xfrm>
            <a:off x="334443" y="863600"/>
            <a:ext cx="3114514" cy="1181100"/>
          </a:xfrm>
          <a:prstGeom prst="wedgeRoundRectCallout">
            <a:avLst>
              <a:gd name="adj1" fmla="val 29628"/>
              <a:gd name="adj2" fmla="val 114797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b="1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Samir 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</a:t>
            </a:r>
            <a:r>
              <a:rPr lang="en-GB" b="1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raison</a:t>
            </a:r>
            <a:r>
              <a:rPr lang="en-GB" b="1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!</a:t>
            </a:r>
          </a:p>
          <a:p>
            <a:pPr algn="ctr">
              <a:lnSpc>
                <a:spcPts val="2100"/>
              </a:lnSpc>
            </a:pPr>
            <a:r>
              <a:rPr lang="en-GB" b="1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COMMENT ALLONS-NOUS SURVIVRE SANS ABEILLES </a:t>
            </a:r>
            <a:r>
              <a:rPr lang="en-GB" b="1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?</a:t>
            </a:r>
          </a:p>
        </p:txBody>
      </p:sp>
      <p:sp>
        <p:nvSpPr>
          <p:cNvPr id="6" name="Zaobljeni pravokutni oblačić 6"/>
          <p:cNvSpPr/>
          <p:nvPr/>
        </p:nvSpPr>
        <p:spPr>
          <a:xfrm>
            <a:off x="3945466" y="228600"/>
            <a:ext cx="3009900" cy="1524000"/>
          </a:xfrm>
          <a:prstGeom prst="wedgeRoundRectCallout">
            <a:avLst>
              <a:gd name="adj1" fmla="val -29859"/>
              <a:gd name="adj2" fmla="val 79286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La</a:t>
            </a:r>
            <a:r>
              <a:rPr lang="en-GB" b="1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 BIODIVERSITÉ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dépend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de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vous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qui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êtes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la plus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grande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partie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de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notre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nourriture</a:t>
            </a:r>
            <a:r>
              <a:rPr lang="en-GB" b="1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5815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o 13"/>
          <p:cNvGrpSpPr/>
          <p:nvPr/>
        </p:nvGrpSpPr>
        <p:grpSpPr>
          <a:xfrm>
            <a:off x="165600" y="216000"/>
            <a:ext cx="9612000" cy="6480000"/>
            <a:chOff x="900175" y="-3137"/>
            <a:chExt cx="7372550" cy="5146637"/>
          </a:xfrm>
        </p:grpSpPr>
        <p:pic>
          <p:nvPicPr>
            <p:cNvPr id="300" name="Google Shape;300;p50"/>
            <p:cNvPicPr preferRelativeResize="0"/>
            <p:nvPr/>
          </p:nvPicPr>
          <p:blipFill rotWithShape="1">
            <a:blip r:embed="rId3">
              <a:alphaModFix/>
            </a:blip>
            <a:srcRect l="5375" r="5034"/>
            <a:stretch/>
          </p:blipFill>
          <p:spPr>
            <a:xfrm>
              <a:off x="900175" y="0"/>
              <a:ext cx="737255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6579" y="-3137"/>
              <a:ext cx="2005262" cy="958978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4185" y="0"/>
              <a:ext cx="1734551" cy="708526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5632" y="561474"/>
              <a:ext cx="982226" cy="282742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4896" y="699759"/>
              <a:ext cx="987574" cy="256084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8769" y="847558"/>
              <a:ext cx="328863" cy="282742"/>
            </a:xfrm>
            <a:prstGeom prst="rect">
              <a:avLst/>
            </a:prstGeom>
          </p:spPr>
        </p:pic>
      </p:grpSp>
      <p:sp>
        <p:nvSpPr>
          <p:cNvPr id="15" name="Zaobljeni pravokutni oblačić 6"/>
          <p:cNvSpPr/>
          <p:nvPr/>
        </p:nvSpPr>
        <p:spPr>
          <a:xfrm>
            <a:off x="7240320" y="419789"/>
            <a:ext cx="2564080" cy="1346275"/>
          </a:xfrm>
          <a:prstGeom prst="wedgeRoundRectCallout">
            <a:avLst>
              <a:gd name="adj1" fmla="val -54262"/>
              <a:gd name="adj2" fmla="val 81167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hr-HR" dirty="0" err="1">
                <a:solidFill>
                  <a:schemeClr val="tx1"/>
                </a:solidFill>
                <a:latin typeface="Comic Sans MS"/>
                <a:cs typeface="Comic Sans MS"/>
              </a:rPr>
              <a:t>Et</a:t>
            </a:r>
            <a:r>
              <a:rPr lang="hr-HR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hr-HR" dirty="0" err="1">
                <a:solidFill>
                  <a:schemeClr val="tx1"/>
                </a:solidFill>
                <a:latin typeface="Comic Sans MS"/>
                <a:cs typeface="Comic Sans MS"/>
              </a:rPr>
              <a:t>nous</a:t>
            </a:r>
            <a:r>
              <a:rPr lang="hr-HR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hr-HR" dirty="0" err="1">
                <a:solidFill>
                  <a:schemeClr val="tx1"/>
                </a:solidFill>
                <a:latin typeface="Comic Sans MS"/>
                <a:cs typeface="Comic Sans MS"/>
              </a:rPr>
              <a:t>nous</a:t>
            </a:r>
            <a:r>
              <a:rPr lang="hr-HR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hr-HR" b="1" dirty="0">
                <a:solidFill>
                  <a:srgbClr val="EF8600"/>
                </a:solidFill>
                <a:latin typeface="Comic Sans MS"/>
                <a:cs typeface="Comic Sans MS"/>
              </a:rPr>
              <a:t>ENGAGEONS </a:t>
            </a:r>
            <a:r>
              <a:rPr lang="hr-HR" dirty="0">
                <a:solidFill>
                  <a:schemeClr val="tx1"/>
                </a:solidFill>
                <a:latin typeface="Comic Sans MS"/>
                <a:cs typeface="Comic Sans MS"/>
              </a:rPr>
              <a:t>à </a:t>
            </a:r>
            <a:r>
              <a:rPr lang="hr-HR" dirty="0" err="1">
                <a:solidFill>
                  <a:schemeClr val="tx1"/>
                </a:solidFill>
                <a:latin typeface="Comic Sans MS"/>
                <a:cs typeface="Comic Sans MS"/>
              </a:rPr>
              <a:t>ce</a:t>
            </a:r>
            <a:r>
              <a:rPr lang="hr-HR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hr-HR" dirty="0" err="1">
                <a:solidFill>
                  <a:schemeClr val="tx1"/>
                </a:solidFill>
                <a:latin typeface="Comic Sans MS"/>
                <a:cs typeface="Comic Sans MS"/>
              </a:rPr>
              <a:t>que</a:t>
            </a:r>
            <a:r>
              <a:rPr lang="hr-HR" dirty="0">
                <a:solidFill>
                  <a:schemeClr val="tx1"/>
                </a:solidFill>
                <a:latin typeface="Comic Sans MS"/>
                <a:cs typeface="Comic Sans MS"/>
              </a:rPr>
              <a:t> les </a:t>
            </a:r>
            <a:r>
              <a:rPr lang="hr-HR" dirty="0" err="1">
                <a:solidFill>
                  <a:schemeClr val="tx1"/>
                </a:solidFill>
                <a:latin typeface="Comic Sans MS"/>
                <a:cs typeface="Comic Sans MS"/>
              </a:rPr>
              <a:t>choses</a:t>
            </a:r>
            <a:r>
              <a:rPr lang="hr-HR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hr-HR" dirty="0" err="1">
                <a:solidFill>
                  <a:schemeClr val="tx1"/>
                </a:solidFill>
                <a:latin typeface="Comic Sans MS"/>
                <a:cs typeface="Comic Sans MS"/>
              </a:rPr>
              <a:t>changent</a:t>
            </a:r>
            <a:r>
              <a:rPr lang="hr-HR" dirty="0">
                <a:solidFill>
                  <a:schemeClr val="tx1"/>
                </a:solidFill>
                <a:latin typeface="Comic Sans MS"/>
                <a:cs typeface="Comic Sans MS"/>
              </a:rPr>
              <a:t> !</a:t>
            </a:r>
          </a:p>
        </p:txBody>
      </p:sp>
      <p:sp>
        <p:nvSpPr>
          <p:cNvPr id="18" name="Zaobljeni pravokutni oblačić 6"/>
          <p:cNvSpPr/>
          <p:nvPr/>
        </p:nvSpPr>
        <p:spPr>
          <a:xfrm>
            <a:off x="571499" y="444500"/>
            <a:ext cx="2272593" cy="1422400"/>
          </a:xfrm>
          <a:prstGeom prst="wedgeRoundRectCallout">
            <a:avLst>
              <a:gd name="adj1" fmla="val 108845"/>
              <a:gd name="adj2" fmla="val -4780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hr-HR" dirty="0" err="1">
                <a:latin typeface="Comic Sans MS"/>
                <a:cs typeface="Comic Sans MS"/>
              </a:rPr>
              <a:t>J'ai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été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heureux</a:t>
            </a:r>
            <a:r>
              <a:rPr lang="hr-HR" dirty="0">
                <a:latin typeface="Comic Sans MS"/>
                <a:cs typeface="Comic Sans MS"/>
              </a:rPr>
              <a:t> de </a:t>
            </a:r>
            <a:r>
              <a:rPr lang="hr-HR" dirty="0" err="1">
                <a:latin typeface="Comic Sans MS"/>
                <a:cs typeface="Comic Sans MS"/>
              </a:rPr>
              <a:t>vous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rencontrer</a:t>
            </a:r>
            <a:r>
              <a:rPr lang="hr-HR" dirty="0">
                <a:latin typeface="Comic Sans MS"/>
                <a:cs typeface="Comic Sans MS"/>
              </a:rPr>
              <a:t>, </a:t>
            </a:r>
            <a:r>
              <a:rPr lang="hr-HR" dirty="0" err="1">
                <a:latin typeface="Comic Sans MS"/>
                <a:cs typeface="Comic Sans MS"/>
              </a:rPr>
              <a:t>merci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pour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votre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aide</a:t>
            </a:r>
            <a:r>
              <a:rPr lang="hr-HR" dirty="0">
                <a:latin typeface="Comic Sans MS"/>
                <a:cs typeface="Comic Sans MS"/>
              </a:rPr>
              <a:t> ! !!!.</a:t>
            </a:r>
          </a:p>
        </p:txBody>
      </p:sp>
      <p:sp>
        <p:nvSpPr>
          <p:cNvPr id="19" name="Zaobljeni pravokutni oblačić 6"/>
          <p:cNvSpPr/>
          <p:nvPr/>
        </p:nvSpPr>
        <p:spPr>
          <a:xfrm>
            <a:off x="3860801" y="2555512"/>
            <a:ext cx="2261430" cy="1129798"/>
          </a:xfrm>
          <a:prstGeom prst="wedgeRoundRectCallout">
            <a:avLst>
              <a:gd name="adj1" fmla="val -12791"/>
              <a:gd name="adj2" fmla="val -80827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Je </a:t>
            </a:r>
            <a:r>
              <a:rPr lang="en-GB" dirty="0" err="1">
                <a:solidFill>
                  <a:srgbClr val="000000"/>
                </a:solidFill>
                <a:latin typeface="Comic Sans MS"/>
                <a:cs typeface="Comic Sans MS"/>
              </a:rPr>
              <a:t>reviendrai</a:t>
            </a: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mic Sans MS"/>
                <a:cs typeface="Comic Sans MS"/>
              </a:rPr>
              <a:t>quand</a:t>
            </a: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 les choses </a:t>
            </a:r>
            <a:r>
              <a:rPr lang="en-GB" dirty="0" err="1">
                <a:solidFill>
                  <a:srgbClr val="000000"/>
                </a:solidFill>
                <a:latin typeface="Comic Sans MS"/>
                <a:cs typeface="Comic Sans MS"/>
              </a:rPr>
              <a:t>seront</a:t>
            </a: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mic Sans MS"/>
                <a:cs typeface="Comic Sans MS"/>
              </a:rPr>
              <a:t>différentes</a:t>
            </a: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165600" y="216000"/>
            <a:ext cx="9612000" cy="6480000"/>
            <a:chOff x="909250" y="0"/>
            <a:chExt cx="7357426" cy="5143500"/>
          </a:xfrm>
        </p:grpSpPr>
        <p:pic>
          <p:nvPicPr>
            <p:cNvPr id="307" name="Google Shape;307;p51"/>
            <p:cNvPicPr preferRelativeResize="0"/>
            <p:nvPr/>
          </p:nvPicPr>
          <p:blipFill rotWithShape="1">
            <a:blip r:embed="rId3">
              <a:alphaModFix/>
            </a:blip>
            <a:srcRect l="10602"/>
            <a:stretch/>
          </p:blipFill>
          <p:spPr>
            <a:xfrm>
              <a:off x="909250" y="0"/>
              <a:ext cx="7357426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5553" y="155073"/>
              <a:ext cx="1821448" cy="797341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7600" y="701843"/>
              <a:ext cx="437192" cy="550111"/>
            </a:xfrm>
            <a:prstGeom prst="rect">
              <a:avLst/>
            </a:prstGeom>
          </p:spPr>
        </p:pic>
      </p:grpSp>
      <p:sp>
        <p:nvSpPr>
          <p:cNvPr id="14" name="Zaobljeni pravokutni oblačić 6"/>
          <p:cNvSpPr/>
          <p:nvPr/>
        </p:nvSpPr>
        <p:spPr>
          <a:xfrm>
            <a:off x="1310927" y="334433"/>
            <a:ext cx="1922639" cy="800352"/>
          </a:xfrm>
          <a:prstGeom prst="wedgeRoundRectCallout">
            <a:avLst>
              <a:gd name="adj1" fmla="val 46419"/>
              <a:gd name="adj2" fmla="val 114776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/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À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bientôt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b="1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!</a:t>
            </a:r>
          </a:p>
        </p:txBody>
      </p:sp>
      <p:sp>
        <p:nvSpPr>
          <p:cNvPr id="16" name="Zaobljeni pravokutni oblačić 6"/>
          <p:cNvSpPr/>
          <p:nvPr/>
        </p:nvSpPr>
        <p:spPr>
          <a:xfrm>
            <a:off x="6822727" y="3311877"/>
            <a:ext cx="1922639" cy="800352"/>
          </a:xfrm>
          <a:prstGeom prst="wedgeRoundRectCallout">
            <a:avLst>
              <a:gd name="adj1" fmla="val -68076"/>
              <a:gd name="adj2" fmla="val -140523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/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Bon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voyage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!</a:t>
            </a:r>
          </a:p>
        </p:txBody>
      </p:sp>
      <p:sp>
        <p:nvSpPr>
          <p:cNvPr id="17" name="Zaobljeni pravokutni oblačić 6"/>
          <p:cNvSpPr/>
          <p:nvPr/>
        </p:nvSpPr>
        <p:spPr>
          <a:xfrm>
            <a:off x="7528989" y="1432279"/>
            <a:ext cx="1418167" cy="575732"/>
          </a:xfrm>
          <a:prstGeom prst="wedgeRoundRectCallout">
            <a:avLst>
              <a:gd name="adj1" fmla="val -52477"/>
              <a:gd name="adj2" fmla="val -96797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/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Bye-bye 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216000"/>
            <a:ext cx="9612000" cy="6480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597400" y="403575"/>
            <a:ext cx="3098800" cy="970056"/>
          </a:xfrm>
          <a:prstGeom prst="rect">
            <a:avLst/>
          </a:prstGeom>
          <a:noFill/>
        </p:spPr>
        <p:txBody>
          <a:bodyPr wrap="square" lIns="107238" tIns="53617" rIns="107238" bIns="53617" rtlCol="0">
            <a:spAutoFit/>
          </a:bodyPr>
          <a:lstStyle/>
          <a:p>
            <a:r>
              <a:rPr lang="it-IT" sz="5600" dirty="0">
                <a:solidFill>
                  <a:srgbClr val="FFFF00"/>
                </a:solidFill>
                <a:latin typeface="Comic Sans MS"/>
                <a:cs typeface="Comic Sans MS"/>
              </a:rPr>
              <a:t>La fin!</a:t>
            </a:r>
          </a:p>
        </p:txBody>
      </p:sp>
    </p:spTree>
    <p:extLst>
      <p:ext uri="{BB962C8B-B14F-4D97-AF65-F5344CB8AC3E}">
        <p14:creationId xmlns:p14="http://schemas.microsoft.com/office/powerpoint/2010/main" val="1833401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165601" y="216000"/>
            <a:ext cx="9612000" cy="6480000"/>
            <a:chOff x="787861" y="-3"/>
            <a:chExt cx="7569309" cy="5143506"/>
          </a:xfrm>
        </p:grpSpPr>
        <p:pic>
          <p:nvPicPr>
            <p:cNvPr id="86" name="Google Shape;86;p17"/>
            <p:cNvPicPr preferRelativeResize="0"/>
            <p:nvPr/>
          </p:nvPicPr>
          <p:blipFill rotWithShape="1">
            <a:blip r:embed="rId3">
              <a:alphaModFix/>
            </a:blip>
            <a:srcRect t="88373"/>
            <a:stretch/>
          </p:blipFill>
          <p:spPr>
            <a:xfrm>
              <a:off x="788900" y="4511842"/>
              <a:ext cx="7568270" cy="6316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7"/>
            <p:cNvPicPr preferRelativeResize="0"/>
            <p:nvPr/>
          </p:nvPicPr>
          <p:blipFill rotWithShape="1">
            <a:blip r:embed="rId4">
              <a:alphaModFix/>
            </a:blip>
            <a:srcRect t="5611" r="6620" b="19761"/>
            <a:stretch/>
          </p:blipFill>
          <p:spPr>
            <a:xfrm>
              <a:off x="787861" y="-3"/>
              <a:ext cx="7568270" cy="45454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2579" y="464813"/>
              <a:ext cx="2553368" cy="918819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6658" y="636337"/>
              <a:ext cx="1433763" cy="1384300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7132" y="795421"/>
              <a:ext cx="1954488" cy="855579"/>
            </a:xfrm>
            <a:prstGeom prst="rect">
              <a:avLst/>
            </a:prstGeom>
          </p:spPr>
        </p:pic>
      </p:grpSp>
      <p:sp>
        <p:nvSpPr>
          <p:cNvPr id="14" name="Zaobljeni pravokutni oblačić 6"/>
          <p:cNvSpPr/>
          <p:nvPr/>
        </p:nvSpPr>
        <p:spPr>
          <a:xfrm>
            <a:off x="940648" y="464688"/>
            <a:ext cx="2855497" cy="1466559"/>
          </a:xfrm>
          <a:prstGeom prst="wedgeRoundRectCallout">
            <a:avLst>
              <a:gd name="adj1" fmla="val 23201"/>
              <a:gd name="adj2" fmla="val 72846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1877"/>
              </a:lnSpc>
            </a:pPr>
            <a:r>
              <a:rPr lang="it-IT" sz="1300" dirty="0">
                <a:latin typeface="Comic Sans MS"/>
                <a:cs typeface="Comic Sans MS"/>
              </a:rPr>
              <a:t>Je </a:t>
            </a:r>
            <a:r>
              <a:rPr lang="it-IT" sz="1300" dirty="0" err="1">
                <a:latin typeface="Comic Sans MS"/>
                <a:cs typeface="Comic Sans MS"/>
              </a:rPr>
              <a:t>sais</a:t>
            </a:r>
            <a:r>
              <a:rPr lang="it-IT" sz="1300" dirty="0">
                <a:latin typeface="Comic Sans MS"/>
                <a:cs typeface="Comic Sans MS"/>
              </a:rPr>
              <a:t>, je </a:t>
            </a:r>
            <a:r>
              <a:rPr lang="it-IT" sz="1300" dirty="0" err="1">
                <a:latin typeface="Comic Sans MS"/>
                <a:cs typeface="Comic Sans MS"/>
              </a:rPr>
              <a:t>sais</a:t>
            </a:r>
            <a:r>
              <a:rPr lang="it-IT" sz="1300" dirty="0">
                <a:latin typeface="Comic Sans MS"/>
                <a:cs typeface="Comic Sans MS"/>
              </a:rPr>
              <a:t> </a:t>
            </a:r>
            <a:r>
              <a:rPr lang="it-IT" sz="1300" dirty="0" err="1">
                <a:latin typeface="Comic Sans MS"/>
                <a:cs typeface="Comic Sans MS"/>
              </a:rPr>
              <a:t>que</a:t>
            </a:r>
            <a:r>
              <a:rPr lang="it-IT" sz="1300" dirty="0">
                <a:latin typeface="Comic Sans MS"/>
                <a:cs typeface="Comic Sans MS"/>
              </a:rPr>
              <a:t> </a:t>
            </a:r>
            <a:r>
              <a:rPr lang="it-IT" sz="1300" dirty="0" err="1">
                <a:latin typeface="Comic Sans MS"/>
                <a:cs typeface="Comic Sans MS"/>
              </a:rPr>
              <a:t>nous</a:t>
            </a:r>
            <a:r>
              <a:rPr lang="it-IT" sz="1300" dirty="0">
                <a:latin typeface="Comic Sans MS"/>
                <a:cs typeface="Comic Sans MS"/>
              </a:rPr>
              <a:t>, </a:t>
            </a:r>
            <a:r>
              <a:rPr lang="it-IT" b="1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LES ABEILLES, JOUONS UN RÔLE TRÈS IMPORTANT. </a:t>
            </a:r>
            <a:r>
              <a:rPr lang="it-IT" sz="1300" dirty="0">
                <a:latin typeface="Comic Sans MS"/>
                <a:cs typeface="Comic Sans MS"/>
              </a:rPr>
              <a:t>....</a:t>
            </a:r>
          </a:p>
        </p:txBody>
      </p:sp>
      <p:sp>
        <p:nvSpPr>
          <p:cNvPr id="15" name="Zaobljeni pravokutni oblačić 6"/>
          <p:cNvSpPr/>
          <p:nvPr/>
        </p:nvSpPr>
        <p:spPr>
          <a:xfrm>
            <a:off x="556260" y="4635884"/>
            <a:ext cx="2133600" cy="1250461"/>
          </a:xfrm>
          <a:prstGeom prst="wedgeRoundRectCallout">
            <a:avLst>
              <a:gd name="adj1" fmla="val 41584"/>
              <a:gd name="adj2" fmla="val -87940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1877"/>
              </a:lnSpc>
            </a:pPr>
            <a:r>
              <a:rPr lang="en-GB" sz="1300" dirty="0">
                <a:latin typeface="Comic Sans MS"/>
                <a:cs typeface="Comic Sans MS"/>
              </a:rPr>
              <a:t>... </a:t>
            </a:r>
            <a:r>
              <a:rPr lang="en-GB" sz="1300" dirty="0" err="1">
                <a:latin typeface="Comic Sans MS"/>
                <a:cs typeface="Comic Sans MS"/>
              </a:rPr>
              <a:t>malheureusement</a:t>
            </a:r>
            <a:r>
              <a:rPr lang="en-GB" sz="1300" dirty="0">
                <a:latin typeface="Comic Sans MS"/>
                <a:cs typeface="Comic Sans MS"/>
              </a:rPr>
              <a:t>, je </a:t>
            </a:r>
            <a:r>
              <a:rPr lang="en-GB" sz="1300" dirty="0" err="1">
                <a:latin typeface="Comic Sans MS"/>
                <a:cs typeface="Comic Sans MS"/>
              </a:rPr>
              <a:t>dois</a:t>
            </a:r>
            <a:r>
              <a:rPr lang="en-GB" sz="1300" dirty="0">
                <a:latin typeface="Comic Sans MS"/>
                <a:cs typeface="Comic Sans MS"/>
              </a:rPr>
              <a:t> quitter la </a:t>
            </a:r>
            <a:r>
              <a:rPr lang="en-GB" sz="1300" dirty="0" err="1">
                <a:latin typeface="Comic Sans MS"/>
                <a:cs typeface="Comic Sans MS"/>
              </a:rPr>
              <a:t>ville</a:t>
            </a:r>
            <a:r>
              <a:rPr lang="en-GB" sz="1300" dirty="0">
                <a:latin typeface="Comic Sans MS"/>
                <a:cs typeface="Comic Sans MS"/>
              </a:rPr>
              <a:t>, car </a:t>
            </a:r>
            <a:r>
              <a:rPr lang="en-GB" sz="1300" dirty="0" err="1">
                <a:latin typeface="Comic Sans MS"/>
                <a:cs typeface="Comic Sans MS"/>
              </a:rPr>
              <a:t>l'air</a:t>
            </a:r>
            <a:r>
              <a:rPr lang="en-GB" sz="1300" dirty="0">
                <a:latin typeface="Comic Sans MS"/>
                <a:cs typeface="Comic Sans MS"/>
              </a:rPr>
              <a:t> </a:t>
            </a:r>
            <a:r>
              <a:rPr lang="en-GB" sz="1300" dirty="0" err="1">
                <a:latin typeface="Comic Sans MS"/>
                <a:cs typeface="Comic Sans MS"/>
              </a:rPr>
              <a:t>est</a:t>
            </a:r>
            <a:r>
              <a:rPr lang="en-GB" sz="1300" dirty="0">
                <a:latin typeface="Comic Sans MS"/>
                <a:cs typeface="Comic Sans MS"/>
              </a:rPr>
              <a:t> </a:t>
            </a:r>
            <a:r>
              <a:rPr lang="en-GB" sz="1300" dirty="0" err="1">
                <a:latin typeface="Comic Sans MS"/>
                <a:cs typeface="Comic Sans MS"/>
              </a:rPr>
              <a:t>tellement</a:t>
            </a:r>
            <a:r>
              <a:rPr lang="en-GB" sz="1300" dirty="0">
                <a:latin typeface="Comic Sans MS"/>
                <a:cs typeface="Comic Sans MS"/>
              </a:rPr>
              <a:t> </a:t>
            </a:r>
            <a:r>
              <a:rPr lang="en-GB" sz="1300" dirty="0" err="1">
                <a:latin typeface="Comic Sans MS"/>
                <a:cs typeface="Comic Sans MS"/>
              </a:rPr>
              <a:t>pollué</a:t>
            </a:r>
            <a:r>
              <a:rPr lang="en-GB" sz="1300" dirty="0">
                <a:latin typeface="Comic Sans MS"/>
                <a:cs typeface="Comic Sans MS"/>
              </a:rPr>
              <a:t> que je </a:t>
            </a:r>
            <a:r>
              <a:rPr lang="en-GB" sz="1300" dirty="0" err="1">
                <a:latin typeface="Comic Sans MS"/>
                <a:cs typeface="Comic Sans MS"/>
              </a:rPr>
              <a:t>vais</a:t>
            </a:r>
            <a:r>
              <a:rPr lang="en-GB" sz="1300" dirty="0">
                <a:latin typeface="Comic Sans MS"/>
                <a:cs typeface="Comic Sans MS"/>
              </a:rPr>
              <a:t> </a:t>
            </a:r>
            <a:r>
              <a:rPr lang="en-GB" sz="1300" dirty="0" err="1">
                <a:latin typeface="Comic Sans MS"/>
                <a:cs typeface="Comic Sans MS"/>
              </a:rPr>
              <a:t>mourir</a:t>
            </a:r>
            <a:r>
              <a:rPr lang="en-GB" sz="1300" dirty="0">
                <a:latin typeface="Comic Sans MS"/>
                <a:cs typeface="Comic Sans MS"/>
              </a:rPr>
              <a:t> ! </a:t>
            </a:r>
          </a:p>
        </p:txBody>
      </p:sp>
    </p:spTree>
    <p:extLst>
      <p:ext uri="{BB962C8B-B14F-4D97-AF65-F5344CB8AC3E}">
        <p14:creationId xmlns:p14="http://schemas.microsoft.com/office/powerpoint/2010/main" val="69260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165600" y="216000"/>
            <a:ext cx="9612000" cy="6480000"/>
            <a:chOff x="787861" y="-3"/>
            <a:chExt cx="7569309" cy="5143506"/>
          </a:xfrm>
        </p:grpSpPr>
        <p:pic>
          <p:nvPicPr>
            <p:cNvPr id="86" name="Google Shape;86;p17"/>
            <p:cNvPicPr preferRelativeResize="0"/>
            <p:nvPr/>
          </p:nvPicPr>
          <p:blipFill rotWithShape="1">
            <a:blip r:embed="rId3">
              <a:alphaModFix/>
            </a:blip>
            <a:srcRect t="88373"/>
            <a:stretch/>
          </p:blipFill>
          <p:spPr>
            <a:xfrm>
              <a:off x="788900" y="4511842"/>
              <a:ext cx="7568270" cy="6316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7"/>
            <p:cNvPicPr preferRelativeResize="0"/>
            <p:nvPr/>
          </p:nvPicPr>
          <p:blipFill rotWithShape="1">
            <a:blip r:embed="rId4">
              <a:alphaModFix/>
            </a:blip>
            <a:srcRect t="5611" r="6620" b="19761"/>
            <a:stretch/>
          </p:blipFill>
          <p:spPr>
            <a:xfrm>
              <a:off x="787861" y="-3"/>
              <a:ext cx="7568270" cy="45454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2579" y="464813"/>
              <a:ext cx="2553368" cy="918819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6658" y="636337"/>
              <a:ext cx="1433763" cy="1384300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7132" y="795421"/>
              <a:ext cx="1954488" cy="855579"/>
            </a:xfrm>
            <a:prstGeom prst="rect">
              <a:avLst/>
            </a:prstGeom>
          </p:spPr>
        </p:pic>
      </p:grpSp>
      <p:sp>
        <p:nvSpPr>
          <p:cNvPr id="11" name="Zaobljeni pravokutni oblačić 6"/>
          <p:cNvSpPr/>
          <p:nvPr/>
        </p:nvSpPr>
        <p:spPr>
          <a:xfrm>
            <a:off x="220131" y="384331"/>
            <a:ext cx="4068089" cy="2377353"/>
          </a:xfrm>
          <a:prstGeom prst="wedgeRoundRectCallout">
            <a:avLst>
              <a:gd name="adj1" fmla="val 42023"/>
              <a:gd name="adj2" fmla="val 73878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077"/>
              </a:lnSpc>
            </a:pPr>
            <a:r>
              <a:rPr lang="en-GB" dirty="0">
                <a:latin typeface="Comic Sans MS"/>
                <a:cs typeface="Comic Sans MS"/>
              </a:rPr>
              <a:t>Tu as raison, </a:t>
            </a:r>
            <a:r>
              <a:rPr lang="en-GB" dirty="0" err="1">
                <a:latin typeface="Comic Sans MS"/>
                <a:cs typeface="Comic Sans MS"/>
              </a:rPr>
              <a:t>Buzzyette</a:t>
            </a:r>
            <a:r>
              <a:rPr lang="en-GB" dirty="0">
                <a:latin typeface="Comic Sans MS"/>
                <a:cs typeface="Comic Sans MS"/>
              </a:rPr>
              <a:t>... </a:t>
            </a:r>
            <a:r>
              <a:rPr lang="en-GB" dirty="0" err="1">
                <a:latin typeface="Comic Sans MS"/>
                <a:cs typeface="Comic Sans MS"/>
              </a:rPr>
              <a:t>Depuis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quelques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années</a:t>
            </a:r>
            <a:r>
              <a:rPr lang="en-GB" dirty="0">
                <a:latin typeface="Comic Sans MS"/>
                <a:cs typeface="Comic Sans MS"/>
              </a:rPr>
              <a:t>, 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LES ABEILLES </a:t>
            </a:r>
            <a:r>
              <a:rPr lang="en-GB" b="1" dirty="0" err="1">
                <a:solidFill>
                  <a:srgbClr val="EF8600"/>
                </a:solidFill>
                <a:latin typeface="Comic Sans MS"/>
                <a:cs typeface="Comic Sans MS"/>
              </a:rPr>
              <a:t>À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 MIEL MEURENT EN GRAND NOMBRE</a:t>
            </a:r>
            <a:r>
              <a:rPr lang="en-GB" dirty="0">
                <a:latin typeface="Comic Sans MS"/>
                <a:cs typeface="Comic Sans MS"/>
              </a:rPr>
              <a:t>. Les </a:t>
            </a:r>
            <a:r>
              <a:rPr lang="en-GB" dirty="0" err="1">
                <a:latin typeface="Comic Sans MS"/>
                <a:cs typeface="Comic Sans MS"/>
              </a:rPr>
              <a:t>scientifiques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appellent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ce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phénomène</a:t>
            </a:r>
            <a:r>
              <a:rPr lang="en-GB" dirty="0">
                <a:latin typeface="Comic Sans MS"/>
                <a:cs typeface="Comic Sans MS"/>
              </a:rPr>
              <a:t> anormal 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” LE SYNDROME D'EFFONDREMENT DES COLONIES D'ABEILLES  " (CCD).</a:t>
            </a:r>
          </a:p>
        </p:txBody>
      </p:sp>
      <p:sp>
        <p:nvSpPr>
          <p:cNvPr id="13" name="Zaobljeni pravokutni oblačić 6"/>
          <p:cNvSpPr/>
          <p:nvPr/>
        </p:nvSpPr>
        <p:spPr>
          <a:xfrm>
            <a:off x="-110836" y="3348703"/>
            <a:ext cx="3412835" cy="1743997"/>
          </a:xfrm>
          <a:prstGeom prst="wedgeRoundRectCallout">
            <a:avLst>
              <a:gd name="adj1" fmla="val 62125"/>
              <a:gd name="adj2" fmla="val -43265"/>
              <a:gd name="adj3" fmla="val 16667"/>
            </a:avLst>
          </a:prstGeom>
          <a:ln w="57150" cmpd="sng">
            <a:solidFill>
              <a:srgbClr val="C415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75" tIns="53637" rIns="107275" bIns="53637" rtlCol="0" anchor="ctr"/>
          <a:lstStyle/>
          <a:p>
            <a:pPr algn="ctr">
              <a:lnSpc>
                <a:spcPts val="2112"/>
              </a:lnSpc>
            </a:pPr>
            <a:r>
              <a:rPr lang="en-GB" dirty="0">
                <a:latin typeface="Comic Sans MS"/>
                <a:cs typeface="Comic Sans MS"/>
              </a:rPr>
              <a:t>Il </a:t>
            </a:r>
            <a:r>
              <a:rPr lang="en-GB" dirty="0" err="1">
                <a:latin typeface="Comic Sans MS"/>
                <a:cs typeface="Comic Sans MS"/>
              </a:rPr>
              <a:t>s'agit</a:t>
            </a:r>
            <a:r>
              <a:rPr lang="en-GB" dirty="0">
                <a:latin typeface="Comic Sans MS"/>
                <a:cs typeface="Comic Sans MS"/>
              </a:rPr>
              <a:t> d'un 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PHÉNOMÈNE ENCORE INCONNU</a:t>
            </a:r>
            <a:r>
              <a:rPr lang="en-GB" dirty="0">
                <a:latin typeface="Comic Sans MS"/>
                <a:cs typeface="Comic Sans MS"/>
              </a:rPr>
              <a:t> pour </a:t>
            </a:r>
            <a:r>
              <a:rPr lang="en-GB" dirty="0" err="1">
                <a:latin typeface="Comic Sans MS"/>
                <a:cs typeface="Comic Sans MS"/>
              </a:rPr>
              <a:t>lequel</a:t>
            </a:r>
            <a:r>
              <a:rPr lang="en-GB" dirty="0">
                <a:latin typeface="Comic Sans MS"/>
                <a:cs typeface="Comic Sans MS"/>
              </a:rPr>
              <a:t> des colonies </a:t>
            </a:r>
            <a:r>
              <a:rPr lang="en-GB" dirty="0" err="1">
                <a:latin typeface="Comic Sans MS"/>
                <a:cs typeface="Comic Sans MS"/>
              </a:rPr>
              <a:t>d'abeilles</a:t>
            </a:r>
            <a:r>
              <a:rPr lang="en-GB" dirty="0">
                <a:latin typeface="Comic Sans MS"/>
                <a:cs typeface="Comic Sans MS"/>
              </a:rPr>
              <a:t> </a:t>
            </a:r>
          </a:p>
          <a:p>
            <a:pPr algn="ctr">
              <a:lnSpc>
                <a:spcPts val="2112"/>
              </a:lnSpc>
            </a:pPr>
            <a:r>
              <a:rPr lang="en-GB" dirty="0">
                <a:latin typeface="Comic Sans MS"/>
                <a:cs typeface="Comic Sans MS"/>
              </a:rPr>
              <a:t>(</a:t>
            </a:r>
            <a:r>
              <a:rPr lang="en-GB" b="1" dirty="0" err="1">
                <a:solidFill>
                  <a:srgbClr val="EF8600"/>
                </a:solidFill>
                <a:latin typeface="Comic Sans MS"/>
                <a:cs typeface="Comic Sans MS"/>
              </a:rPr>
              <a:t>Apis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 mellifera</a:t>
            </a:r>
            <a:r>
              <a:rPr lang="en-GB" dirty="0">
                <a:latin typeface="Comic Sans MS"/>
                <a:cs typeface="Comic Sans MS"/>
              </a:rPr>
              <a:t>) </a:t>
            </a:r>
            <a:r>
              <a:rPr lang="en-GB" dirty="0" err="1">
                <a:latin typeface="Comic Sans MS"/>
                <a:cs typeface="Comic Sans MS"/>
              </a:rPr>
              <a:t>périssent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brusquement</a:t>
            </a:r>
            <a:r>
              <a:rPr lang="en-GB" dirty="0">
                <a:latin typeface="Comic Sans MS"/>
                <a:cs typeface="Comic Sans MS"/>
              </a:rPr>
              <a:t>.</a:t>
            </a:r>
          </a:p>
          <a:p>
            <a:pPr algn="ctr">
              <a:lnSpc>
                <a:spcPts val="2112"/>
              </a:lnSpc>
            </a:pPr>
            <a:endParaRPr lang="en-GB" dirty="0">
              <a:latin typeface="Comic Sans MS"/>
              <a:cs typeface="Comic Sans MS"/>
            </a:endParaRPr>
          </a:p>
        </p:txBody>
      </p:sp>
      <p:sp>
        <p:nvSpPr>
          <p:cNvPr id="16" name="Zaobljeni pravokutni oblačić 6"/>
          <p:cNvSpPr/>
          <p:nvPr/>
        </p:nvSpPr>
        <p:spPr>
          <a:xfrm>
            <a:off x="6642100" y="228601"/>
            <a:ext cx="2921000" cy="1392963"/>
          </a:xfrm>
          <a:prstGeom prst="wedgeRoundRectCallout">
            <a:avLst>
              <a:gd name="adj1" fmla="val -37913"/>
              <a:gd name="adj2" fmla="val 69480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51" tIns="53623" rIns="107251" bIns="53623" rtlCol="0" anchor="ctr"/>
          <a:lstStyle/>
          <a:p>
            <a:pPr algn="ctr"/>
            <a:r>
              <a:rPr lang="en-GB" dirty="0">
                <a:latin typeface="Comic Sans MS"/>
                <a:cs typeface="Comic Sans MS"/>
              </a:rPr>
              <a:t>De </a:t>
            </a:r>
            <a:r>
              <a:rPr lang="en-GB" dirty="0" err="1">
                <a:latin typeface="Comic Sans MS"/>
                <a:cs typeface="Comic Sans MS"/>
              </a:rPr>
              <a:t>telles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disparitions</a:t>
            </a:r>
            <a:r>
              <a:rPr lang="en-GB" dirty="0">
                <a:latin typeface="Comic Sans MS"/>
                <a:cs typeface="Comic Sans MS"/>
              </a:rPr>
              <a:t> se </a:t>
            </a:r>
            <a:r>
              <a:rPr lang="en-GB" dirty="0" err="1">
                <a:latin typeface="Comic Sans MS"/>
                <a:cs typeface="Comic Sans MS"/>
              </a:rPr>
              <a:t>sont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produites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sporadiquement</a:t>
            </a:r>
            <a:r>
              <a:rPr lang="en-GB" dirty="0">
                <a:latin typeface="Comic Sans MS"/>
                <a:cs typeface="Comic Sans MS"/>
              </a:rPr>
              <a:t> tout au long de </a:t>
            </a:r>
            <a:r>
              <a:rPr lang="en-GB" dirty="0" err="1">
                <a:latin typeface="Comic Sans MS"/>
                <a:cs typeface="Comic Sans MS"/>
              </a:rPr>
              <a:t>l'histoire</a:t>
            </a:r>
            <a:r>
              <a:rPr lang="en-GB" dirty="0">
                <a:latin typeface="Comic Sans MS"/>
                <a:cs typeface="Comic Sans MS"/>
              </a:rPr>
              <a:t> de </a:t>
            </a:r>
            <a:r>
              <a:rPr lang="en-GB" dirty="0" err="1">
                <a:latin typeface="Comic Sans MS"/>
                <a:cs typeface="Comic Sans MS"/>
              </a:rPr>
              <a:t>l'apiculture</a:t>
            </a:r>
            <a:r>
              <a:rPr lang="en-GB" dirty="0">
                <a:latin typeface="Comic Sans MS"/>
                <a:cs typeface="Comic Sans MS"/>
              </a:rPr>
              <a:t>.</a:t>
            </a:r>
          </a:p>
        </p:txBody>
      </p:sp>
      <p:sp>
        <p:nvSpPr>
          <p:cNvPr id="18" name="Zaobljeni pravokutni oblačić 6"/>
          <p:cNvSpPr/>
          <p:nvPr/>
        </p:nvSpPr>
        <p:spPr>
          <a:xfrm>
            <a:off x="2658536" y="5080002"/>
            <a:ext cx="4199464" cy="1777998"/>
          </a:xfrm>
          <a:prstGeom prst="wedgeRoundRectCallout">
            <a:avLst>
              <a:gd name="adj1" fmla="val 27263"/>
              <a:gd name="adj2" fmla="val -79627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51" tIns="53623" rIns="107251" bIns="53623" rtlCol="0" anchor="ctr"/>
          <a:lstStyle/>
          <a:p>
            <a:pPr algn="ctr"/>
            <a:r>
              <a:rPr lang="en-GB" dirty="0">
                <a:latin typeface="Comic Sans MS"/>
                <a:cs typeface="Comic Sans MS"/>
              </a:rPr>
              <a:t>Les </a:t>
            </a:r>
            <a:r>
              <a:rPr lang="en-GB" dirty="0" err="1">
                <a:latin typeface="Comic Sans MS"/>
                <a:cs typeface="Comic Sans MS"/>
              </a:rPr>
              <a:t>apiculteurs</a:t>
            </a:r>
            <a:r>
              <a:rPr lang="en-GB" dirty="0">
                <a:latin typeface="Comic Sans MS"/>
                <a:cs typeface="Comic Sans MS"/>
              </a:rPr>
              <a:t> de la </a:t>
            </a:r>
            <a:r>
              <a:rPr lang="en-GB" dirty="0" err="1">
                <a:latin typeface="Comic Sans MS"/>
                <a:cs typeface="Comic Sans MS"/>
              </a:rPr>
              <a:t>plupart</a:t>
            </a:r>
            <a:r>
              <a:rPr lang="en-GB" dirty="0">
                <a:latin typeface="Comic Sans MS"/>
                <a:cs typeface="Comic Sans MS"/>
              </a:rPr>
              <a:t> des 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pays </a:t>
            </a:r>
            <a:r>
              <a:rPr lang="en-GB" b="1" dirty="0" err="1">
                <a:solidFill>
                  <a:srgbClr val="EF8600"/>
                </a:solidFill>
                <a:latin typeface="Comic Sans MS"/>
                <a:cs typeface="Comic Sans MS"/>
              </a:rPr>
              <a:t>européens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ont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observé</a:t>
            </a:r>
            <a:r>
              <a:rPr lang="en-GB" dirty="0">
                <a:latin typeface="Comic Sans MS"/>
                <a:cs typeface="Comic Sans MS"/>
              </a:rPr>
              <a:t> un </a:t>
            </a:r>
            <a:r>
              <a:rPr lang="en-GB" dirty="0" err="1">
                <a:latin typeface="Comic Sans MS"/>
                <a:cs typeface="Comic Sans MS"/>
              </a:rPr>
              <a:t>phénomène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similaire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depuis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1998</a:t>
            </a:r>
            <a:r>
              <a:rPr lang="en-GB" dirty="0">
                <a:latin typeface="Comic Sans MS"/>
                <a:cs typeface="Comic Sans MS"/>
              </a:rPr>
              <a:t>.</a:t>
            </a:r>
          </a:p>
          <a:p>
            <a:pPr algn="ctr"/>
            <a:r>
              <a:rPr lang="en-GB" dirty="0" err="1">
                <a:latin typeface="Comic Sans MS"/>
                <a:cs typeface="Comic Sans MS"/>
              </a:rPr>
              <a:t>En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2007</a:t>
            </a:r>
            <a:r>
              <a:rPr lang="en-GB" dirty="0">
                <a:latin typeface="Comic Sans MS"/>
                <a:cs typeface="Comic Sans MS"/>
              </a:rPr>
              <a:t>, le </a:t>
            </a:r>
            <a:r>
              <a:rPr lang="en-GB" dirty="0" err="1">
                <a:latin typeface="Comic Sans MS"/>
                <a:cs typeface="Comic Sans MS"/>
              </a:rPr>
              <a:t>phénomène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est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devenu</a:t>
            </a:r>
            <a:r>
              <a:rPr lang="en-GB" dirty="0">
                <a:latin typeface="Comic Sans MS"/>
                <a:cs typeface="Comic Sans MS"/>
              </a:rPr>
              <a:t> plus global </a:t>
            </a:r>
            <a:r>
              <a:rPr lang="en-GB" dirty="0" err="1">
                <a:latin typeface="Comic Sans MS"/>
                <a:cs typeface="Comic Sans MS"/>
              </a:rPr>
              <a:t>lorsqu'il</a:t>
            </a:r>
            <a:r>
              <a:rPr lang="en-GB" dirty="0">
                <a:latin typeface="Comic Sans MS"/>
                <a:cs typeface="Comic Sans MS"/>
              </a:rPr>
              <a:t> a touché </a:t>
            </a:r>
            <a:r>
              <a:rPr lang="en-GB" dirty="0" err="1">
                <a:latin typeface="Comic Sans MS"/>
                <a:cs typeface="Comic Sans MS"/>
              </a:rPr>
              <a:t>également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certains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pays </a:t>
            </a:r>
            <a:r>
              <a:rPr lang="en-GB" b="1" dirty="0" err="1">
                <a:solidFill>
                  <a:srgbClr val="EF8600"/>
                </a:solidFill>
                <a:latin typeface="Comic Sans MS"/>
                <a:cs typeface="Comic Sans MS"/>
              </a:rPr>
              <a:t>d'Asie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et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solidFill>
                  <a:srgbClr val="EF8600"/>
                </a:solidFill>
                <a:latin typeface="Comic Sans MS"/>
                <a:cs typeface="Comic Sans MS"/>
              </a:rPr>
              <a:t>d'Afrique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. </a:t>
            </a:r>
          </a:p>
        </p:txBody>
      </p:sp>
      <p:sp>
        <p:nvSpPr>
          <p:cNvPr id="17" name="Zaobljeni pravokutni oblačić 6"/>
          <p:cNvSpPr/>
          <p:nvPr/>
        </p:nvSpPr>
        <p:spPr>
          <a:xfrm>
            <a:off x="6637867" y="3826933"/>
            <a:ext cx="3268133" cy="1642534"/>
          </a:xfrm>
          <a:prstGeom prst="wedgeRoundRectCallout">
            <a:avLst>
              <a:gd name="adj1" fmla="val -24273"/>
              <a:gd name="adj2" fmla="val -59007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51" tIns="53623" rIns="107251" bIns="53623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Le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phénomène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a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été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baptisé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CCD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en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2006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à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la suite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d'une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augmentation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considérable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du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nombre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de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disparitions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de colonies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d'abeilles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en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solidFill>
                  <a:srgbClr val="EF8600"/>
                </a:solidFill>
                <a:latin typeface="Comic Sans MS"/>
                <a:cs typeface="Comic Sans MS"/>
              </a:rPr>
              <a:t>Amérique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 du Nord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332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  <p:bldP spid="18" grpId="0" animBg="1"/>
      <p:bldP spid="17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8776</TotalTime>
  <Words>2960</Words>
  <Application>Microsoft Macintosh PowerPoint</Application>
  <PresentationFormat>Format A4 (210 x 297 mm)</PresentationFormat>
  <Paragraphs>353</Paragraphs>
  <Slides>72</Slides>
  <Notes>70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72</vt:i4>
      </vt:variant>
    </vt:vector>
  </HeadingPairs>
  <TitlesOfParts>
    <vt:vector size="79" baseType="lpstr">
      <vt:lpstr>Comic Sans MS</vt:lpstr>
      <vt:lpstr>Avenir Next Regular</vt:lpstr>
      <vt:lpstr>Calibri</vt:lpstr>
      <vt:lpstr>Arial</vt:lpstr>
      <vt:lpstr>Chalkboard</vt:lpstr>
      <vt:lpstr>Avenir Black</vt:lpstr>
      <vt:lpstr>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cp:lastModifiedBy>Inès Martorell</cp:lastModifiedBy>
  <cp:revision>514</cp:revision>
  <dcterms:modified xsi:type="dcterms:W3CDTF">2021-09-08T09:41:03Z</dcterms:modified>
</cp:coreProperties>
</file>