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8" r:id="rId4"/>
    <p:sldMasterId id="2147483669" r:id="rId5"/>
  </p:sldMasterIdLst>
  <p:notesMasterIdLst>
    <p:notesMasterId r:id="rId46"/>
  </p:notesMasterIdLst>
  <p:sldIdLst>
    <p:sldId id="295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6" r:id="rId45"/>
  </p:sldIdLst>
  <p:sldSz cx="9144000" cy="5143500" type="screen16x9"/>
  <p:notesSz cx="6858000" cy="9144000"/>
  <p:embeddedFontLst>
    <p:embeddedFont>
      <p:font typeface="Bangers" panose="020B0604020202020204" charset="0"/>
      <p:regular r:id="rId47"/>
    </p:embeddedFont>
    <p:embeddedFont>
      <p:font typeface="Sniglet" panose="020B0604020202020204" charset="0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61EDB8-5DCA-47C1-8161-AF51A804740A}" v="1" dt="2022-02-23T16:05:05.2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15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1.fntdata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2.fntdata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onika Krenn" userId="a67028c1-dade-4dd0-902d-e38d8957242d" providerId="ADAL" clId="{85FE693A-3322-48C3-805D-5A87E5D965E2}"/>
    <pc:docChg chg="modSld">
      <pc:chgData name="Veronika Krenn" userId="a67028c1-dade-4dd0-902d-e38d8957242d" providerId="ADAL" clId="{85FE693A-3322-48C3-805D-5A87E5D965E2}" dt="2022-02-24T11:09:45.494" v="12" actId="13926"/>
      <pc:docMkLst>
        <pc:docMk/>
      </pc:docMkLst>
      <pc:sldChg chg="modSp mod">
        <pc:chgData name="Veronika Krenn" userId="a67028c1-dade-4dd0-902d-e38d8957242d" providerId="ADAL" clId="{85FE693A-3322-48C3-805D-5A87E5D965E2}" dt="2022-02-24T11:09:02.615" v="8" actId="13926"/>
        <pc:sldMkLst>
          <pc:docMk/>
          <pc:sldMk cId="0" sldId="263"/>
        </pc:sldMkLst>
        <pc:spChg chg="mod">
          <ac:chgData name="Veronika Krenn" userId="a67028c1-dade-4dd0-902d-e38d8957242d" providerId="ADAL" clId="{85FE693A-3322-48C3-805D-5A87E5D965E2}" dt="2022-02-24T11:09:02.615" v="8" actId="13926"/>
          <ac:spMkLst>
            <pc:docMk/>
            <pc:sldMk cId="0" sldId="263"/>
            <ac:spMk id="170" creationId="{00000000-0000-0000-0000-000000000000}"/>
          </ac:spMkLst>
        </pc:spChg>
      </pc:sldChg>
      <pc:sldChg chg="modSp mod">
        <pc:chgData name="Veronika Krenn" userId="a67028c1-dade-4dd0-902d-e38d8957242d" providerId="ADAL" clId="{85FE693A-3322-48C3-805D-5A87E5D965E2}" dt="2022-02-24T11:09:19.287" v="9" actId="13926"/>
        <pc:sldMkLst>
          <pc:docMk/>
          <pc:sldMk cId="0" sldId="276"/>
        </pc:sldMkLst>
        <pc:spChg chg="mod">
          <ac:chgData name="Veronika Krenn" userId="a67028c1-dade-4dd0-902d-e38d8957242d" providerId="ADAL" clId="{85FE693A-3322-48C3-805D-5A87E5D965E2}" dt="2022-02-24T11:09:19.287" v="9" actId="13926"/>
          <ac:spMkLst>
            <pc:docMk/>
            <pc:sldMk cId="0" sldId="276"/>
            <ac:spMk id="12" creationId="{F89418AF-826C-42CF-9F70-A396A8DF0C3B}"/>
          </ac:spMkLst>
        </pc:spChg>
      </pc:sldChg>
      <pc:sldChg chg="modSp mod">
        <pc:chgData name="Veronika Krenn" userId="a67028c1-dade-4dd0-902d-e38d8957242d" providerId="ADAL" clId="{85FE693A-3322-48C3-805D-5A87E5D965E2}" dt="2022-02-24T11:09:31.819" v="10" actId="13926"/>
        <pc:sldMkLst>
          <pc:docMk/>
          <pc:sldMk cId="0" sldId="287"/>
        </pc:sldMkLst>
        <pc:spChg chg="mod">
          <ac:chgData name="Veronika Krenn" userId="a67028c1-dade-4dd0-902d-e38d8957242d" providerId="ADAL" clId="{85FE693A-3322-48C3-805D-5A87E5D965E2}" dt="2022-02-24T11:09:31.819" v="10" actId="13926"/>
          <ac:spMkLst>
            <pc:docMk/>
            <pc:sldMk cId="0" sldId="287"/>
            <ac:spMk id="129" creationId="{00000000-0000-0000-0000-000000000000}"/>
          </ac:spMkLst>
        </pc:spChg>
      </pc:sldChg>
      <pc:sldChg chg="modSp mod">
        <pc:chgData name="Veronika Krenn" userId="a67028c1-dade-4dd0-902d-e38d8957242d" providerId="ADAL" clId="{85FE693A-3322-48C3-805D-5A87E5D965E2}" dt="2022-02-24T11:09:37" v="11" actId="13926"/>
        <pc:sldMkLst>
          <pc:docMk/>
          <pc:sldMk cId="0" sldId="289"/>
        </pc:sldMkLst>
        <pc:spChg chg="mod">
          <ac:chgData name="Veronika Krenn" userId="a67028c1-dade-4dd0-902d-e38d8957242d" providerId="ADAL" clId="{85FE693A-3322-48C3-805D-5A87E5D965E2}" dt="2022-02-24T11:09:37" v="11" actId="13926"/>
          <ac:spMkLst>
            <pc:docMk/>
            <pc:sldMk cId="0" sldId="289"/>
            <ac:spMk id="9" creationId="{0C480561-38B8-43E9-9AC2-DFC9CCFB6CE6}"/>
          </ac:spMkLst>
        </pc:spChg>
      </pc:sldChg>
      <pc:sldChg chg="modSp mod">
        <pc:chgData name="Veronika Krenn" userId="a67028c1-dade-4dd0-902d-e38d8957242d" providerId="ADAL" clId="{85FE693A-3322-48C3-805D-5A87E5D965E2}" dt="2022-02-24T11:09:45.494" v="12" actId="13926"/>
        <pc:sldMkLst>
          <pc:docMk/>
          <pc:sldMk cId="0" sldId="292"/>
        </pc:sldMkLst>
        <pc:spChg chg="mod">
          <ac:chgData name="Veronika Krenn" userId="a67028c1-dade-4dd0-902d-e38d8957242d" providerId="ADAL" clId="{85FE693A-3322-48C3-805D-5A87E5D965E2}" dt="2022-02-24T11:09:45.494" v="12" actId="13926"/>
          <ac:spMkLst>
            <pc:docMk/>
            <pc:sldMk cId="0" sldId="292"/>
            <ac:spMk id="166" creationId="{00000000-0000-0000-0000-000000000000}"/>
          </ac:spMkLst>
        </pc:spChg>
      </pc:sldChg>
      <pc:sldChg chg="modSp mod">
        <pc:chgData name="Veronika Krenn" userId="a67028c1-dade-4dd0-902d-e38d8957242d" providerId="ADAL" clId="{85FE693A-3322-48C3-805D-5A87E5D965E2}" dt="2022-02-24T11:08:47.539" v="7" actId="20577"/>
        <pc:sldMkLst>
          <pc:docMk/>
          <pc:sldMk cId="2528573721" sldId="295"/>
        </pc:sldMkLst>
        <pc:spChg chg="mod">
          <ac:chgData name="Veronika Krenn" userId="a67028c1-dade-4dd0-902d-e38d8957242d" providerId="ADAL" clId="{85FE693A-3322-48C3-805D-5A87E5D965E2}" dt="2022-02-24T11:08:47.539" v="7" actId="20577"/>
          <ac:spMkLst>
            <pc:docMk/>
            <pc:sldMk cId="2528573721" sldId="295"/>
            <ac:spMk id="17" creationId="{9491A361-D720-0247-B489-B0D03607A5E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efabcf03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efabcf03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efabcf03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5efabcf03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Talk about all day tomorrow. What do you think of? What does it mean to learn? Does anyone know the world algorithm?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efabcf039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efabcf039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5efabcf039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5efabcf039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Artificial intelligence is a kind of algorithm… theres other kinds as well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efabcf039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efabcf039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efabcf039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5efabcf039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Short definition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5efabcf03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5efabcf039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efabcf039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5efabcf039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5efabcf039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5efabcf039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is instagrams algorithm trying to pick? What kinds of ads do you get? What do you think they are trying to do?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5efabcf039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5efabcf039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efabcf039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efabcf039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efabcf03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efabcf03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5efabcf039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5efabcf039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What kind of dataset do you think this learning algorithm is learning from… do you notice patterns?</a:t>
            </a: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5efabcf039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5efabcf039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5efabcf039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5efabcf039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5efabcf039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5efabcf039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5efabcf039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5efabcf039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5efabcf039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5efabcf039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5efabcf039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5efabcf039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5efabcf039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5efabcf039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5efabcf039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5efabcf039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efa098f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efa098f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5efabcf0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5efabcf0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efa0984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efa0984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efa0984c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efa0984c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efa0984c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efa0984c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efa0984c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efa0984c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efa0984c8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efa0984c8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5efa0984c8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5efa0984c8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efa0984c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efa0984c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efa0984c8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efa0984c8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5efa0984c8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5efa0984c8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5efabcf03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5efabcf03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efabcf039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5efabcf039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efabcf03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5efabcf03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Short definition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5efabcf039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5efabcf039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efabcf039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5efabcf039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Isn’t just numbers -- weather data vs. online video data (gives you information)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Have you ever collected a dataset??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efabcf039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efabcf039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Short definition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4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4"/>
          <p:cNvSpPr/>
          <p:nvPr/>
        </p:nvSpPr>
        <p:spPr>
          <a:xfrm>
            <a:off x="1315275" y="921225"/>
            <a:ext cx="6411650" cy="3910600"/>
          </a:xfrm>
          <a:custGeom>
            <a:avLst/>
            <a:gdLst/>
            <a:ahLst/>
            <a:cxnLst/>
            <a:rect l="l" t="t" r="r" b="b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57" name="Google Shape;57;p14"/>
          <p:cNvSpPr/>
          <p:nvPr/>
        </p:nvSpPr>
        <p:spPr>
          <a:xfrm>
            <a:off x="1010475" y="616425"/>
            <a:ext cx="6411650" cy="3910600"/>
          </a:xfrm>
          <a:custGeom>
            <a:avLst/>
            <a:gdLst/>
            <a:ahLst/>
            <a:cxnLst/>
            <a:rect l="l" t="t" r="r" b="b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>
            <a:off x="2572125" y="2068625"/>
            <a:ext cx="4271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5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5"/>
          <p:cNvSpPr/>
          <p:nvPr/>
        </p:nvSpPr>
        <p:spPr>
          <a:xfrm rot="169468" flipH="1">
            <a:off x="3608974" y="646196"/>
            <a:ext cx="5247975" cy="3809532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001936">
              <a:alpha val="2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2" name="Google Shape;62;p15"/>
          <p:cNvSpPr/>
          <p:nvPr/>
        </p:nvSpPr>
        <p:spPr>
          <a:xfrm rot="169468" flipH="1">
            <a:off x="3380374" y="417596"/>
            <a:ext cx="5247975" cy="3809532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3" name="Google Shape;63;p15"/>
          <p:cNvSpPr txBox="1">
            <a:spLocks noGrp="1"/>
          </p:cNvSpPr>
          <p:nvPr>
            <p:ph type="ctrTitle"/>
          </p:nvPr>
        </p:nvSpPr>
        <p:spPr>
          <a:xfrm>
            <a:off x="4101125" y="1659550"/>
            <a:ext cx="3767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1"/>
          </p:nvPr>
        </p:nvSpPr>
        <p:spPr>
          <a:xfrm>
            <a:off x="4101125" y="2687651"/>
            <a:ext cx="3767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6" descr="comic-02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6"/>
          <p:cNvSpPr/>
          <p:nvPr/>
        </p:nvSpPr>
        <p:spPr>
          <a:xfrm>
            <a:off x="1992352" y="37776"/>
            <a:ext cx="5616577" cy="5220440"/>
          </a:xfrm>
          <a:custGeom>
            <a:avLst/>
            <a:gdLst/>
            <a:ahLst/>
            <a:cxnLst/>
            <a:rect l="l" t="t" r="r" b="b"/>
            <a:pathLst>
              <a:path w="114788" h="106692" extrusionOk="0">
                <a:moveTo>
                  <a:pt x="40479" y="15324"/>
                </a:moveTo>
                <a:lnTo>
                  <a:pt x="41346" y="3758"/>
                </a:lnTo>
                <a:lnTo>
                  <a:pt x="52623" y="13878"/>
                </a:lnTo>
                <a:lnTo>
                  <a:pt x="56382" y="0"/>
                </a:lnTo>
                <a:lnTo>
                  <a:pt x="63610" y="14746"/>
                </a:lnTo>
                <a:lnTo>
                  <a:pt x="70549" y="2024"/>
                </a:lnTo>
                <a:lnTo>
                  <a:pt x="75754" y="17926"/>
                </a:lnTo>
                <a:lnTo>
                  <a:pt x="85006" y="6939"/>
                </a:lnTo>
                <a:lnTo>
                  <a:pt x="85006" y="23131"/>
                </a:lnTo>
                <a:lnTo>
                  <a:pt x="100620" y="13589"/>
                </a:lnTo>
                <a:lnTo>
                  <a:pt x="96861" y="31516"/>
                </a:lnTo>
                <a:lnTo>
                  <a:pt x="111896" y="26889"/>
                </a:lnTo>
                <a:lnTo>
                  <a:pt x="100909" y="41057"/>
                </a:lnTo>
                <a:lnTo>
                  <a:pt x="114209" y="42214"/>
                </a:lnTo>
                <a:lnTo>
                  <a:pt x="104379" y="53201"/>
                </a:lnTo>
                <a:lnTo>
                  <a:pt x="114788" y="59851"/>
                </a:lnTo>
                <a:lnTo>
                  <a:pt x="101198" y="64188"/>
                </a:lnTo>
                <a:lnTo>
                  <a:pt x="105246" y="74886"/>
                </a:lnTo>
                <a:lnTo>
                  <a:pt x="93102" y="73730"/>
                </a:lnTo>
                <a:lnTo>
                  <a:pt x="97150" y="85006"/>
                </a:lnTo>
                <a:lnTo>
                  <a:pt x="88187" y="81537"/>
                </a:lnTo>
                <a:lnTo>
                  <a:pt x="87319" y="95994"/>
                </a:lnTo>
                <a:lnTo>
                  <a:pt x="76043" y="91078"/>
                </a:lnTo>
                <a:lnTo>
                  <a:pt x="71417" y="101776"/>
                </a:lnTo>
                <a:lnTo>
                  <a:pt x="64478" y="93970"/>
                </a:lnTo>
                <a:lnTo>
                  <a:pt x="58984" y="106692"/>
                </a:lnTo>
                <a:lnTo>
                  <a:pt x="52334" y="88187"/>
                </a:lnTo>
                <a:lnTo>
                  <a:pt x="45105" y="100620"/>
                </a:lnTo>
                <a:lnTo>
                  <a:pt x="41636" y="86741"/>
                </a:lnTo>
                <a:lnTo>
                  <a:pt x="29492" y="102355"/>
                </a:lnTo>
                <a:lnTo>
                  <a:pt x="29781" y="83271"/>
                </a:lnTo>
                <a:lnTo>
                  <a:pt x="20239" y="87319"/>
                </a:lnTo>
                <a:lnTo>
                  <a:pt x="21107" y="76332"/>
                </a:lnTo>
                <a:lnTo>
                  <a:pt x="4915" y="79224"/>
                </a:lnTo>
                <a:lnTo>
                  <a:pt x="16191" y="66212"/>
                </a:lnTo>
                <a:lnTo>
                  <a:pt x="7806" y="62164"/>
                </a:lnTo>
                <a:lnTo>
                  <a:pt x="14167" y="56960"/>
                </a:lnTo>
                <a:lnTo>
                  <a:pt x="0" y="47997"/>
                </a:lnTo>
                <a:lnTo>
                  <a:pt x="18215" y="43081"/>
                </a:lnTo>
                <a:lnTo>
                  <a:pt x="9252" y="31516"/>
                </a:lnTo>
                <a:lnTo>
                  <a:pt x="26022" y="33540"/>
                </a:lnTo>
                <a:lnTo>
                  <a:pt x="16191" y="18504"/>
                </a:lnTo>
                <a:lnTo>
                  <a:pt x="31516" y="23420"/>
                </a:lnTo>
                <a:lnTo>
                  <a:pt x="32094" y="11854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69" name="Google Shape;69;p16"/>
          <p:cNvSpPr/>
          <p:nvPr/>
        </p:nvSpPr>
        <p:spPr>
          <a:xfrm>
            <a:off x="1763750" y="-114625"/>
            <a:ext cx="5616577" cy="5220440"/>
          </a:xfrm>
          <a:custGeom>
            <a:avLst/>
            <a:gdLst/>
            <a:ahLst/>
            <a:cxnLst/>
            <a:rect l="l" t="t" r="r" b="b"/>
            <a:pathLst>
              <a:path w="114788" h="106692" extrusionOk="0">
                <a:moveTo>
                  <a:pt x="40479" y="15324"/>
                </a:moveTo>
                <a:lnTo>
                  <a:pt x="41346" y="3758"/>
                </a:lnTo>
                <a:lnTo>
                  <a:pt x="52623" y="13878"/>
                </a:lnTo>
                <a:lnTo>
                  <a:pt x="56382" y="0"/>
                </a:lnTo>
                <a:lnTo>
                  <a:pt x="63610" y="14746"/>
                </a:lnTo>
                <a:lnTo>
                  <a:pt x="70549" y="2024"/>
                </a:lnTo>
                <a:lnTo>
                  <a:pt x="75754" y="17926"/>
                </a:lnTo>
                <a:lnTo>
                  <a:pt x="85006" y="6939"/>
                </a:lnTo>
                <a:lnTo>
                  <a:pt x="85006" y="23131"/>
                </a:lnTo>
                <a:lnTo>
                  <a:pt x="100620" y="13589"/>
                </a:lnTo>
                <a:lnTo>
                  <a:pt x="96861" y="31516"/>
                </a:lnTo>
                <a:lnTo>
                  <a:pt x="111896" y="26889"/>
                </a:lnTo>
                <a:lnTo>
                  <a:pt x="100909" y="41057"/>
                </a:lnTo>
                <a:lnTo>
                  <a:pt x="114209" y="42214"/>
                </a:lnTo>
                <a:lnTo>
                  <a:pt x="104379" y="53201"/>
                </a:lnTo>
                <a:lnTo>
                  <a:pt x="114788" y="59851"/>
                </a:lnTo>
                <a:lnTo>
                  <a:pt x="101198" y="64188"/>
                </a:lnTo>
                <a:lnTo>
                  <a:pt x="105246" y="74886"/>
                </a:lnTo>
                <a:lnTo>
                  <a:pt x="93102" y="73730"/>
                </a:lnTo>
                <a:lnTo>
                  <a:pt x="97150" y="85006"/>
                </a:lnTo>
                <a:lnTo>
                  <a:pt x="88187" y="81537"/>
                </a:lnTo>
                <a:lnTo>
                  <a:pt x="87319" y="95994"/>
                </a:lnTo>
                <a:lnTo>
                  <a:pt x="76043" y="91078"/>
                </a:lnTo>
                <a:lnTo>
                  <a:pt x="71417" y="101776"/>
                </a:lnTo>
                <a:lnTo>
                  <a:pt x="64478" y="93970"/>
                </a:lnTo>
                <a:lnTo>
                  <a:pt x="58984" y="106692"/>
                </a:lnTo>
                <a:lnTo>
                  <a:pt x="52334" y="88187"/>
                </a:lnTo>
                <a:lnTo>
                  <a:pt x="45105" y="100620"/>
                </a:lnTo>
                <a:lnTo>
                  <a:pt x="41636" y="86741"/>
                </a:lnTo>
                <a:lnTo>
                  <a:pt x="29492" y="102355"/>
                </a:lnTo>
                <a:lnTo>
                  <a:pt x="29781" y="83271"/>
                </a:lnTo>
                <a:lnTo>
                  <a:pt x="20239" y="87319"/>
                </a:lnTo>
                <a:lnTo>
                  <a:pt x="21107" y="76332"/>
                </a:lnTo>
                <a:lnTo>
                  <a:pt x="4915" y="79224"/>
                </a:lnTo>
                <a:lnTo>
                  <a:pt x="16191" y="66212"/>
                </a:lnTo>
                <a:lnTo>
                  <a:pt x="7806" y="62164"/>
                </a:lnTo>
                <a:lnTo>
                  <a:pt x="14167" y="56960"/>
                </a:lnTo>
                <a:lnTo>
                  <a:pt x="0" y="47997"/>
                </a:lnTo>
                <a:lnTo>
                  <a:pt x="18215" y="43081"/>
                </a:lnTo>
                <a:lnTo>
                  <a:pt x="9252" y="31516"/>
                </a:lnTo>
                <a:lnTo>
                  <a:pt x="26022" y="33540"/>
                </a:lnTo>
                <a:lnTo>
                  <a:pt x="16191" y="18504"/>
                </a:lnTo>
                <a:lnTo>
                  <a:pt x="31516" y="23420"/>
                </a:lnTo>
                <a:lnTo>
                  <a:pt x="32094" y="11854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2905800" y="2161800"/>
            <a:ext cx="3332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80990" algn="ct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marL="914378" lvl="1" indent="-38099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L="1371566" lvl="2" indent="-38099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L="1828754" lvl="3" indent="-38099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L="2285943" lvl="4" indent="-38099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L="2743132" lvl="5" indent="-38099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L="3200320" lvl="6" indent="-38099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L="3657509" lvl="7" indent="-38099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L="4114697" lvl="8" indent="-38099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1pPr>
            <a:lvl2pPr lvl="1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buNone/>
              <a:defRPr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7"/>
          <p:cNvSpPr/>
          <p:nvPr/>
        </p:nvSpPr>
        <p:spPr>
          <a:xfrm>
            <a:off x="734600" y="763501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75" name="Google Shape;75;p17"/>
          <p:cNvSpPr/>
          <p:nvPr/>
        </p:nvSpPr>
        <p:spPr>
          <a:xfrm>
            <a:off x="506000" y="534901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 rot="161729">
            <a:off x="976261" y="876907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1"/>
          </p:nvPr>
        </p:nvSpPr>
        <p:spPr>
          <a:xfrm>
            <a:off x="1052050" y="1545942"/>
            <a:ext cx="7710900" cy="3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419090" rtl="0">
              <a:spcBef>
                <a:spcPts val="600"/>
              </a:spcBef>
              <a:spcAft>
                <a:spcPts val="0"/>
              </a:spcAft>
              <a:buSzPts val="3000"/>
              <a:buChar char="×"/>
              <a:defRPr/>
            </a:lvl1pPr>
            <a:lvl2pPr marL="914378" lvl="1" indent="-380990" rtl="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2pPr>
            <a:lvl3pPr marL="1371566" lvl="2" indent="-380990" rtl="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3pPr>
            <a:lvl4pPr marL="1828754" lvl="3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5943" lvl="4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132" lvl="5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320" lvl="6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509" lvl="7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697" lvl="8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8"/>
          <p:cNvSpPr/>
          <p:nvPr/>
        </p:nvSpPr>
        <p:spPr>
          <a:xfrm>
            <a:off x="734600" y="763501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82" name="Google Shape;82;p18"/>
          <p:cNvSpPr/>
          <p:nvPr/>
        </p:nvSpPr>
        <p:spPr>
          <a:xfrm>
            <a:off x="506000" y="534901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 rot="161729">
            <a:off x="976261" y="876907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1073625" y="1550125"/>
            <a:ext cx="3396300" cy="26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68291" rtl="0">
              <a:spcBef>
                <a:spcPts val="600"/>
              </a:spcBef>
              <a:spcAft>
                <a:spcPts val="0"/>
              </a:spcAft>
              <a:buSzPts val="2200"/>
              <a:buChar char="×"/>
              <a:defRPr sz="2200"/>
            </a:lvl1pPr>
            <a:lvl2pPr marL="914378" lvl="1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2pPr>
            <a:lvl3pPr marL="1371566" lvl="2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3pPr>
            <a:lvl4pPr marL="1828754" lvl="3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4pPr>
            <a:lvl5pPr marL="2285943" lvl="4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5pPr>
            <a:lvl6pPr marL="2743132" lvl="5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6pPr>
            <a:lvl7pPr marL="3200320" lvl="6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7pPr>
            <a:lvl8pPr marL="3657509" lvl="7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8pPr>
            <a:lvl9pPr marL="4114697" lvl="8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2"/>
          </p:nvPr>
        </p:nvSpPr>
        <p:spPr>
          <a:xfrm>
            <a:off x="4674251" y="1550125"/>
            <a:ext cx="3396300" cy="26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68291" rtl="0">
              <a:spcBef>
                <a:spcPts val="600"/>
              </a:spcBef>
              <a:spcAft>
                <a:spcPts val="0"/>
              </a:spcAft>
              <a:buSzPts val="2200"/>
              <a:buChar char="×"/>
              <a:defRPr sz="2200"/>
            </a:lvl1pPr>
            <a:lvl2pPr marL="914378" lvl="1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2pPr>
            <a:lvl3pPr marL="1371566" lvl="2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3pPr>
            <a:lvl4pPr marL="1828754" lvl="3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4pPr>
            <a:lvl5pPr marL="2285943" lvl="4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5pPr>
            <a:lvl6pPr marL="2743132" lvl="5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6pPr>
            <a:lvl7pPr marL="3200320" lvl="6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7pPr>
            <a:lvl8pPr marL="3657509" lvl="7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8pPr>
            <a:lvl9pPr marL="4114697" lvl="8" indent="-368291" rtl="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9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9"/>
          <p:cNvSpPr/>
          <p:nvPr/>
        </p:nvSpPr>
        <p:spPr>
          <a:xfrm>
            <a:off x="734600" y="763501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90" name="Google Shape;90;p19"/>
          <p:cNvSpPr/>
          <p:nvPr/>
        </p:nvSpPr>
        <p:spPr>
          <a:xfrm>
            <a:off x="506000" y="534901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 rot="161729">
            <a:off x="976261" y="876907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902950" y="1556175"/>
            <a:ext cx="2295300" cy="28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378" lvl="1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566" lvl="2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754" lvl="3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5943" lvl="4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132" lvl="5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320" lvl="6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509" lvl="7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697" lvl="8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body" idx="2"/>
          </p:nvPr>
        </p:nvSpPr>
        <p:spPr>
          <a:xfrm>
            <a:off x="3315993" y="1556175"/>
            <a:ext cx="2295300" cy="28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378" lvl="1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566" lvl="2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754" lvl="3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5943" lvl="4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132" lvl="5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320" lvl="6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509" lvl="7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697" lvl="8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body" idx="3"/>
          </p:nvPr>
        </p:nvSpPr>
        <p:spPr>
          <a:xfrm>
            <a:off x="5729035" y="1556175"/>
            <a:ext cx="2295300" cy="28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378" lvl="1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566" lvl="2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754" lvl="3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5943" lvl="4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132" lvl="5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320" lvl="6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509" lvl="7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697" lvl="8" indent="-342892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0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0"/>
          <p:cNvSpPr/>
          <p:nvPr/>
        </p:nvSpPr>
        <p:spPr>
          <a:xfrm>
            <a:off x="734600" y="763501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99" name="Google Shape;99;p20"/>
          <p:cNvSpPr/>
          <p:nvPr/>
        </p:nvSpPr>
        <p:spPr>
          <a:xfrm>
            <a:off x="506000" y="534901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 rot="161729">
            <a:off x="976261" y="876907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1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1"/>
          <p:cNvSpPr/>
          <p:nvPr/>
        </p:nvSpPr>
        <p:spPr>
          <a:xfrm>
            <a:off x="734600" y="763501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105" name="Google Shape;105;p21"/>
          <p:cNvSpPr/>
          <p:nvPr/>
        </p:nvSpPr>
        <p:spPr>
          <a:xfrm>
            <a:off x="506000" y="534901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06" name="Google Shape;106;p21"/>
          <p:cNvSpPr txBox="1">
            <a:spLocks noGrp="1"/>
          </p:cNvSpPr>
          <p:nvPr>
            <p:ph type="body" idx="1"/>
          </p:nvPr>
        </p:nvSpPr>
        <p:spPr>
          <a:xfrm rot="-120953">
            <a:off x="457218" y="4025232"/>
            <a:ext cx="8229893" cy="5196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28594" algn="ctr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2" descr="comic-03.png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00A7EB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 rot="161729">
            <a:off x="976261" y="876907"/>
            <a:ext cx="7029878" cy="760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1052050" y="1545942"/>
            <a:ext cx="7710900" cy="3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niglet"/>
              <a:buChar char="×"/>
              <a:defRPr sz="30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 algn="r" rtl="0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r" rtl="0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r" rtl="0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r" rtl="0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r" rtl="0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r" rtl="0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r" rtl="0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r" rtl="0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JPG"/><Relationship Id="rId4" Type="http://schemas.openxmlformats.org/officeDocument/2006/relationships/hyperlink" Target="https://www.creative-school.eu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5" descr="Erasmus+ Programme">
            <a:extLst>
              <a:ext uri="{FF2B5EF4-FFF2-40B4-BE49-F238E27FC236}">
                <a16:creationId xmlns:a16="http://schemas.microsoft.com/office/drawing/2014/main" id="{842733AB-C0D2-3A43-AF99-292769A8461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0" y="3815026"/>
            <a:ext cx="2672583" cy="64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72BB2ECF-5A09-C94A-9318-BC04DF882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5428" y="3992142"/>
            <a:ext cx="1888578" cy="68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sellaDiTesto 7">
            <a:extLst>
              <a:ext uri="{FF2B5EF4-FFF2-40B4-BE49-F238E27FC236}">
                <a16:creationId xmlns:a16="http://schemas.microsoft.com/office/drawing/2014/main" id="{6265D32C-59F9-A64E-AEE3-EEC0307D0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6206" y="4639059"/>
            <a:ext cx="27368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sz="1000" dirty="0"/>
              <a:t>Materials can be used according to the: Creative Commons Non Commercial Share Alike license</a:t>
            </a:r>
            <a:endParaRPr lang="it-IT" sz="1000" dirty="0"/>
          </a:p>
        </p:txBody>
      </p:sp>
      <p:sp>
        <p:nvSpPr>
          <p:cNvPr id="16" name="CasellaDiTesto 8">
            <a:extLst>
              <a:ext uri="{FF2B5EF4-FFF2-40B4-BE49-F238E27FC236}">
                <a16:creationId xmlns:a16="http://schemas.microsoft.com/office/drawing/2014/main" id="{CDDD2C98-BEEC-B84F-AC24-9F88BD681709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59231" y="4346670"/>
            <a:ext cx="627062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000" i="1" dirty="0"/>
              <a:t>The Creative School </a:t>
            </a:r>
            <a:r>
              <a:rPr lang="en-GB" sz="1000" dirty="0"/>
              <a:t>project has been funded with the support of the European Union and the French National Agency for the Erasmus+ Programme (Grant Agreement 2019-1-FR01-KA201-062212). This publication reflects the views only of the author, and the European Union and the French National Agency for the Erasmus+ Programme cannot be held responsible for any use which may be made of the information contained therein.</a:t>
            </a:r>
            <a:r>
              <a:rPr lang="it-IT" sz="1000" dirty="0"/>
              <a:t> </a:t>
            </a:r>
          </a:p>
        </p:txBody>
      </p:sp>
      <p:sp>
        <p:nvSpPr>
          <p:cNvPr id="17" name="CasellaDiTesto 1">
            <a:extLst>
              <a:ext uri="{FF2B5EF4-FFF2-40B4-BE49-F238E27FC236}">
                <a16:creationId xmlns:a16="http://schemas.microsoft.com/office/drawing/2014/main" id="{9491A361-D720-0247-B489-B0D03607A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106" y="0"/>
            <a:ext cx="8851900" cy="45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600" b="1" i="1" dirty="0"/>
              <a:t>Offene Bildungsressourcen (</a:t>
            </a:r>
            <a:r>
              <a:rPr lang="de-DE" sz="1600" b="1" dirty="0"/>
              <a:t>Open Educational Resources</a:t>
            </a:r>
            <a:r>
              <a:rPr lang="de-DE" sz="1600" b="1" i="1" dirty="0"/>
              <a:t>)</a:t>
            </a:r>
            <a:endParaRPr lang="de-DE" sz="1600" b="1" dirty="0"/>
          </a:p>
          <a:p>
            <a:pPr>
              <a:lnSpc>
                <a:spcPct val="90000"/>
              </a:lnSpc>
            </a:pPr>
            <a:endParaRPr lang="de-DE" sz="1100" dirty="0"/>
          </a:p>
          <a:p>
            <a:pPr algn="just"/>
            <a:r>
              <a:rPr lang="de-DE" sz="1100" dirty="0"/>
              <a:t>Heutzutage müssen Kinder und Jugendliche überall auf der Welt für die Bewältigung </a:t>
            </a:r>
          </a:p>
          <a:p>
            <a:pPr algn="just"/>
            <a:r>
              <a:rPr lang="de-DE" sz="1100" dirty="0"/>
              <a:t>anspruchsvoller sozialer, emotionaler und wirtschaftlicher Probleme, mit denen sie </a:t>
            </a:r>
          </a:p>
          <a:p>
            <a:pPr algn="just"/>
            <a:r>
              <a:rPr lang="de-DE" sz="1100" dirty="0"/>
              <a:t>als Erwachsene  persönlich und global konfrontiert sein werden, geschult werden.</a:t>
            </a:r>
          </a:p>
          <a:p>
            <a:pPr algn="just"/>
            <a:endParaRPr lang="de-DE" sz="1100" dirty="0"/>
          </a:p>
          <a:p>
            <a:pPr algn="just"/>
            <a:r>
              <a:rPr lang="de-DE" sz="1100" dirty="0"/>
              <a:t>Um dies zu erreichen, müssen sie </a:t>
            </a:r>
            <a:r>
              <a:rPr lang="de-DE" sz="1100" b="1" cap="all" dirty="0"/>
              <a:t>Denkfähigkeiten </a:t>
            </a:r>
            <a:r>
              <a:rPr lang="de-DE" sz="1100" dirty="0"/>
              <a:t>auf höherem Niveau entwickeln, die unserer Meinung nach gedeihen, wenn sie dazu ermutigt werden, </a:t>
            </a:r>
            <a:r>
              <a:rPr lang="de-DE" sz="1100" b="1" cap="all" dirty="0"/>
              <a:t>kreativ, innovativ, einfallsreich und anpassungsfähig</a:t>
            </a:r>
            <a:r>
              <a:rPr lang="de-DE" sz="1100" dirty="0"/>
              <a:t> zu sein. </a:t>
            </a:r>
          </a:p>
          <a:p>
            <a:pPr algn="just">
              <a:lnSpc>
                <a:spcPct val="70000"/>
              </a:lnSpc>
            </a:pPr>
            <a:endParaRPr lang="de-DE" sz="1100" dirty="0"/>
          </a:p>
          <a:p>
            <a:pPr algn="just"/>
            <a:r>
              <a:rPr lang="de-DE" sz="1100" dirty="0"/>
              <a:t>Die vorliegenden Offenen Bildungsressourcen wurden im Rahmen des </a:t>
            </a:r>
            <a:r>
              <a:rPr lang="de-DE" sz="1100" b="1" dirty="0"/>
              <a:t>Creative School Projekt </a:t>
            </a:r>
            <a:r>
              <a:rPr lang="de-DE" sz="1100" dirty="0"/>
              <a:t>entwickelt. Das Ziel dabei ist die Entwicklung von Lehr-/Lernmodulen für Lehrer*innen und Schüler*innen, die das </a:t>
            </a:r>
            <a:r>
              <a:rPr lang="de-DE" sz="1100" b="1" cap="all" dirty="0"/>
              <a:t>selbstgesteuerte Lernen und die Fähigkeiten zum kritischen und visuellen Denken </a:t>
            </a:r>
            <a:r>
              <a:rPr lang="de-DE" sz="1100" dirty="0"/>
              <a:t>fördern. Inhalte der Bildungsressourcen, das kulturelle Erbe, werden von den Partner-Institutionen und –Organisationen zur Verfügung gestellt.</a:t>
            </a:r>
          </a:p>
          <a:p>
            <a:pPr algn="just">
              <a:lnSpc>
                <a:spcPct val="70000"/>
              </a:lnSpc>
            </a:pPr>
            <a:endParaRPr lang="de-DE" sz="1100" dirty="0"/>
          </a:p>
          <a:p>
            <a:pPr algn="just"/>
            <a:r>
              <a:rPr lang="de-AT" sz="1100" dirty="0"/>
              <a:t>Die Nutznießer der vorliegenden offenen Bildungsressourcen sind: </a:t>
            </a:r>
          </a:p>
          <a:p>
            <a:pPr marL="171450" indent="-171450" algn="just">
              <a:buFontTx/>
              <a:buChar char="-"/>
            </a:pPr>
            <a:r>
              <a:rPr lang="de-AT" sz="1100" b="1" dirty="0"/>
              <a:t>LEHRER*INNEN DER PRIMÄR- UND SEKUNDARSCHULE, </a:t>
            </a:r>
            <a:r>
              <a:rPr lang="de-AT" sz="1100" dirty="0"/>
              <a:t>die durch die Beschäftigung mit dem Projekt mit den notwendigen Fähigkeiten ausgestattet werden, um pädagogische Strategien für Kreativität und kritisches Denken zu fördern; </a:t>
            </a:r>
          </a:p>
          <a:p>
            <a:pPr marL="171450" indent="-171450" algn="just">
              <a:buFontTx/>
              <a:buChar char="-"/>
            </a:pPr>
            <a:r>
              <a:rPr lang="de-AT" sz="1100" b="1" dirty="0"/>
              <a:t>KINDER UND JUGENDLICHE</a:t>
            </a:r>
            <a:r>
              <a:rPr lang="de-AT" sz="1100" dirty="0"/>
              <a:t>, die im Rahmen des Projekts die entwickelten Offenen Bildungsressourcen nutzen werden.</a:t>
            </a:r>
          </a:p>
          <a:p>
            <a:pPr marL="171450" indent="-171450" algn="just">
              <a:buFontTx/>
              <a:buChar char="-"/>
            </a:pPr>
            <a:endParaRPr lang="de-DE" sz="1100" dirty="0"/>
          </a:p>
          <a:p>
            <a:pPr algn="just"/>
            <a:r>
              <a:rPr lang="de-AT" sz="1100" dirty="0"/>
              <a:t>Bitte beachten Sie, dass die Themen von einer internationalen Gruppe von Lehrer*innen und </a:t>
            </a:r>
            <a:r>
              <a:rPr lang="de-AT" sz="1100" dirty="0" err="1"/>
              <a:t>Pädagog</a:t>
            </a:r>
            <a:r>
              <a:rPr lang="de-AT" sz="1100" dirty="0"/>
              <a:t>*innen aus </a:t>
            </a:r>
            <a:r>
              <a:rPr lang="de-AT" sz="1100" b="1" dirty="0"/>
              <a:t>Österreich, Kroatien, Finnland, Frankreich, Irland, Italien und dem Vereinigten Königreich</a:t>
            </a:r>
            <a:r>
              <a:rPr lang="de-AT" sz="1100" dirty="0"/>
              <a:t> im Rahmen von Fokusgruppen und Umfragen ausgewählt worden sind.</a:t>
            </a:r>
            <a:endParaRPr lang="de-DE" sz="1100" dirty="0"/>
          </a:p>
          <a:p>
            <a:pPr algn="just">
              <a:lnSpc>
                <a:spcPct val="70000"/>
              </a:lnSpc>
            </a:pPr>
            <a:endParaRPr lang="de-DE" sz="1100" dirty="0"/>
          </a:p>
          <a:p>
            <a:pPr algn="just">
              <a:lnSpc>
                <a:spcPct val="70000"/>
              </a:lnSpc>
            </a:pPr>
            <a:r>
              <a:rPr lang="de-AT" sz="1100" dirty="0"/>
              <a:t>Wir hoffen, dass die vorliegenden Materialien Ihren Unterricht bereichern und das kreative und kritische Denken der Schüler*innen fördern.</a:t>
            </a:r>
            <a:endParaRPr lang="de-DE" sz="1100" dirty="0"/>
          </a:p>
          <a:p>
            <a:pPr algn="r"/>
            <a:endParaRPr lang="de-DE" sz="1100" b="1" dirty="0">
              <a:hlinkClick r:id="rId4"/>
            </a:endParaRPr>
          </a:p>
          <a:p>
            <a:pPr algn="ctr"/>
            <a:r>
              <a:rPr lang="de-DE" sz="1200" b="1" dirty="0">
                <a:hlinkClick r:id="rId4"/>
              </a:rPr>
              <a:t>https://www.creative-school.eu</a:t>
            </a:r>
            <a:endParaRPr lang="de-DE" sz="1200" b="1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E0695B48-1FB6-0048-B2A5-3F019F0CDD6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866992" y="10886"/>
            <a:ext cx="1277007" cy="107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73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/>
              <a:t>KI </a:t>
            </a:r>
            <a:r>
              <a:rPr lang="en-GB" dirty="0" err="1"/>
              <a:t>besteht</a:t>
            </a:r>
            <a:r>
              <a:rPr lang="en-GB" dirty="0"/>
              <a:t> </a:t>
            </a:r>
            <a:r>
              <a:rPr lang="en-GB" dirty="0" err="1"/>
              <a:t>aus</a:t>
            </a:r>
            <a:r>
              <a:rPr lang="en-GB" dirty="0"/>
              <a:t> 3 </a:t>
            </a:r>
            <a:r>
              <a:rPr lang="en-GB" dirty="0" err="1"/>
              <a:t>Ebenen</a:t>
            </a:r>
            <a:endParaRPr dirty="0"/>
          </a:p>
        </p:txBody>
      </p:sp>
      <p:sp>
        <p:nvSpPr>
          <p:cNvPr id="179" name="Google Shape;179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10</a:t>
            </a:fld>
            <a:endParaRPr/>
          </a:p>
        </p:txBody>
      </p:sp>
      <p:sp>
        <p:nvSpPr>
          <p:cNvPr id="5" name="Google Shape;148;p27">
            <a:extLst>
              <a:ext uri="{FF2B5EF4-FFF2-40B4-BE49-F238E27FC236}">
                <a16:creationId xmlns:a16="http://schemas.microsoft.com/office/drawing/2014/main" id="{4E717EA1-D848-41E2-9126-D1C1D13E42F9}"/>
              </a:ext>
            </a:extLst>
          </p:cNvPr>
          <p:cNvSpPr/>
          <p:nvPr/>
        </p:nvSpPr>
        <p:spPr>
          <a:xfrm rot="-152142">
            <a:off x="1333906" y="2081757"/>
            <a:ext cx="192097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u="sng" dirty="0" err="1">
                <a:latin typeface="Sniglet"/>
                <a:ea typeface="Sniglet"/>
                <a:cs typeface="Sniglet"/>
                <a:sym typeface="Sniglet"/>
              </a:rPr>
              <a:t>Datensätze</a:t>
            </a:r>
            <a:endParaRPr sz="1800" u="sng" dirty="0"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11</a:t>
            </a:fld>
            <a:endParaRPr/>
          </a:p>
        </p:txBody>
      </p:sp>
      <p:sp>
        <p:nvSpPr>
          <p:cNvPr id="8" name="Google Shape;147;p27">
            <a:extLst>
              <a:ext uri="{FF2B5EF4-FFF2-40B4-BE49-F238E27FC236}">
                <a16:creationId xmlns:a16="http://schemas.microsoft.com/office/drawing/2014/main" id="{8E318E3D-182A-4AF3-8F12-5043FBB53A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/>
              <a:t>KI </a:t>
            </a:r>
            <a:r>
              <a:rPr lang="en-GB" dirty="0" err="1"/>
              <a:t>besteht</a:t>
            </a:r>
            <a:r>
              <a:rPr lang="en-GB" dirty="0"/>
              <a:t> </a:t>
            </a:r>
            <a:r>
              <a:rPr lang="en-GB" dirty="0" err="1"/>
              <a:t>aus</a:t>
            </a:r>
            <a:r>
              <a:rPr lang="en-GB" dirty="0"/>
              <a:t> 3 </a:t>
            </a:r>
            <a:r>
              <a:rPr lang="en-GB" dirty="0" err="1"/>
              <a:t>Ebenen</a:t>
            </a:r>
            <a:endParaRPr dirty="0"/>
          </a:p>
        </p:txBody>
      </p:sp>
      <p:sp>
        <p:nvSpPr>
          <p:cNvPr id="9" name="Google Shape;148;p27">
            <a:extLst>
              <a:ext uri="{FF2B5EF4-FFF2-40B4-BE49-F238E27FC236}">
                <a16:creationId xmlns:a16="http://schemas.microsoft.com/office/drawing/2014/main" id="{0D14914D-9BE2-4AEB-A95A-56F45EF088C7}"/>
              </a:ext>
            </a:extLst>
          </p:cNvPr>
          <p:cNvSpPr/>
          <p:nvPr/>
        </p:nvSpPr>
        <p:spPr>
          <a:xfrm rot="-152142">
            <a:off x="1333906" y="2081757"/>
            <a:ext cx="192097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u="sng" dirty="0" err="1">
                <a:latin typeface="Sniglet"/>
                <a:ea typeface="Sniglet"/>
                <a:cs typeface="Sniglet"/>
                <a:sym typeface="Sniglet"/>
              </a:rPr>
              <a:t>Datensätze</a:t>
            </a:r>
            <a:endParaRPr sz="1800" u="sng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0" name="Google Shape;149;p27">
            <a:extLst>
              <a:ext uri="{FF2B5EF4-FFF2-40B4-BE49-F238E27FC236}">
                <a16:creationId xmlns:a16="http://schemas.microsoft.com/office/drawing/2014/main" id="{792D1FD2-D94B-4C90-8108-9A7C56762E0A}"/>
              </a:ext>
            </a:extLst>
          </p:cNvPr>
          <p:cNvSpPr/>
          <p:nvPr/>
        </p:nvSpPr>
        <p:spPr>
          <a:xfrm rot="-151954">
            <a:off x="2887429" y="1989968"/>
            <a:ext cx="2965125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Lernalgorithmus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D02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3"/>
          <p:cNvSpPr txBox="1">
            <a:spLocks noGrp="1"/>
          </p:cNvSpPr>
          <p:nvPr>
            <p:ph type="ctrTitle"/>
          </p:nvPr>
        </p:nvSpPr>
        <p:spPr>
          <a:xfrm>
            <a:off x="3865425" y="806100"/>
            <a:ext cx="4374600" cy="26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50000"/>
              </a:lnSpc>
            </a:pPr>
            <a:endParaRPr sz="7200" dirty="0"/>
          </a:p>
          <a:p>
            <a:pPr>
              <a:lnSpc>
                <a:spcPct val="150000"/>
              </a:lnSpc>
            </a:pPr>
            <a:r>
              <a:rPr lang="de-AT" sz="3200" dirty="0">
                <a:latin typeface="Sniglet"/>
                <a:ea typeface="Sniglet"/>
                <a:cs typeface="Sniglet"/>
                <a:sym typeface="Sniglet"/>
              </a:rPr>
              <a:t>Was ist ein</a:t>
            </a:r>
            <a:endParaRPr sz="3200" dirty="0">
              <a:latin typeface="Sniglet"/>
              <a:ea typeface="Sniglet"/>
              <a:cs typeface="Sniglet"/>
              <a:sym typeface="Sniglet"/>
            </a:endParaRPr>
          </a:p>
          <a:p>
            <a:pPr>
              <a:lnSpc>
                <a:spcPct val="150000"/>
              </a:lnSpc>
            </a:pPr>
            <a:r>
              <a:rPr lang="de-AT" sz="3800" dirty="0"/>
              <a:t>„</a:t>
            </a:r>
            <a:r>
              <a:rPr lang="en-GB" sz="3800" dirty="0" err="1"/>
              <a:t>algorithmus</a:t>
            </a:r>
            <a:r>
              <a:rPr lang="en-GB" sz="3800" dirty="0"/>
              <a:t>”?</a:t>
            </a:r>
            <a:endParaRPr sz="32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93" name="Google Shape;193;p3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300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4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 err="1"/>
              <a:t>Algorithmus</a:t>
            </a:r>
            <a:endParaRPr dirty="0"/>
          </a:p>
        </p:txBody>
      </p:sp>
      <p:sp>
        <p:nvSpPr>
          <p:cNvPr id="199" name="Google Shape;199;p34"/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FF4026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Input</a:t>
            </a:r>
          </a:p>
          <a:p>
            <a:pPr algn="ctr"/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(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Eingabe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)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00" name="Google Shape;200;p34"/>
          <p:cNvSpPr/>
          <p:nvPr/>
        </p:nvSpPr>
        <p:spPr>
          <a:xfrm rot="-151954">
            <a:off x="3295709" y="1981822"/>
            <a:ext cx="2516962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Schritte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zur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Änderungen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der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Eingabe</a:t>
            </a:r>
            <a:endParaRPr sz="1800" u="sng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01" name="Google Shape;201;p34"/>
          <p:cNvSpPr/>
          <p:nvPr/>
        </p:nvSpPr>
        <p:spPr>
          <a:xfrm rot="-151775">
            <a:off x="5499705" y="1893927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00A7EB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Output</a:t>
            </a:r>
          </a:p>
          <a:p>
            <a:pPr algn="ctr"/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(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Ausgabe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)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02" name="Google Shape;202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300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5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 err="1"/>
              <a:t>Hinzufügen</a:t>
            </a:r>
            <a:r>
              <a:rPr lang="en-GB" dirty="0"/>
              <a:t> </a:t>
            </a:r>
            <a:r>
              <a:rPr lang="en-GB" dirty="0" err="1"/>
              <a:t>eines</a:t>
            </a:r>
            <a:r>
              <a:rPr lang="en-GB" dirty="0"/>
              <a:t> </a:t>
            </a:r>
            <a:r>
              <a:rPr lang="en-GB" dirty="0" err="1"/>
              <a:t>neuen</a:t>
            </a:r>
            <a:r>
              <a:rPr lang="en-GB" dirty="0"/>
              <a:t> </a:t>
            </a:r>
            <a:r>
              <a:rPr lang="en-GB" dirty="0" err="1"/>
              <a:t>KOntakts</a:t>
            </a:r>
            <a:endParaRPr dirty="0"/>
          </a:p>
        </p:txBody>
      </p:sp>
      <p:sp>
        <p:nvSpPr>
          <p:cNvPr id="208" name="Google Shape;208;p35"/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FF4026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Input: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  <a:p>
            <a:pPr marL="457189" indent="-342892">
              <a:buSzPts val="1800"/>
              <a:buFont typeface="Sniglet"/>
              <a:buChar char="●"/>
            </a:pPr>
            <a:r>
              <a:rPr lang="de-AT" sz="1800" dirty="0">
                <a:latin typeface="Sniglet"/>
                <a:ea typeface="Sniglet"/>
                <a:cs typeface="Sniglet"/>
                <a:sym typeface="Sniglet"/>
              </a:rPr>
              <a:t>Name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  <a:p>
            <a:pPr marL="457189" indent="-342892">
              <a:buSzPts val="1800"/>
              <a:buFont typeface="Sniglet"/>
              <a:buChar char="●"/>
            </a:pPr>
            <a:r>
              <a:rPr lang="de-AT" sz="1800" dirty="0">
                <a:latin typeface="Sniglet"/>
                <a:ea typeface="Sniglet"/>
                <a:cs typeface="Sniglet"/>
                <a:sym typeface="Sniglet"/>
              </a:rPr>
              <a:t>Telefon-nummer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  <a:p>
            <a:pPr algn="ctr"/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09" name="Google Shape;209;p35"/>
          <p:cNvSpPr/>
          <p:nvPr/>
        </p:nvSpPr>
        <p:spPr>
          <a:xfrm rot="-151800">
            <a:off x="3295595" y="1977128"/>
            <a:ext cx="2732063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189" indent="-304793">
              <a:buSzPts val="1200"/>
              <a:buFont typeface="Sniglet"/>
              <a:buAutoNum type="arabicPeriod"/>
            </a:pPr>
            <a:r>
              <a:rPr lang="de-AT" sz="1200" dirty="0">
                <a:latin typeface="Sniglet"/>
                <a:ea typeface="Sniglet"/>
                <a:cs typeface="Sniglet"/>
                <a:sym typeface="Sniglet"/>
              </a:rPr>
              <a:t>Öffnen der Kontakt App</a:t>
            </a:r>
            <a:endParaRPr sz="1200" dirty="0">
              <a:latin typeface="Sniglet"/>
              <a:ea typeface="Sniglet"/>
              <a:cs typeface="Sniglet"/>
              <a:sym typeface="Sniglet"/>
            </a:endParaRPr>
          </a:p>
          <a:p>
            <a:pPr marL="457189" indent="-304793">
              <a:buSzPts val="1200"/>
              <a:buFont typeface="Sniglet"/>
              <a:buAutoNum type="arabicPeriod"/>
            </a:pPr>
            <a:r>
              <a:rPr lang="de-AT" sz="1200" dirty="0">
                <a:latin typeface="Sniglet"/>
                <a:ea typeface="Sniglet"/>
                <a:cs typeface="Sniglet"/>
                <a:sym typeface="Sniglet"/>
              </a:rPr>
              <a:t>Vornamen ausfüllen</a:t>
            </a:r>
            <a:endParaRPr sz="1200" dirty="0">
              <a:latin typeface="Sniglet"/>
              <a:ea typeface="Sniglet"/>
              <a:cs typeface="Sniglet"/>
              <a:sym typeface="Sniglet"/>
            </a:endParaRPr>
          </a:p>
          <a:p>
            <a:pPr marL="457189" indent="-304793">
              <a:buSzPts val="1200"/>
              <a:buFont typeface="Sniglet"/>
              <a:buAutoNum type="arabicPeriod"/>
            </a:pPr>
            <a:r>
              <a:rPr lang="de-AT" sz="1200" dirty="0">
                <a:latin typeface="Sniglet"/>
                <a:ea typeface="Sniglet"/>
                <a:cs typeface="Sniglet"/>
                <a:sym typeface="Sniglet"/>
              </a:rPr>
              <a:t>Nachname ausfüllen</a:t>
            </a:r>
            <a:endParaRPr sz="1200" dirty="0">
              <a:latin typeface="Sniglet"/>
              <a:ea typeface="Sniglet"/>
              <a:cs typeface="Sniglet"/>
              <a:sym typeface="Sniglet"/>
            </a:endParaRPr>
          </a:p>
          <a:p>
            <a:pPr marL="457189" indent="-304793">
              <a:buSzPts val="1200"/>
              <a:buFont typeface="Sniglet"/>
              <a:buAutoNum type="arabicPeriod"/>
            </a:pPr>
            <a:r>
              <a:rPr lang="de-AT" sz="1200" dirty="0">
                <a:latin typeface="Sniglet"/>
                <a:ea typeface="Sniglet"/>
                <a:cs typeface="Sniglet"/>
                <a:sym typeface="Sniglet"/>
              </a:rPr>
              <a:t>Rufnummer hinzufügen</a:t>
            </a:r>
            <a:endParaRPr sz="1200" dirty="0">
              <a:latin typeface="Sniglet"/>
              <a:ea typeface="Sniglet"/>
              <a:cs typeface="Sniglet"/>
              <a:sym typeface="Sniglet"/>
            </a:endParaRPr>
          </a:p>
          <a:p>
            <a:pPr marL="457189" indent="-304793">
              <a:buSzPts val="1200"/>
              <a:buFont typeface="Sniglet"/>
              <a:buAutoNum type="arabicPeriod"/>
            </a:pPr>
            <a:r>
              <a:rPr lang="en-GB" sz="1200" dirty="0" err="1">
                <a:latin typeface="Sniglet"/>
                <a:ea typeface="Sniglet"/>
                <a:cs typeface="Sniglet"/>
                <a:sym typeface="Sniglet"/>
              </a:rPr>
              <a:t>Speichern</a:t>
            </a:r>
            <a:r>
              <a:rPr lang="en-GB" sz="1200" dirty="0">
                <a:latin typeface="Sniglet"/>
                <a:ea typeface="Sniglet"/>
                <a:cs typeface="Sniglet"/>
                <a:sym typeface="Sniglet"/>
              </a:rPr>
              <a:t>!</a:t>
            </a:r>
            <a:endParaRPr sz="12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10" name="Google Shape;210;p35"/>
          <p:cNvSpPr/>
          <p:nvPr/>
        </p:nvSpPr>
        <p:spPr>
          <a:xfrm rot="-151775">
            <a:off x="5682308" y="1892436"/>
            <a:ext cx="2548518" cy="1840197"/>
          </a:xfrm>
          <a:prstGeom prst="chevron">
            <a:avLst>
              <a:gd name="adj" fmla="val 29853"/>
            </a:avLst>
          </a:prstGeom>
          <a:solidFill>
            <a:srgbClr val="00A7EB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Output: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  <a:p>
            <a:pPr algn="ctr"/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Ein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neuer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Kontakt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im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Adressbuch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11" name="Google Shape;211;p3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15</a:t>
            </a:fld>
            <a:endParaRPr/>
          </a:p>
        </p:txBody>
      </p:sp>
      <p:sp>
        <p:nvSpPr>
          <p:cNvPr id="13" name="Google Shape;147;p27">
            <a:extLst>
              <a:ext uri="{FF2B5EF4-FFF2-40B4-BE49-F238E27FC236}">
                <a16:creationId xmlns:a16="http://schemas.microsoft.com/office/drawing/2014/main" id="{C80A7568-8ACB-408C-ABB5-85DDAFBA06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/>
              <a:t>KI </a:t>
            </a:r>
            <a:r>
              <a:rPr lang="en-GB" dirty="0" err="1"/>
              <a:t>besteht</a:t>
            </a:r>
            <a:r>
              <a:rPr lang="en-GB" dirty="0"/>
              <a:t> </a:t>
            </a:r>
            <a:r>
              <a:rPr lang="en-GB" dirty="0" err="1"/>
              <a:t>aus</a:t>
            </a:r>
            <a:r>
              <a:rPr lang="en-GB" dirty="0"/>
              <a:t> 3 </a:t>
            </a:r>
            <a:r>
              <a:rPr lang="en-GB" dirty="0" err="1"/>
              <a:t>Ebenen</a:t>
            </a:r>
            <a:endParaRPr dirty="0"/>
          </a:p>
        </p:txBody>
      </p:sp>
      <p:sp>
        <p:nvSpPr>
          <p:cNvPr id="14" name="Google Shape;148;p27">
            <a:extLst>
              <a:ext uri="{FF2B5EF4-FFF2-40B4-BE49-F238E27FC236}">
                <a16:creationId xmlns:a16="http://schemas.microsoft.com/office/drawing/2014/main" id="{ECC712A6-A084-4F72-8E43-C7E0BCDE5F55}"/>
              </a:ext>
            </a:extLst>
          </p:cNvPr>
          <p:cNvSpPr/>
          <p:nvPr/>
        </p:nvSpPr>
        <p:spPr>
          <a:xfrm rot="-152142">
            <a:off x="1333906" y="2081757"/>
            <a:ext cx="192097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u="sng" dirty="0" err="1">
                <a:latin typeface="Sniglet"/>
                <a:ea typeface="Sniglet"/>
                <a:cs typeface="Sniglet"/>
                <a:sym typeface="Sniglet"/>
              </a:rPr>
              <a:t>Datensätze</a:t>
            </a:r>
            <a:endParaRPr sz="1800" u="sng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5" name="Google Shape;149;p27">
            <a:extLst>
              <a:ext uri="{FF2B5EF4-FFF2-40B4-BE49-F238E27FC236}">
                <a16:creationId xmlns:a16="http://schemas.microsoft.com/office/drawing/2014/main" id="{3D82FEFC-ABD0-407D-9C1D-11EE85E2272C}"/>
              </a:ext>
            </a:extLst>
          </p:cNvPr>
          <p:cNvSpPr/>
          <p:nvPr/>
        </p:nvSpPr>
        <p:spPr>
          <a:xfrm rot="-151954">
            <a:off x="2887429" y="1989968"/>
            <a:ext cx="2965125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Lernalgorithmus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7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 err="1"/>
              <a:t>Algorithmus</a:t>
            </a:r>
            <a:endParaRPr dirty="0"/>
          </a:p>
        </p:txBody>
      </p:sp>
      <p:sp>
        <p:nvSpPr>
          <p:cNvPr id="228" name="Google Shape;228;p3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16</a:t>
            </a:fld>
            <a:endParaRPr/>
          </a:p>
        </p:txBody>
      </p:sp>
      <p:sp>
        <p:nvSpPr>
          <p:cNvPr id="8" name="Google Shape;148;p27">
            <a:extLst>
              <a:ext uri="{FF2B5EF4-FFF2-40B4-BE49-F238E27FC236}">
                <a16:creationId xmlns:a16="http://schemas.microsoft.com/office/drawing/2014/main" id="{BE6B6555-D989-46CA-84EE-C0DEDDF2A7BA}"/>
              </a:ext>
            </a:extLst>
          </p:cNvPr>
          <p:cNvSpPr/>
          <p:nvPr/>
        </p:nvSpPr>
        <p:spPr>
          <a:xfrm rot="-152142">
            <a:off x="1333906" y="2081757"/>
            <a:ext cx="192097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u="sng" dirty="0" err="1">
                <a:latin typeface="Sniglet"/>
                <a:ea typeface="Sniglet"/>
                <a:cs typeface="Sniglet"/>
                <a:sym typeface="Sniglet"/>
              </a:rPr>
              <a:t>Datensätze</a:t>
            </a:r>
            <a:endParaRPr sz="1800" u="sng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9" name="Google Shape;149;p27">
            <a:extLst>
              <a:ext uri="{FF2B5EF4-FFF2-40B4-BE49-F238E27FC236}">
                <a16:creationId xmlns:a16="http://schemas.microsoft.com/office/drawing/2014/main" id="{D02860C7-955B-4A3F-BB0D-528BC42C2DC4}"/>
              </a:ext>
            </a:extLst>
          </p:cNvPr>
          <p:cNvSpPr/>
          <p:nvPr/>
        </p:nvSpPr>
        <p:spPr>
          <a:xfrm rot="-151954">
            <a:off x="2887429" y="1989968"/>
            <a:ext cx="2965125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Lernalgorithmus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0" name="Google Shape;150;p27">
            <a:extLst>
              <a:ext uri="{FF2B5EF4-FFF2-40B4-BE49-F238E27FC236}">
                <a16:creationId xmlns:a16="http://schemas.microsoft.com/office/drawing/2014/main" id="{A1726E1C-A56E-42C4-A617-BD80C5708555}"/>
              </a:ext>
            </a:extLst>
          </p:cNvPr>
          <p:cNvSpPr/>
          <p:nvPr/>
        </p:nvSpPr>
        <p:spPr>
          <a:xfrm rot="-151775">
            <a:off x="5509735" y="1892351"/>
            <a:ext cx="2552364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Vorhersage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!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300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8"/>
          <p:cNvSpPr txBox="1">
            <a:spLocks noGrp="1"/>
          </p:cNvSpPr>
          <p:nvPr>
            <p:ph type="body" idx="1"/>
          </p:nvPr>
        </p:nvSpPr>
        <p:spPr>
          <a:xfrm>
            <a:off x="2905800" y="2161800"/>
            <a:ext cx="3332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None/>
            </a:pPr>
            <a:r>
              <a:rPr lang="en-GB" sz="3600" dirty="0" err="1"/>
              <a:t>Beispiele</a:t>
            </a:r>
            <a:endParaRPr sz="3600" dirty="0"/>
          </a:p>
        </p:txBody>
      </p:sp>
      <p:sp>
        <p:nvSpPr>
          <p:cNvPr id="234" name="Google Shape;234;p3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9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/>
              <a:t>Instagram </a:t>
            </a:r>
            <a:r>
              <a:rPr lang="en-GB" dirty="0" err="1"/>
              <a:t>Werbung</a:t>
            </a:r>
            <a:endParaRPr dirty="0"/>
          </a:p>
        </p:txBody>
      </p:sp>
      <p:sp>
        <p:nvSpPr>
          <p:cNvPr id="241" name="Google Shape;241;p3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18</a:t>
            </a:fld>
            <a:endParaRPr/>
          </a:p>
        </p:txBody>
      </p:sp>
      <p:sp>
        <p:nvSpPr>
          <p:cNvPr id="5" name="Google Shape;150;p27">
            <a:extLst>
              <a:ext uri="{FF2B5EF4-FFF2-40B4-BE49-F238E27FC236}">
                <a16:creationId xmlns:a16="http://schemas.microsoft.com/office/drawing/2014/main" id="{9DBF6ADD-D6AF-4F2E-9689-FAECA1232A94}"/>
              </a:ext>
            </a:extLst>
          </p:cNvPr>
          <p:cNvSpPr/>
          <p:nvPr/>
        </p:nvSpPr>
        <p:spPr>
          <a:xfrm rot="-151775">
            <a:off x="5509735" y="1892351"/>
            <a:ext cx="2552364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Vorhersage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!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19</a:t>
            </a:fld>
            <a:endParaRPr/>
          </a:p>
        </p:txBody>
      </p:sp>
      <p:sp>
        <p:nvSpPr>
          <p:cNvPr id="9" name="Google Shape;239;p39">
            <a:extLst>
              <a:ext uri="{FF2B5EF4-FFF2-40B4-BE49-F238E27FC236}">
                <a16:creationId xmlns:a16="http://schemas.microsoft.com/office/drawing/2014/main" id="{EA1A075A-59C6-45A5-928B-A56222E2A1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/>
              <a:t>Instagram </a:t>
            </a:r>
            <a:r>
              <a:rPr lang="en-GB" dirty="0" err="1"/>
              <a:t>Werbung</a:t>
            </a:r>
            <a:endParaRPr dirty="0"/>
          </a:p>
        </p:txBody>
      </p:sp>
      <p:sp>
        <p:nvSpPr>
          <p:cNvPr id="10" name="Google Shape;150;p27">
            <a:extLst>
              <a:ext uri="{FF2B5EF4-FFF2-40B4-BE49-F238E27FC236}">
                <a16:creationId xmlns:a16="http://schemas.microsoft.com/office/drawing/2014/main" id="{3167A3A2-037F-458C-97A6-7FDEF3006E90}"/>
              </a:ext>
            </a:extLst>
          </p:cNvPr>
          <p:cNvSpPr/>
          <p:nvPr/>
        </p:nvSpPr>
        <p:spPr>
          <a:xfrm rot="-151775">
            <a:off x="5509735" y="1892351"/>
            <a:ext cx="2552364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Worauf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ihr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klicken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werdet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!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C4CA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>
            <a:spLocks noGrp="1"/>
          </p:cNvSpPr>
          <p:nvPr>
            <p:ph type="ctrTitle"/>
          </p:nvPr>
        </p:nvSpPr>
        <p:spPr>
          <a:xfrm>
            <a:off x="2572125" y="2068625"/>
            <a:ext cx="4271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dirty="0" err="1"/>
              <a:t>Einführung</a:t>
            </a:r>
            <a:r>
              <a:rPr lang="en-GB" dirty="0"/>
              <a:t> in </a:t>
            </a:r>
            <a:r>
              <a:rPr lang="en-GB" dirty="0" err="1"/>
              <a:t>Künstliche</a:t>
            </a:r>
            <a:r>
              <a:rPr lang="en-GB" dirty="0"/>
              <a:t> </a:t>
            </a:r>
            <a:r>
              <a:rPr lang="en-GB" dirty="0" err="1"/>
              <a:t>Intelligenz</a:t>
            </a:r>
            <a:r>
              <a:rPr lang="en-GB" dirty="0"/>
              <a:t>!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49;p27">
            <a:extLst>
              <a:ext uri="{FF2B5EF4-FFF2-40B4-BE49-F238E27FC236}">
                <a16:creationId xmlns:a16="http://schemas.microsoft.com/office/drawing/2014/main" id="{02A2A9ED-DFC6-4950-830E-505CBCE25AA0}"/>
              </a:ext>
            </a:extLst>
          </p:cNvPr>
          <p:cNvSpPr/>
          <p:nvPr/>
        </p:nvSpPr>
        <p:spPr>
          <a:xfrm rot="-151954">
            <a:off x="2887429" y="1989968"/>
            <a:ext cx="2965125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Lernalgorithmus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55" name="Google Shape;255;p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20</a:t>
            </a:fld>
            <a:endParaRPr/>
          </a:p>
        </p:txBody>
      </p:sp>
      <p:sp>
        <p:nvSpPr>
          <p:cNvPr id="8" name="Google Shape;239;p39">
            <a:extLst>
              <a:ext uri="{FF2B5EF4-FFF2-40B4-BE49-F238E27FC236}">
                <a16:creationId xmlns:a16="http://schemas.microsoft.com/office/drawing/2014/main" id="{0432B0E3-8A71-459C-A4A9-9B23D86928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/>
              <a:t>Instagram </a:t>
            </a:r>
            <a:r>
              <a:rPr lang="en-GB" dirty="0" err="1"/>
              <a:t>Werbung</a:t>
            </a:r>
            <a:endParaRPr dirty="0"/>
          </a:p>
        </p:txBody>
      </p:sp>
      <p:sp>
        <p:nvSpPr>
          <p:cNvPr id="9" name="Google Shape;150;p27">
            <a:extLst>
              <a:ext uri="{FF2B5EF4-FFF2-40B4-BE49-F238E27FC236}">
                <a16:creationId xmlns:a16="http://schemas.microsoft.com/office/drawing/2014/main" id="{724CC640-AB74-46AB-A9C9-4103D551D279}"/>
              </a:ext>
            </a:extLst>
          </p:cNvPr>
          <p:cNvSpPr/>
          <p:nvPr/>
        </p:nvSpPr>
        <p:spPr>
          <a:xfrm rot="-151775">
            <a:off x="5509735" y="1892351"/>
            <a:ext cx="2552364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Worauf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ihr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klicken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werdet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!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21</a:t>
            </a:fld>
            <a:endParaRPr/>
          </a:p>
        </p:txBody>
      </p:sp>
      <p:sp>
        <p:nvSpPr>
          <p:cNvPr id="9" name="Google Shape;239;p39">
            <a:extLst>
              <a:ext uri="{FF2B5EF4-FFF2-40B4-BE49-F238E27FC236}">
                <a16:creationId xmlns:a16="http://schemas.microsoft.com/office/drawing/2014/main" id="{42211218-8A7E-4E7C-8737-DC75BED14A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/>
              <a:t>Instagram </a:t>
            </a:r>
            <a:r>
              <a:rPr lang="en-GB" dirty="0" err="1"/>
              <a:t>Werbung</a:t>
            </a:r>
            <a:endParaRPr dirty="0"/>
          </a:p>
        </p:txBody>
      </p:sp>
      <p:sp>
        <p:nvSpPr>
          <p:cNvPr id="10" name="Google Shape;149;p27">
            <a:extLst>
              <a:ext uri="{FF2B5EF4-FFF2-40B4-BE49-F238E27FC236}">
                <a16:creationId xmlns:a16="http://schemas.microsoft.com/office/drawing/2014/main" id="{D6425B2B-4139-4985-A768-F405005A7A28}"/>
              </a:ext>
            </a:extLst>
          </p:cNvPr>
          <p:cNvSpPr/>
          <p:nvPr/>
        </p:nvSpPr>
        <p:spPr>
          <a:xfrm rot="-151954">
            <a:off x="2887429" y="1989968"/>
            <a:ext cx="2965125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Lernalgorithmus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1" name="Google Shape;150;p27">
            <a:extLst>
              <a:ext uri="{FF2B5EF4-FFF2-40B4-BE49-F238E27FC236}">
                <a16:creationId xmlns:a16="http://schemas.microsoft.com/office/drawing/2014/main" id="{2836E1C2-75F4-4A5B-962C-91FC86C5E6E6}"/>
              </a:ext>
            </a:extLst>
          </p:cNvPr>
          <p:cNvSpPr/>
          <p:nvPr/>
        </p:nvSpPr>
        <p:spPr>
          <a:xfrm rot="-151775">
            <a:off x="5509735" y="1892351"/>
            <a:ext cx="2552364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Worauf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ihr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klicken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werdet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!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2" name="Google Shape;148;p27">
            <a:extLst>
              <a:ext uri="{FF2B5EF4-FFF2-40B4-BE49-F238E27FC236}">
                <a16:creationId xmlns:a16="http://schemas.microsoft.com/office/drawing/2014/main" id="{7C458EEF-2AF2-479C-BFD6-D2B901E2B298}"/>
              </a:ext>
            </a:extLst>
          </p:cNvPr>
          <p:cNvSpPr/>
          <p:nvPr/>
        </p:nvSpPr>
        <p:spPr>
          <a:xfrm rot="-152142">
            <a:off x="1333906" y="2081757"/>
            <a:ext cx="192097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u="sng" dirty="0" err="1">
                <a:latin typeface="Sniglet"/>
                <a:ea typeface="Sniglet"/>
                <a:cs typeface="Sniglet"/>
                <a:sym typeface="Sniglet"/>
              </a:rPr>
              <a:t>Datensätze</a:t>
            </a:r>
            <a:r>
              <a:rPr lang="en-GB" sz="1800" u="sng" dirty="0">
                <a:latin typeface="Sniglet"/>
                <a:ea typeface="Sniglet"/>
                <a:cs typeface="Sniglet"/>
                <a:sym typeface="Sniglet"/>
              </a:rPr>
              <a:t>?</a:t>
            </a:r>
            <a:endParaRPr sz="1800" u="sng" dirty="0"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22</a:t>
            </a:fld>
            <a:endParaRPr/>
          </a:p>
        </p:txBody>
      </p:sp>
      <p:sp>
        <p:nvSpPr>
          <p:cNvPr id="9" name="Google Shape;239;p39">
            <a:extLst>
              <a:ext uri="{FF2B5EF4-FFF2-40B4-BE49-F238E27FC236}">
                <a16:creationId xmlns:a16="http://schemas.microsoft.com/office/drawing/2014/main" id="{6EEBB03B-1156-4E10-90C8-1AACBA6045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/>
              <a:t>Instagram </a:t>
            </a:r>
            <a:r>
              <a:rPr lang="en-GB" dirty="0" err="1"/>
              <a:t>Werbung</a:t>
            </a:r>
            <a:endParaRPr dirty="0"/>
          </a:p>
        </p:txBody>
      </p:sp>
      <p:sp>
        <p:nvSpPr>
          <p:cNvPr id="10" name="Google Shape;149;p27">
            <a:extLst>
              <a:ext uri="{FF2B5EF4-FFF2-40B4-BE49-F238E27FC236}">
                <a16:creationId xmlns:a16="http://schemas.microsoft.com/office/drawing/2014/main" id="{8E6AB46F-3F1B-427E-A57B-48645520477F}"/>
              </a:ext>
            </a:extLst>
          </p:cNvPr>
          <p:cNvSpPr/>
          <p:nvPr/>
        </p:nvSpPr>
        <p:spPr>
          <a:xfrm rot="-151954">
            <a:off x="3290855" y="1981051"/>
            <a:ext cx="2561501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Algorithmus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1" name="Google Shape;150;p27">
            <a:extLst>
              <a:ext uri="{FF2B5EF4-FFF2-40B4-BE49-F238E27FC236}">
                <a16:creationId xmlns:a16="http://schemas.microsoft.com/office/drawing/2014/main" id="{1AA263AA-F74A-4F20-9696-7CB465D5754D}"/>
              </a:ext>
            </a:extLst>
          </p:cNvPr>
          <p:cNvSpPr/>
          <p:nvPr/>
        </p:nvSpPr>
        <p:spPr>
          <a:xfrm rot="-151775">
            <a:off x="5509735" y="1892351"/>
            <a:ext cx="2552364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Worauf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ihr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klicken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werdet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!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2" name="Google Shape;148;p27">
            <a:extLst>
              <a:ext uri="{FF2B5EF4-FFF2-40B4-BE49-F238E27FC236}">
                <a16:creationId xmlns:a16="http://schemas.microsoft.com/office/drawing/2014/main" id="{F89418AF-826C-42CF-9F70-A396A8DF0C3B}"/>
              </a:ext>
            </a:extLst>
          </p:cNvPr>
          <p:cNvSpPr/>
          <p:nvPr/>
        </p:nvSpPr>
        <p:spPr>
          <a:xfrm rot="-152142">
            <a:off x="1033517" y="2079923"/>
            <a:ext cx="2604612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189" indent="-330192">
              <a:buSzPts val="1600"/>
              <a:buFont typeface="Sniglet"/>
              <a:buChar char="●"/>
            </a:pPr>
            <a:r>
              <a:rPr lang="de-AT" sz="1600" dirty="0">
                <a:latin typeface="Sniglet"/>
                <a:ea typeface="Sniglet"/>
                <a:cs typeface="Sniglet"/>
                <a:sym typeface="Sniglet"/>
              </a:rPr>
              <a:t>Klicks in Vergangenheit</a:t>
            </a:r>
          </a:p>
          <a:p>
            <a:pPr marL="457189" indent="-330192">
              <a:buSzPts val="1600"/>
              <a:buFont typeface="Sniglet"/>
              <a:buChar char="●"/>
            </a:pPr>
            <a:r>
              <a:rPr lang="de-AT" sz="1600" dirty="0">
                <a:latin typeface="Sniglet"/>
                <a:ea typeface="Sniglet"/>
                <a:cs typeface="Sniglet"/>
                <a:sym typeface="Sniglet"/>
              </a:rPr>
              <a:t>Personen und Marken, denen du folgst</a:t>
            </a:r>
          </a:p>
          <a:p>
            <a:pPr marL="457189" indent="-330192">
              <a:buSzPts val="1600"/>
              <a:buFont typeface="Sniglet"/>
              <a:buChar char="●"/>
            </a:pPr>
            <a:r>
              <a:rPr lang="de-AT" sz="1600" dirty="0">
                <a:latin typeface="Sniglet"/>
                <a:ea typeface="Sniglet"/>
                <a:cs typeface="Sniglet"/>
                <a:sym typeface="Sniglet"/>
              </a:rPr>
              <a:t>Text in Überschriften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4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/>
              <a:t>E-MAIL </a:t>
            </a:r>
            <a:r>
              <a:rPr lang="en-GB" dirty="0" err="1"/>
              <a:t>SpAM</a:t>
            </a:r>
            <a:r>
              <a:rPr lang="en-GB" dirty="0"/>
              <a:t> filter</a:t>
            </a:r>
            <a:endParaRPr dirty="0"/>
          </a:p>
        </p:txBody>
      </p:sp>
      <p:sp>
        <p:nvSpPr>
          <p:cNvPr id="283" name="Google Shape;283;p4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23</a:t>
            </a:fld>
            <a:endParaRPr/>
          </a:p>
        </p:txBody>
      </p:sp>
      <p:sp>
        <p:nvSpPr>
          <p:cNvPr id="7" name="Google Shape;149;p27">
            <a:extLst>
              <a:ext uri="{FF2B5EF4-FFF2-40B4-BE49-F238E27FC236}">
                <a16:creationId xmlns:a16="http://schemas.microsoft.com/office/drawing/2014/main" id="{71CCC229-3327-4AD9-A4D8-C946DFB485BF}"/>
              </a:ext>
            </a:extLst>
          </p:cNvPr>
          <p:cNvSpPr/>
          <p:nvPr/>
        </p:nvSpPr>
        <p:spPr>
          <a:xfrm rot="-151954">
            <a:off x="2887429" y="1989968"/>
            <a:ext cx="2965125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Lernalgorithmus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9" name="Google Shape;148;p27">
            <a:extLst>
              <a:ext uri="{FF2B5EF4-FFF2-40B4-BE49-F238E27FC236}">
                <a16:creationId xmlns:a16="http://schemas.microsoft.com/office/drawing/2014/main" id="{5EAA791D-3101-4C61-8E53-DA9B0AB5B384}"/>
              </a:ext>
            </a:extLst>
          </p:cNvPr>
          <p:cNvSpPr/>
          <p:nvPr/>
        </p:nvSpPr>
        <p:spPr>
          <a:xfrm rot="-152142">
            <a:off x="1333906" y="2081757"/>
            <a:ext cx="192097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u="sng" dirty="0" err="1">
                <a:latin typeface="Sniglet"/>
                <a:ea typeface="Sniglet"/>
                <a:cs typeface="Sniglet"/>
                <a:sym typeface="Sniglet"/>
              </a:rPr>
              <a:t>Datensatz</a:t>
            </a:r>
            <a:endParaRPr sz="1800" u="sng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0" name="Google Shape;150;p27">
            <a:extLst>
              <a:ext uri="{FF2B5EF4-FFF2-40B4-BE49-F238E27FC236}">
                <a16:creationId xmlns:a16="http://schemas.microsoft.com/office/drawing/2014/main" id="{9DBB25B4-9BED-4417-8A0B-3D815E44CD1C}"/>
              </a:ext>
            </a:extLst>
          </p:cNvPr>
          <p:cNvSpPr/>
          <p:nvPr/>
        </p:nvSpPr>
        <p:spPr>
          <a:xfrm rot="-151775">
            <a:off x="5509735" y="1892351"/>
            <a:ext cx="2552364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Vorhersage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!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5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/>
              <a:t>E-MAIL </a:t>
            </a:r>
            <a:r>
              <a:rPr lang="en-GB" dirty="0" err="1"/>
              <a:t>SpAM</a:t>
            </a:r>
            <a:r>
              <a:rPr lang="en-GB" dirty="0"/>
              <a:t> filter</a:t>
            </a:r>
            <a:endParaRPr dirty="0"/>
          </a:p>
        </p:txBody>
      </p:sp>
      <p:sp>
        <p:nvSpPr>
          <p:cNvPr id="290" name="Google Shape;290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24</a:t>
            </a:fld>
            <a:endParaRPr/>
          </a:p>
        </p:txBody>
      </p:sp>
      <p:sp>
        <p:nvSpPr>
          <p:cNvPr id="5" name="Google Shape;150;p27">
            <a:extLst>
              <a:ext uri="{FF2B5EF4-FFF2-40B4-BE49-F238E27FC236}">
                <a16:creationId xmlns:a16="http://schemas.microsoft.com/office/drawing/2014/main" id="{93A77730-F38A-47DE-99F8-CC7B60261BFC}"/>
              </a:ext>
            </a:extLst>
          </p:cNvPr>
          <p:cNvSpPr/>
          <p:nvPr/>
        </p:nvSpPr>
        <p:spPr>
          <a:xfrm rot="-151775">
            <a:off x="5509735" y="1892351"/>
            <a:ext cx="2552364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Vorhersage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!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6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/>
              <a:t>E-MAIL </a:t>
            </a:r>
            <a:r>
              <a:rPr lang="en-GB" dirty="0" err="1"/>
              <a:t>SpAM</a:t>
            </a:r>
            <a:r>
              <a:rPr lang="en-GB" dirty="0"/>
              <a:t> filter</a:t>
            </a:r>
            <a:endParaRPr dirty="0"/>
          </a:p>
        </p:txBody>
      </p:sp>
      <p:sp>
        <p:nvSpPr>
          <p:cNvPr id="297" name="Google Shape;297;p4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25</a:t>
            </a:fld>
            <a:endParaRPr/>
          </a:p>
        </p:txBody>
      </p:sp>
      <p:sp>
        <p:nvSpPr>
          <p:cNvPr id="5" name="Google Shape;150;p27">
            <a:extLst>
              <a:ext uri="{FF2B5EF4-FFF2-40B4-BE49-F238E27FC236}">
                <a16:creationId xmlns:a16="http://schemas.microsoft.com/office/drawing/2014/main" id="{8D287381-A480-4FC4-AE60-487C22E599F5}"/>
              </a:ext>
            </a:extLst>
          </p:cNvPr>
          <p:cNvSpPr/>
          <p:nvPr/>
        </p:nvSpPr>
        <p:spPr>
          <a:xfrm rot="-151775">
            <a:off x="5509735" y="1892351"/>
            <a:ext cx="2552364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Ist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die </a:t>
            </a:r>
          </a:p>
          <a:p>
            <a:pPr algn="ctr"/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E-Mail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ein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Spam?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7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/>
              <a:t>E-MAIL </a:t>
            </a:r>
            <a:r>
              <a:rPr lang="en-GB" dirty="0" err="1"/>
              <a:t>SpAM</a:t>
            </a:r>
            <a:r>
              <a:rPr lang="en-GB" dirty="0"/>
              <a:t> filter</a:t>
            </a:r>
            <a:endParaRPr dirty="0"/>
          </a:p>
        </p:txBody>
      </p:sp>
      <p:sp>
        <p:nvSpPr>
          <p:cNvPr id="304" name="Google Shape;304;p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26</a:t>
            </a:fld>
            <a:endParaRPr/>
          </a:p>
        </p:txBody>
      </p:sp>
      <p:sp>
        <p:nvSpPr>
          <p:cNvPr id="6" name="Google Shape;150;p27">
            <a:extLst>
              <a:ext uri="{FF2B5EF4-FFF2-40B4-BE49-F238E27FC236}">
                <a16:creationId xmlns:a16="http://schemas.microsoft.com/office/drawing/2014/main" id="{0AA5060C-F139-4273-8F05-0CE7CAF989C9}"/>
              </a:ext>
            </a:extLst>
          </p:cNvPr>
          <p:cNvSpPr/>
          <p:nvPr/>
        </p:nvSpPr>
        <p:spPr>
          <a:xfrm rot="-151775">
            <a:off x="5509735" y="1892351"/>
            <a:ext cx="2552364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Ist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die </a:t>
            </a:r>
          </a:p>
          <a:p>
            <a:pPr algn="ctr"/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E-Mail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ein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Spam?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7" name="Google Shape;149;p27">
            <a:extLst>
              <a:ext uri="{FF2B5EF4-FFF2-40B4-BE49-F238E27FC236}">
                <a16:creationId xmlns:a16="http://schemas.microsoft.com/office/drawing/2014/main" id="{F82922EE-497A-4AE3-B589-F745DDEE2876}"/>
              </a:ext>
            </a:extLst>
          </p:cNvPr>
          <p:cNvSpPr/>
          <p:nvPr/>
        </p:nvSpPr>
        <p:spPr>
          <a:xfrm rot="-151954">
            <a:off x="2887429" y="1989968"/>
            <a:ext cx="2965125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Lernalgorithmus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8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/>
              <a:t>E-mail Spam Filter</a:t>
            </a:r>
            <a:endParaRPr dirty="0"/>
          </a:p>
        </p:txBody>
      </p:sp>
      <p:sp>
        <p:nvSpPr>
          <p:cNvPr id="312" name="Google Shape;312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27</a:t>
            </a:fld>
            <a:endParaRPr/>
          </a:p>
        </p:txBody>
      </p:sp>
      <p:sp>
        <p:nvSpPr>
          <p:cNvPr id="7" name="Google Shape;150;p27">
            <a:extLst>
              <a:ext uri="{FF2B5EF4-FFF2-40B4-BE49-F238E27FC236}">
                <a16:creationId xmlns:a16="http://schemas.microsoft.com/office/drawing/2014/main" id="{68936FE3-6B21-492A-86F5-1D7234D8501E}"/>
              </a:ext>
            </a:extLst>
          </p:cNvPr>
          <p:cNvSpPr/>
          <p:nvPr/>
        </p:nvSpPr>
        <p:spPr>
          <a:xfrm rot="-151775">
            <a:off x="5509735" y="1892351"/>
            <a:ext cx="2552364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Ist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die </a:t>
            </a:r>
          </a:p>
          <a:p>
            <a:pPr algn="ctr"/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E-Mail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ein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Spam?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8" name="Google Shape;149;p27">
            <a:extLst>
              <a:ext uri="{FF2B5EF4-FFF2-40B4-BE49-F238E27FC236}">
                <a16:creationId xmlns:a16="http://schemas.microsoft.com/office/drawing/2014/main" id="{2DEC7FB2-B602-454B-9A0D-E658932D1197}"/>
              </a:ext>
            </a:extLst>
          </p:cNvPr>
          <p:cNvSpPr/>
          <p:nvPr/>
        </p:nvSpPr>
        <p:spPr>
          <a:xfrm rot="-151954">
            <a:off x="2887429" y="1989968"/>
            <a:ext cx="2965125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Lernalgorithmus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9" name="Google Shape;148;p27">
            <a:extLst>
              <a:ext uri="{FF2B5EF4-FFF2-40B4-BE49-F238E27FC236}">
                <a16:creationId xmlns:a16="http://schemas.microsoft.com/office/drawing/2014/main" id="{7D6B11A2-DEDC-48DC-84C7-C872E820E90E}"/>
              </a:ext>
            </a:extLst>
          </p:cNvPr>
          <p:cNvSpPr/>
          <p:nvPr/>
        </p:nvSpPr>
        <p:spPr>
          <a:xfrm rot="-152142">
            <a:off x="1333906" y="2081757"/>
            <a:ext cx="192097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u="sng" dirty="0" err="1">
                <a:latin typeface="Sniglet"/>
                <a:ea typeface="Sniglet"/>
                <a:cs typeface="Sniglet"/>
                <a:sym typeface="Sniglet"/>
              </a:rPr>
              <a:t>Datensatz</a:t>
            </a:r>
            <a:r>
              <a:rPr lang="en-GB" sz="1800" u="sng">
                <a:latin typeface="Sniglet"/>
                <a:ea typeface="Sniglet"/>
                <a:cs typeface="Sniglet"/>
                <a:sym typeface="Sniglet"/>
              </a:rPr>
              <a:t>?</a:t>
            </a:r>
            <a:endParaRPr sz="1800" u="sng" dirty="0"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50;p27">
            <a:extLst>
              <a:ext uri="{FF2B5EF4-FFF2-40B4-BE49-F238E27FC236}">
                <a16:creationId xmlns:a16="http://schemas.microsoft.com/office/drawing/2014/main" id="{A7C6BB23-BB87-4308-AF92-662B26A9F3FB}"/>
              </a:ext>
            </a:extLst>
          </p:cNvPr>
          <p:cNvSpPr/>
          <p:nvPr/>
        </p:nvSpPr>
        <p:spPr>
          <a:xfrm rot="-151775">
            <a:off x="5509735" y="1892351"/>
            <a:ext cx="2552364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Ist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die </a:t>
            </a:r>
          </a:p>
          <a:p>
            <a:pPr algn="ctr"/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E-Mail </a:t>
            </a:r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ein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 Spam?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8" name="Google Shape;149;p27">
            <a:extLst>
              <a:ext uri="{FF2B5EF4-FFF2-40B4-BE49-F238E27FC236}">
                <a16:creationId xmlns:a16="http://schemas.microsoft.com/office/drawing/2014/main" id="{9F9CC14F-19CB-47EE-986A-EEF9BE609080}"/>
              </a:ext>
            </a:extLst>
          </p:cNvPr>
          <p:cNvSpPr/>
          <p:nvPr/>
        </p:nvSpPr>
        <p:spPr>
          <a:xfrm rot="-151954">
            <a:off x="2887429" y="1989968"/>
            <a:ext cx="2965125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Lernalgorithmus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9" name="Google Shape;148;p27">
            <a:extLst>
              <a:ext uri="{FF2B5EF4-FFF2-40B4-BE49-F238E27FC236}">
                <a16:creationId xmlns:a16="http://schemas.microsoft.com/office/drawing/2014/main" id="{183DFB9E-7B60-4748-8CDE-00FBEDCA121C}"/>
              </a:ext>
            </a:extLst>
          </p:cNvPr>
          <p:cNvSpPr/>
          <p:nvPr/>
        </p:nvSpPr>
        <p:spPr>
          <a:xfrm rot="-152142">
            <a:off x="1333906" y="2081757"/>
            <a:ext cx="192097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latin typeface="Sniglet"/>
                <a:ea typeface="Sniglet"/>
                <a:cs typeface="Sniglet"/>
                <a:sym typeface="Sniglet"/>
              </a:rPr>
              <a:t>Bereits als Spam markierte E-Mails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latin typeface="Sniglet"/>
                <a:ea typeface="Sniglet"/>
                <a:cs typeface="Sniglet"/>
                <a:sym typeface="Sniglet"/>
              </a:rPr>
              <a:t>Inhalt der E-Mail</a:t>
            </a:r>
          </a:p>
        </p:txBody>
      </p:sp>
      <p:sp>
        <p:nvSpPr>
          <p:cNvPr id="319" name="Google Shape;319;p49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/>
              <a:t>E-mail spam Filter</a:t>
            </a:r>
            <a:endParaRPr dirty="0"/>
          </a:p>
        </p:txBody>
      </p:sp>
      <p:sp>
        <p:nvSpPr>
          <p:cNvPr id="321" name="Google Shape;321;p4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300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0"/>
          <p:cNvSpPr txBox="1">
            <a:spLocks noGrp="1"/>
          </p:cNvSpPr>
          <p:nvPr>
            <p:ph type="body" idx="1"/>
          </p:nvPr>
        </p:nvSpPr>
        <p:spPr>
          <a:xfrm>
            <a:off x="2905800" y="2161800"/>
            <a:ext cx="3332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None/>
            </a:pPr>
            <a:r>
              <a:rPr lang="en-GB" sz="3600" dirty="0"/>
              <a:t>KI-Bingo! </a:t>
            </a:r>
            <a:endParaRPr sz="3600" dirty="0"/>
          </a:p>
        </p:txBody>
      </p:sp>
      <p:sp>
        <p:nvSpPr>
          <p:cNvPr id="329" name="Google Shape;329;p5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D02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ctrTitle"/>
          </p:nvPr>
        </p:nvSpPr>
        <p:spPr>
          <a:xfrm>
            <a:off x="3656996" y="348900"/>
            <a:ext cx="4633116" cy="26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50000"/>
              </a:lnSpc>
            </a:pPr>
            <a:endParaRPr sz="7200" dirty="0"/>
          </a:p>
          <a:p>
            <a:pPr>
              <a:lnSpc>
                <a:spcPct val="150000"/>
              </a:lnSpc>
            </a:pPr>
            <a:r>
              <a:rPr lang="de-AT" sz="3200" dirty="0">
                <a:latin typeface="Sniglet"/>
                <a:ea typeface="Sniglet"/>
                <a:cs typeface="Sniglet"/>
                <a:sym typeface="Sniglet"/>
              </a:rPr>
              <a:t>Woran denkt ihr bei</a:t>
            </a:r>
            <a:endParaRPr sz="3200" dirty="0">
              <a:latin typeface="Sniglet"/>
              <a:ea typeface="Sniglet"/>
              <a:cs typeface="Sniglet"/>
              <a:sym typeface="Sniglet"/>
            </a:endParaRPr>
          </a:p>
          <a:p>
            <a:pPr>
              <a:lnSpc>
                <a:spcPct val="150000"/>
              </a:lnSpc>
            </a:pPr>
            <a:r>
              <a:rPr lang="de-AT" sz="3800" dirty="0"/>
              <a:t>„Künstliche Intelligenz“?</a:t>
            </a:r>
            <a:endParaRPr sz="3800" dirty="0"/>
          </a:p>
        </p:txBody>
      </p:sp>
      <p:sp>
        <p:nvSpPr>
          <p:cNvPr id="121" name="Google Shape;121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3</a:t>
            </a:fld>
            <a:endParaRPr/>
          </a:p>
        </p:txBody>
      </p:sp>
      <p:pic>
        <p:nvPicPr>
          <p:cNvPr id="122" name="Google Shape;12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700" y="2557852"/>
            <a:ext cx="2314925" cy="253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>
            <a:spLocks noGrp="1"/>
          </p:cNvSpPr>
          <p:nvPr>
            <p:ph type="ctrTitle"/>
          </p:nvPr>
        </p:nvSpPr>
        <p:spPr>
          <a:xfrm>
            <a:off x="2572124" y="2068625"/>
            <a:ext cx="4453964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6000" dirty="0" err="1"/>
              <a:t>Einführung</a:t>
            </a:r>
            <a:r>
              <a:rPr lang="en-GB" sz="6000" dirty="0"/>
              <a:t> in  </a:t>
            </a:r>
            <a:r>
              <a:rPr lang="en-GB" sz="6000" dirty="0" err="1"/>
              <a:t>Algorithmen</a:t>
            </a:r>
            <a:r>
              <a:rPr lang="en-GB" sz="6000" dirty="0"/>
              <a:t> Als </a:t>
            </a:r>
            <a:r>
              <a:rPr lang="en-GB" sz="6000" dirty="0" err="1"/>
              <a:t>Meinungen</a:t>
            </a:r>
            <a:r>
              <a:rPr lang="en-GB" sz="6000" dirty="0"/>
              <a:t>!</a:t>
            </a:r>
            <a:endParaRPr sz="60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31</a:t>
            </a:fld>
            <a:endParaRPr/>
          </a:p>
        </p:txBody>
      </p:sp>
      <p:sp>
        <p:nvSpPr>
          <p:cNvPr id="7" name="Google Shape;192;p33">
            <a:extLst>
              <a:ext uri="{FF2B5EF4-FFF2-40B4-BE49-F238E27FC236}">
                <a16:creationId xmlns:a16="http://schemas.microsoft.com/office/drawing/2014/main" id="{EEBF20E5-3C57-4DF7-9142-D6274C19094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865425" y="806100"/>
            <a:ext cx="4374600" cy="26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50000"/>
              </a:lnSpc>
            </a:pPr>
            <a:endParaRPr sz="7200" dirty="0"/>
          </a:p>
          <a:p>
            <a:pPr>
              <a:lnSpc>
                <a:spcPct val="150000"/>
              </a:lnSpc>
            </a:pPr>
            <a:r>
              <a:rPr lang="de-AT" sz="3200" dirty="0">
                <a:latin typeface="Sniglet"/>
                <a:ea typeface="Sniglet"/>
                <a:cs typeface="Sniglet"/>
                <a:sym typeface="Sniglet"/>
              </a:rPr>
              <a:t>Was ist ein</a:t>
            </a:r>
            <a:endParaRPr sz="3200" dirty="0">
              <a:latin typeface="Sniglet"/>
              <a:ea typeface="Sniglet"/>
              <a:cs typeface="Sniglet"/>
              <a:sym typeface="Sniglet"/>
            </a:endParaRPr>
          </a:p>
          <a:p>
            <a:pPr>
              <a:lnSpc>
                <a:spcPct val="150000"/>
              </a:lnSpc>
            </a:pPr>
            <a:r>
              <a:rPr lang="de-AT" sz="3800" dirty="0"/>
              <a:t>„</a:t>
            </a:r>
            <a:r>
              <a:rPr lang="en-GB" sz="3800" dirty="0" err="1"/>
              <a:t>algorithmus</a:t>
            </a:r>
            <a:r>
              <a:rPr lang="en-GB" sz="3800" dirty="0"/>
              <a:t>”?</a:t>
            </a:r>
            <a:endParaRPr sz="3200" dirty="0"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 err="1"/>
              <a:t>Algorithmus</a:t>
            </a:r>
            <a:endParaRPr dirty="0"/>
          </a:p>
        </p:txBody>
      </p:sp>
      <p:sp>
        <p:nvSpPr>
          <p:cNvPr id="127" name="Google Shape;127;p25"/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FF4026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>
                <a:highlight>
                  <a:srgbClr val="FF0000"/>
                </a:highlight>
                <a:latin typeface="Sniglet"/>
                <a:ea typeface="Sniglet"/>
                <a:cs typeface="Sniglet"/>
                <a:sym typeface="Sniglet"/>
              </a:rPr>
              <a:t>I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nput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28" name="Google Shape;128;p25"/>
          <p:cNvSpPr/>
          <p:nvPr/>
        </p:nvSpPr>
        <p:spPr>
          <a:xfrm rot="-151954">
            <a:off x="3295706" y="1981723"/>
            <a:ext cx="2521418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de-AT" sz="1800" dirty="0">
                <a:latin typeface="Sniglet"/>
                <a:ea typeface="Sniglet"/>
                <a:cs typeface="Sniglet"/>
                <a:sym typeface="Sniglet"/>
              </a:rPr>
              <a:t>Schritte zur Änderungen der Eingabe</a:t>
            </a:r>
            <a:endParaRPr lang="de-AT" sz="1800" u="sng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29" name="Google Shape;129;p25"/>
          <p:cNvSpPr/>
          <p:nvPr/>
        </p:nvSpPr>
        <p:spPr>
          <a:xfrm rot="-151775">
            <a:off x="5499706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00A7EB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Output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30" name="Google Shape;130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/>
              <a:t>Kuchen </a:t>
            </a:r>
            <a:r>
              <a:rPr lang="en-GB" dirty="0" err="1"/>
              <a:t>Algorithmus</a:t>
            </a:r>
            <a:endParaRPr dirty="0"/>
          </a:p>
        </p:txBody>
      </p:sp>
      <p:sp>
        <p:nvSpPr>
          <p:cNvPr id="136" name="Google Shape;136;p26"/>
          <p:cNvSpPr/>
          <p:nvPr/>
        </p:nvSpPr>
        <p:spPr>
          <a:xfrm rot="-152142">
            <a:off x="1028937" y="2074150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FF4026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sz="180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37" name="Google Shape;137;p26"/>
          <p:cNvSpPr/>
          <p:nvPr/>
        </p:nvSpPr>
        <p:spPr>
          <a:xfrm rot="-151844">
            <a:off x="2990738" y="1974581"/>
            <a:ext cx="2846777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189" indent="-304793">
              <a:buSzPts val="1200"/>
              <a:buFont typeface="Sniglet"/>
              <a:buAutoNum type="arabicPeriod"/>
            </a:pPr>
            <a:r>
              <a:rPr lang="de-AT" sz="1200" dirty="0">
                <a:latin typeface="Sniglet"/>
                <a:ea typeface="Sniglet"/>
                <a:cs typeface="Sniglet"/>
                <a:sym typeface="Sniglet"/>
              </a:rPr>
              <a:t>Ofen vorheizen</a:t>
            </a:r>
          </a:p>
          <a:p>
            <a:pPr marL="457189" indent="-304793">
              <a:buSzPts val="1200"/>
              <a:buFont typeface="Sniglet"/>
              <a:buAutoNum type="arabicPeriod"/>
            </a:pPr>
            <a:r>
              <a:rPr lang="de-AT" sz="1200" dirty="0">
                <a:latin typeface="Sniglet"/>
                <a:ea typeface="Sniglet"/>
                <a:cs typeface="Sniglet"/>
                <a:sym typeface="Sniglet"/>
              </a:rPr>
              <a:t>Eier aufschlagen</a:t>
            </a:r>
            <a:endParaRPr sz="1200" dirty="0">
              <a:latin typeface="Sniglet"/>
              <a:ea typeface="Sniglet"/>
              <a:cs typeface="Sniglet"/>
              <a:sym typeface="Sniglet"/>
            </a:endParaRPr>
          </a:p>
          <a:p>
            <a:pPr marL="457189" indent="-304793">
              <a:buSzPts val="1200"/>
              <a:buFont typeface="Sniglet"/>
              <a:buAutoNum type="arabicPeriod"/>
            </a:pPr>
            <a:r>
              <a:rPr lang="de-AT" sz="1200" dirty="0">
                <a:latin typeface="Sniglet"/>
                <a:ea typeface="Sniglet"/>
                <a:cs typeface="Sniglet"/>
                <a:sym typeface="Sniglet"/>
              </a:rPr>
              <a:t>Zutaten wiegen </a:t>
            </a:r>
            <a:endParaRPr sz="1200" dirty="0">
              <a:latin typeface="Sniglet"/>
              <a:ea typeface="Sniglet"/>
              <a:cs typeface="Sniglet"/>
              <a:sym typeface="Sniglet"/>
            </a:endParaRPr>
          </a:p>
          <a:p>
            <a:pPr marL="457189" indent="-304793">
              <a:buSzPts val="1200"/>
              <a:buFont typeface="Sniglet"/>
              <a:buAutoNum type="arabicPeriod"/>
            </a:pPr>
            <a:r>
              <a:rPr lang="de-AT" sz="1200" dirty="0">
                <a:latin typeface="Sniglet"/>
                <a:ea typeface="Sniglet"/>
                <a:cs typeface="Sniglet"/>
                <a:sym typeface="Sniglet"/>
              </a:rPr>
              <a:t>Zutaten mischen</a:t>
            </a:r>
            <a:endParaRPr sz="1200" dirty="0">
              <a:latin typeface="Sniglet"/>
              <a:ea typeface="Sniglet"/>
              <a:cs typeface="Sniglet"/>
              <a:sym typeface="Sniglet"/>
            </a:endParaRPr>
          </a:p>
          <a:p>
            <a:pPr marL="457189" indent="-304793">
              <a:buSzPts val="1200"/>
              <a:buFont typeface="Sniglet"/>
              <a:buAutoNum type="arabicPeriod"/>
            </a:pPr>
            <a:r>
              <a:rPr lang="en-GB" sz="1200" dirty="0">
                <a:latin typeface="Sniglet"/>
                <a:ea typeface="Sniglet"/>
                <a:cs typeface="Sniglet"/>
                <a:sym typeface="Sniglet"/>
              </a:rPr>
              <a:t>Blah blah blah </a:t>
            </a:r>
            <a:endParaRPr sz="12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38" name="Google Shape;138;p26"/>
          <p:cNvSpPr/>
          <p:nvPr/>
        </p:nvSpPr>
        <p:spPr>
          <a:xfrm rot="-151775">
            <a:off x="5529941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00A7EB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sz="180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39" name="Google Shape;139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33</a:t>
            </a:fld>
            <a:endParaRPr/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3">
            <a:alphaModFix/>
          </a:blip>
          <a:srcRect l="7800" r="17911"/>
          <a:stretch/>
        </p:blipFill>
        <p:spPr>
          <a:xfrm>
            <a:off x="1127500" y="2292175"/>
            <a:ext cx="1564725" cy="140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6"/>
          <p:cNvPicPr preferRelativeResize="0"/>
          <p:nvPr/>
        </p:nvPicPr>
        <p:blipFill rotWithShape="1">
          <a:blip r:embed="rId4">
            <a:alphaModFix/>
          </a:blip>
          <a:srcRect t="13199" b="7812"/>
          <a:stretch/>
        </p:blipFill>
        <p:spPr>
          <a:xfrm>
            <a:off x="6192022" y="2111963"/>
            <a:ext cx="1269728" cy="1404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>
            <a:spLocks noGrp="1"/>
          </p:cNvSpPr>
          <p:nvPr>
            <p:ph type="title"/>
          </p:nvPr>
        </p:nvSpPr>
        <p:spPr>
          <a:xfrm rot="161729">
            <a:off x="975863" y="893795"/>
            <a:ext cx="7748139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 err="1"/>
              <a:t>Schreibe</a:t>
            </a:r>
            <a:r>
              <a:rPr lang="en-GB" dirty="0"/>
              <a:t> </a:t>
            </a:r>
            <a:r>
              <a:rPr lang="en-GB" dirty="0" err="1"/>
              <a:t>einen</a:t>
            </a:r>
            <a:r>
              <a:rPr lang="en-GB" dirty="0"/>
              <a:t> </a:t>
            </a:r>
            <a:r>
              <a:rPr lang="en-GB" dirty="0" err="1"/>
              <a:t>Algorithmus</a:t>
            </a:r>
            <a:r>
              <a:rPr lang="en-GB" dirty="0"/>
              <a:t> für das </a:t>
            </a:r>
            <a:r>
              <a:rPr lang="en-GB" dirty="0" err="1"/>
              <a:t>beste</a:t>
            </a:r>
            <a:r>
              <a:rPr lang="en-GB" dirty="0"/>
              <a:t> sandwich</a:t>
            </a:r>
            <a:endParaRPr dirty="0"/>
          </a:p>
        </p:txBody>
      </p:sp>
      <p:sp>
        <p:nvSpPr>
          <p:cNvPr id="150" name="Google Shape;150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34</a:t>
            </a:fld>
            <a:endParaRPr/>
          </a:p>
        </p:txBody>
      </p:sp>
      <p:sp>
        <p:nvSpPr>
          <p:cNvPr id="7" name="Google Shape;127;p25">
            <a:extLst>
              <a:ext uri="{FF2B5EF4-FFF2-40B4-BE49-F238E27FC236}">
                <a16:creationId xmlns:a16="http://schemas.microsoft.com/office/drawing/2014/main" id="{7C73DD56-1A94-468C-98B8-6D3E5EFC2734}"/>
              </a:ext>
            </a:extLst>
          </p:cNvPr>
          <p:cNvSpPr/>
          <p:nvPr/>
        </p:nvSpPr>
        <p:spPr>
          <a:xfrm rot="-152142">
            <a:off x="1333737" y="2074151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FF4026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>
                <a:highlight>
                  <a:srgbClr val="FF0000"/>
                </a:highlight>
                <a:latin typeface="Sniglet"/>
                <a:ea typeface="Sniglet"/>
                <a:cs typeface="Sniglet"/>
                <a:sym typeface="Sniglet"/>
              </a:rPr>
              <a:t>I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nput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8" name="Google Shape;128;p25">
            <a:extLst>
              <a:ext uri="{FF2B5EF4-FFF2-40B4-BE49-F238E27FC236}">
                <a16:creationId xmlns:a16="http://schemas.microsoft.com/office/drawing/2014/main" id="{0EB9AC38-A299-4C5A-A5CF-0BCA8C685F35}"/>
              </a:ext>
            </a:extLst>
          </p:cNvPr>
          <p:cNvSpPr/>
          <p:nvPr/>
        </p:nvSpPr>
        <p:spPr>
          <a:xfrm rot="-151954">
            <a:off x="3295706" y="1981723"/>
            <a:ext cx="2521418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de-AT" sz="1800" dirty="0">
                <a:latin typeface="Sniglet"/>
                <a:ea typeface="Sniglet"/>
                <a:cs typeface="Sniglet"/>
                <a:sym typeface="Sniglet"/>
              </a:rPr>
              <a:t>Schritte zur Änderungen der Eingabe</a:t>
            </a:r>
            <a:endParaRPr lang="de-AT" sz="1800" u="sng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9" name="Google Shape;129;p25">
            <a:extLst>
              <a:ext uri="{FF2B5EF4-FFF2-40B4-BE49-F238E27FC236}">
                <a16:creationId xmlns:a16="http://schemas.microsoft.com/office/drawing/2014/main" id="{0C480561-38B8-43E9-9AC2-DFC9CCFB6CE6}"/>
              </a:ext>
            </a:extLst>
          </p:cNvPr>
          <p:cNvSpPr/>
          <p:nvPr/>
        </p:nvSpPr>
        <p:spPr>
          <a:xfrm rot="-151775">
            <a:off x="5499706" y="1893925"/>
            <a:ext cx="2481018" cy="1840197"/>
          </a:xfrm>
          <a:prstGeom prst="chevron">
            <a:avLst>
              <a:gd name="adj" fmla="val 29853"/>
            </a:avLst>
          </a:prstGeom>
          <a:solidFill>
            <a:srgbClr val="00A7EB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Output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 txBox="1">
            <a:spLocks noGrp="1"/>
          </p:cNvSpPr>
          <p:nvPr>
            <p:ph type="ctrTitle"/>
          </p:nvPr>
        </p:nvSpPr>
        <p:spPr>
          <a:xfrm>
            <a:off x="2572125" y="2068625"/>
            <a:ext cx="4599952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5000" dirty="0" err="1"/>
              <a:t>Schreibe</a:t>
            </a:r>
            <a:r>
              <a:rPr lang="en-GB" sz="5000" dirty="0"/>
              <a:t> </a:t>
            </a:r>
            <a:r>
              <a:rPr lang="en-GB" sz="5000" dirty="0" err="1"/>
              <a:t>einen</a:t>
            </a:r>
            <a:r>
              <a:rPr lang="en-GB" sz="5000" dirty="0"/>
              <a:t> </a:t>
            </a:r>
            <a:r>
              <a:rPr lang="en-GB" sz="5000" dirty="0" err="1"/>
              <a:t>algorithmus</a:t>
            </a:r>
            <a:r>
              <a:rPr lang="en-GB" sz="5000" dirty="0"/>
              <a:t> </a:t>
            </a:r>
            <a:br>
              <a:rPr lang="en-GB" sz="5000" dirty="0"/>
            </a:br>
            <a:r>
              <a:rPr lang="en-GB" sz="5000" dirty="0"/>
              <a:t>Für das </a:t>
            </a:r>
            <a:r>
              <a:rPr lang="de-AT" sz="5400" dirty="0"/>
              <a:t>„</a:t>
            </a:r>
            <a:r>
              <a:rPr lang="en-GB" sz="5000" dirty="0" err="1"/>
              <a:t>Beste</a:t>
            </a:r>
            <a:r>
              <a:rPr lang="en-GB" sz="5000" dirty="0"/>
              <a:t>” </a:t>
            </a:r>
            <a:r>
              <a:rPr lang="en-GB" sz="5000" dirty="0" err="1"/>
              <a:t>SAndwich</a:t>
            </a:r>
            <a:endParaRPr sz="5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>
            <a:spLocks noGrp="1"/>
          </p:cNvSpPr>
          <p:nvPr>
            <p:ph type="ctrTitle"/>
          </p:nvPr>
        </p:nvSpPr>
        <p:spPr>
          <a:xfrm>
            <a:off x="4101125" y="1659550"/>
            <a:ext cx="3767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sz="4800" dirty="0" err="1"/>
              <a:t>Teilen</a:t>
            </a:r>
            <a:r>
              <a:rPr lang="en-GB" sz="4800" dirty="0"/>
              <a:t> </a:t>
            </a:r>
            <a:endParaRPr sz="4800" dirty="0"/>
          </a:p>
        </p:txBody>
      </p:sp>
      <p:sp>
        <p:nvSpPr>
          <p:cNvPr id="161" name="Google Shape;161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36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>
            <a:spLocks noGrp="1"/>
          </p:cNvSpPr>
          <p:nvPr>
            <p:ph type="body" idx="1"/>
          </p:nvPr>
        </p:nvSpPr>
        <p:spPr>
          <a:xfrm rot="-120953">
            <a:off x="457217" y="4025232"/>
            <a:ext cx="8229893" cy="5196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GB" dirty="0"/>
              <a:t>Das “</a:t>
            </a:r>
            <a:r>
              <a:rPr lang="en-GB" dirty="0" err="1"/>
              <a:t>beste</a:t>
            </a:r>
            <a:r>
              <a:rPr lang="en-GB" dirty="0"/>
              <a:t>” Sandwich </a:t>
            </a:r>
            <a:r>
              <a:rPr lang="en-GB" dirty="0" err="1"/>
              <a:t>kann</a:t>
            </a:r>
            <a:r>
              <a:rPr lang="en-GB" dirty="0"/>
              <a:t> </a:t>
            </a:r>
            <a:r>
              <a:rPr lang="en-GB" dirty="0" err="1"/>
              <a:t>Unterschiedliches</a:t>
            </a:r>
            <a:r>
              <a:rPr lang="en-GB" dirty="0"/>
              <a:t> </a:t>
            </a:r>
            <a:r>
              <a:rPr lang="en-GB" dirty="0" err="1"/>
              <a:t>bedeuten</a:t>
            </a:r>
            <a:endParaRPr dirty="0"/>
          </a:p>
        </p:txBody>
      </p:sp>
      <p:sp>
        <p:nvSpPr>
          <p:cNvPr id="167" name="Google Shape;167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37</a:t>
            </a:fld>
            <a:endParaRPr/>
          </a:p>
        </p:txBody>
      </p:sp>
      <p:pic>
        <p:nvPicPr>
          <p:cNvPr id="1032" name="Picture 8" descr="The cool and not so hot: we rank 13 Australian ice creams">
            <a:extLst>
              <a:ext uri="{FF2B5EF4-FFF2-40B4-BE49-F238E27FC236}">
                <a16:creationId xmlns:a16="http://schemas.microsoft.com/office/drawing/2014/main" id="{2E36374B-443E-E84A-A495-6DFC41223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296" y="1527082"/>
            <a:ext cx="4085505" cy="229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44,732 Homemade sandwich Stock Photos, Images | Download Homemade sandwich  Pictures on Depositphotos®">
            <a:extLst>
              <a:ext uri="{FF2B5EF4-FFF2-40B4-BE49-F238E27FC236}">
                <a16:creationId xmlns:a16="http://schemas.microsoft.com/office/drawing/2014/main" id="{19E82C56-A046-1F4E-A14B-4A031D13B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40" y="1596246"/>
            <a:ext cx="2152614" cy="188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 - Dunya Doner Kebab">
            <a:extLst>
              <a:ext uri="{FF2B5EF4-FFF2-40B4-BE49-F238E27FC236}">
                <a16:creationId xmlns:a16="http://schemas.microsoft.com/office/drawing/2014/main" id="{8AA6C2F0-5761-2C44-A9CC-11F95E43C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43" y="1685647"/>
            <a:ext cx="2491574" cy="176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1"/>
          <p:cNvSpPr txBox="1">
            <a:spLocks noGrp="1"/>
          </p:cNvSpPr>
          <p:nvPr>
            <p:ph type="body" idx="1"/>
          </p:nvPr>
        </p:nvSpPr>
        <p:spPr>
          <a:xfrm rot="-120953">
            <a:off x="457217" y="4025232"/>
            <a:ext cx="8229893" cy="5196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de-AT" sz="1800" dirty="0"/>
              <a:t>Was denkt ihr, wofür sind die Google-Suchergebnisse optimiert? </a:t>
            </a:r>
            <a:endParaRPr sz="1800" dirty="0"/>
          </a:p>
        </p:txBody>
      </p:sp>
      <p:sp>
        <p:nvSpPr>
          <p:cNvPr id="176" name="Google Shape;176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38</a:t>
            </a:fld>
            <a:endParaRPr/>
          </a:p>
        </p:txBody>
      </p:sp>
      <p:pic>
        <p:nvPicPr>
          <p:cNvPr id="177" name="Google Shape;17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0628" y="955949"/>
            <a:ext cx="4209475" cy="305285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2"/>
          <p:cNvSpPr txBox="1">
            <a:spLocks noGrp="1"/>
          </p:cNvSpPr>
          <p:nvPr>
            <p:ph type="ctrTitle"/>
          </p:nvPr>
        </p:nvSpPr>
        <p:spPr>
          <a:xfrm>
            <a:off x="2572125" y="2068625"/>
            <a:ext cx="4271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de-AT" sz="4800" dirty="0"/>
              <a:t>Wie entscheiden wir, worauf ein Algorithmus optimieren sollte?</a:t>
            </a:r>
            <a:endParaRPr sz="4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C4CA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0850" y="472775"/>
            <a:ext cx="3072024" cy="172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250" y="2370475"/>
            <a:ext cx="1762775" cy="16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1826" y="2422426"/>
            <a:ext cx="2505800" cy="250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5"/>
          <p:cNvPicPr preferRelativeResize="0"/>
          <p:nvPr/>
        </p:nvPicPr>
        <p:blipFill rotWithShape="1">
          <a:blip r:embed="rId6">
            <a:alphaModFix/>
          </a:blip>
          <a:srcRect l="23490" t="6886" r="24722" b="9340"/>
          <a:stretch/>
        </p:blipFill>
        <p:spPr>
          <a:xfrm>
            <a:off x="6844861" y="2370475"/>
            <a:ext cx="1549190" cy="250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48675" y="2660475"/>
            <a:ext cx="1323375" cy="202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75876" y="401301"/>
            <a:ext cx="1868975" cy="186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5"/>
          <p:cNvPicPr preferRelativeResize="0"/>
          <p:nvPr/>
        </p:nvPicPr>
        <p:blipFill rotWithShape="1">
          <a:blip r:embed="rId9">
            <a:alphaModFix/>
          </a:blip>
          <a:srcRect t="527" r="9477"/>
          <a:stretch/>
        </p:blipFill>
        <p:spPr>
          <a:xfrm>
            <a:off x="7048425" y="401301"/>
            <a:ext cx="1700700" cy="186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5445DE-41F0-4930-B284-F19631CBC0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AA0EA79-7D7A-4314-84BF-421A714FA9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05537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C4CA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726" y="702176"/>
            <a:ext cx="1973375" cy="416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9150" y="3711626"/>
            <a:ext cx="2475450" cy="1237725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0" name="Google Shape;14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575" y="157950"/>
            <a:ext cx="3661146" cy="20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9050" y="2457775"/>
            <a:ext cx="2438400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6"/>
          <p:cNvPicPr preferRelativeResize="0"/>
          <p:nvPr/>
        </p:nvPicPr>
        <p:blipFill rotWithShape="1">
          <a:blip r:embed="rId7">
            <a:alphaModFix/>
          </a:blip>
          <a:srcRect t="12816" r="49847"/>
          <a:stretch/>
        </p:blipFill>
        <p:spPr>
          <a:xfrm>
            <a:off x="4649051" y="83125"/>
            <a:ext cx="1803700" cy="341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/>
              <a:t>KI </a:t>
            </a:r>
            <a:r>
              <a:rPr lang="en-GB" dirty="0" err="1"/>
              <a:t>besteht</a:t>
            </a:r>
            <a:r>
              <a:rPr lang="en-GB" dirty="0"/>
              <a:t> </a:t>
            </a:r>
            <a:r>
              <a:rPr lang="en-GB" dirty="0" err="1"/>
              <a:t>aus</a:t>
            </a:r>
            <a:r>
              <a:rPr lang="en-GB" dirty="0"/>
              <a:t> 3 </a:t>
            </a:r>
            <a:r>
              <a:rPr lang="en-GB" dirty="0" err="1"/>
              <a:t>Ebenen</a:t>
            </a:r>
            <a:endParaRPr dirty="0"/>
          </a:p>
        </p:txBody>
      </p:sp>
      <p:sp>
        <p:nvSpPr>
          <p:cNvPr id="148" name="Google Shape;148;p27"/>
          <p:cNvSpPr/>
          <p:nvPr/>
        </p:nvSpPr>
        <p:spPr>
          <a:xfrm rot="-152142">
            <a:off x="1333906" y="2081757"/>
            <a:ext cx="192097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u="sng" dirty="0" err="1">
                <a:latin typeface="Sniglet"/>
                <a:ea typeface="Sniglet"/>
                <a:cs typeface="Sniglet"/>
                <a:sym typeface="Sniglet"/>
              </a:rPr>
              <a:t>Datensätze</a:t>
            </a:r>
            <a:endParaRPr sz="1800" u="sng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49" name="Google Shape;149;p27"/>
          <p:cNvSpPr/>
          <p:nvPr/>
        </p:nvSpPr>
        <p:spPr>
          <a:xfrm rot="-151954">
            <a:off x="2887429" y="1989968"/>
            <a:ext cx="2965125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Lernalgorithmus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50" name="Google Shape;150;p27"/>
          <p:cNvSpPr/>
          <p:nvPr/>
        </p:nvSpPr>
        <p:spPr>
          <a:xfrm rot="-151775">
            <a:off x="5509735" y="1892351"/>
            <a:ext cx="2552364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dirty="0" err="1">
                <a:latin typeface="Sniglet"/>
                <a:ea typeface="Sniglet"/>
                <a:cs typeface="Sniglet"/>
                <a:sym typeface="Sniglet"/>
              </a:rPr>
              <a:t>Vorhersage</a:t>
            </a:r>
            <a:r>
              <a:rPr lang="en-GB" sz="1800" dirty="0">
                <a:latin typeface="Sniglet"/>
                <a:ea typeface="Sniglet"/>
                <a:cs typeface="Sniglet"/>
                <a:sym typeface="Sniglet"/>
              </a:rPr>
              <a:t>!</a:t>
            </a:r>
            <a:endParaRPr sz="18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51" name="Google Shape;151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7</a:t>
            </a:fld>
            <a:endParaRPr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5A55408-1952-4D7F-84D8-6D80E6573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KI </a:t>
            </a:r>
            <a:r>
              <a:rPr lang="en-GB" dirty="0" err="1"/>
              <a:t>besteht</a:t>
            </a:r>
            <a:r>
              <a:rPr lang="en-GB" dirty="0"/>
              <a:t> </a:t>
            </a:r>
            <a:r>
              <a:rPr lang="en-GB" dirty="0" err="1"/>
              <a:t>aus</a:t>
            </a:r>
            <a:r>
              <a:rPr lang="en-GB" dirty="0"/>
              <a:t> 3 </a:t>
            </a:r>
            <a:r>
              <a:rPr lang="en-GB" dirty="0" err="1"/>
              <a:t>Ebenen</a:t>
            </a:r>
            <a:endParaRPr lang="de-AT" dirty="0"/>
          </a:p>
        </p:txBody>
      </p:sp>
      <p:sp>
        <p:nvSpPr>
          <p:cNvPr id="8" name="Google Shape;148;p27">
            <a:extLst>
              <a:ext uri="{FF2B5EF4-FFF2-40B4-BE49-F238E27FC236}">
                <a16:creationId xmlns:a16="http://schemas.microsoft.com/office/drawing/2014/main" id="{91308DEC-3985-4C2A-AF66-A7477C1189BA}"/>
              </a:ext>
            </a:extLst>
          </p:cNvPr>
          <p:cNvSpPr/>
          <p:nvPr/>
        </p:nvSpPr>
        <p:spPr>
          <a:xfrm rot="-152142">
            <a:off x="1333906" y="2081757"/>
            <a:ext cx="192097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800" u="sng" dirty="0" err="1">
                <a:latin typeface="Sniglet"/>
                <a:ea typeface="Sniglet"/>
                <a:cs typeface="Sniglet"/>
                <a:sym typeface="Sniglet"/>
              </a:rPr>
              <a:t>Datensätze</a:t>
            </a:r>
            <a:endParaRPr sz="1800" u="sng" dirty="0"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D02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9"/>
          <p:cNvSpPr txBox="1">
            <a:spLocks noGrp="1"/>
          </p:cNvSpPr>
          <p:nvPr>
            <p:ph type="ctrTitle"/>
          </p:nvPr>
        </p:nvSpPr>
        <p:spPr>
          <a:xfrm>
            <a:off x="3865425" y="806100"/>
            <a:ext cx="4374600" cy="26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50000"/>
              </a:lnSpc>
            </a:pPr>
            <a:endParaRPr sz="7200" dirty="0"/>
          </a:p>
          <a:p>
            <a:pPr>
              <a:lnSpc>
                <a:spcPct val="150000"/>
              </a:lnSpc>
            </a:pPr>
            <a:r>
              <a:rPr lang="de-AT" sz="3200" dirty="0">
                <a:latin typeface="Sniglet"/>
                <a:ea typeface="Sniglet"/>
                <a:cs typeface="Sniglet"/>
                <a:sym typeface="Sniglet"/>
              </a:rPr>
              <a:t>Was ist ein </a:t>
            </a:r>
            <a:endParaRPr sz="3200" dirty="0">
              <a:latin typeface="Sniglet"/>
              <a:ea typeface="Sniglet"/>
              <a:cs typeface="Sniglet"/>
              <a:sym typeface="Sniglet"/>
            </a:endParaRPr>
          </a:p>
          <a:p>
            <a:pPr>
              <a:lnSpc>
                <a:spcPct val="150000"/>
              </a:lnSpc>
            </a:pPr>
            <a:r>
              <a:rPr lang="de-AT" sz="3800" dirty="0"/>
              <a:t>„</a:t>
            </a:r>
            <a:r>
              <a:rPr lang="en-GB" sz="3800" dirty="0" err="1"/>
              <a:t>Datensatz</a:t>
            </a:r>
            <a:r>
              <a:rPr lang="en-GB" sz="3800" dirty="0"/>
              <a:t>”?</a:t>
            </a:r>
            <a:endParaRPr sz="3200" dirty="0"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64" name="Google Shape;164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D02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dirty="0" err="1"/>
              <a:t>Datensatz</a:t>
            </a:r>
            <a:endParaRPr dirty="0"/>
          </a:p>
        </p:txBody>
      </p:sp>
      <p:sp>
        <p:nvSpPr>
          <p:cNvPr id="170" name="Google Shape;170;p30"/>
          <p:cNvSpPr txBox="1">
            <a:spLocks noGrp="1"/>
          </p:cNvSpPr>
          <p:nvPr>
            <p:ph type="body" idx="1"/>
          </p:nvPr>
        </p:nvSpPr>
        <p:spPr>
          <a:xfrm>
            <a:off x="1052050" y="1317350"/>
            <a:ext cx="4723462" cy="3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de-DE" sz="2400" dirty="0">
                <a:solidFill>
                  <a:srgbClr val="000000"/>
                </a:solidFill>
              </a:rPr>
              <a:t>Ein </a:t>
            </a:r>
            <a:r>
              <a:rPr lang="de-DE" sz="2400" u="sng" dirty="0" err="1">
                <a:solidFill>
                  <a:srgbClr val="000000"/>
                </a:solidFill>
              </a:rPr>
              <a:t>Datenstaz</a:t>
            </a:r>
            <a:r>
              <a:rPr lang="de-DE" sz="2400" dirty="0">
                <a:solidFill>
                  <a:srgbClr val="000000"/>
                </a:solidFill>
              </a:rPr>
              <a:t> ist eine Sammlung von erhobenen Daten</a:t>
            </a:r>
          </a:p>
          <a:p>
            <a:pPr indent="-380990">
              <a:lnSpc>
                <a:spcPct val="115000"/>
              </a:lnSpc>
              <a:buClr>
                <a:srgbClr val="000000"/>
              </a:buClr>
              <a:buSzPts val="2400"/>
            </a:pPr>
            <a:r>
              <a:rPr lang="de-DE" sz="2400" dirty="0">
                <a:solidFill>
                  <a:srgbClr val="000000"/>
                </a:solidFill>
              </a:rPr>
              <a:t>Bilder </a:t>
            </a:r>
          </a:p>
          <a:p>
            <a:pPr indent="-38099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400"/>
            </a:pPr>
            <a:r>
              <a:rPr lang="de-DE" sz="2400" dirty="0">
                <a:solidFill>
                  <a:srgbClr val="000000"/>
                </a:solidFill>
              </a:rPr>
              <a:t>Messwerte (Zeit, </a:t>
            </a:r>
            <a:br>
              <a:rPr lang="de-DE" sz="2400" dirty="0">
                <a:solidFill>
                  <a:srgbClr val="000000"/>
                </a:solidFill>
              </a:rPr>
            </a:br>
            <a:r>
              <a:rPr lang="de-DE" sz="2400" dirty="0" err="1">
                <a:solidFill>
                  <a:srgbClr val="000000"/>
                </a:solidFill>
              </a:rPr>
              <a:t>views</a:t>
            </a:r>
            <a:r>
              <a:rPr lang="de-DE" sz="2400" dirty="0">
                <a:solidFill>
                  <a:srgbClr val="000000"/>
                </a:solidFill>
              </a:rPr>
              <a:t>, cm, etc.)</a:t>
            </a:r>
          </a:p>
          <a:p>
            <a:pPr indent="-38099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400"/>
            </a:pPr>
            <a:r>
              <a:rPr lang="de-DE" sz="2400" dirty="0">
                <a:solidFill>
                  <a:srgbClr val="000000"/>
                </a:solidFill>
              </a:rPr>
              <a:t>Text</a:t>
            </a:r>
          </a:p>
          <a:p>
            <a:pPr indent="-38099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2400"/>
            </a:pPr>
            <a:r>
              <a:rPr lang="de-DE" sz="2400" dirty="0">
                <a:solidFill>
                  <a:srgbClr val="000000"/>
                </a:solidFill>
              </a:rPr>
              <a:t>Videoaufnahmen! </a:t>
            </a:r>
          </a:p>
        </p:txBody>
      </p:sp>
      <p:sp>
        <p:nvSpPr>
          <p:cNvPr id="171" name="Google Shape;171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-GB"/>
              <a:pPr/>
              <a:t>9</a:t>
            </a:fld>
            <a:endParaRPr/>
          </a:p>
        </p:txBody>
      </p:sp>
      <p:pic>
        <p:nvPicPr>
          <p:cNvPr id="172" name="Google Shape;17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7450" y="1985790"/>
            <a:ext cx="3398250" cy="254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Jachim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891265F9142AE42AAB0FDBCEEF352E3" ma:contentTypeVersion="13" ma:contentTypeDescription="Ein neues Dokument erstellen." ma:contentTypeScope="" ma:versionID="7cbcd889d3eee07989ba5619ddfb21e8">
  <xsd:schema xmlns:xsd="http://www.w3.org/2001/XMLSchema" xmlns:xs="http://www.w3.org/2001/XMLSchema" xmlns:p="http://schemas.microsoft.com/office/2006/metadata/properties" xmlns:ns2="d917a3c0-3159-49eb-857c-0e10d325e903" xmlns:ns3="fe5e1554-148a-490a-8586-53027368bc19" targetNamespace="http://schemas.microsoft.com/office/2006/metadata/properties" ma:root="true" ma:fieldsID="a5f3353ad5c3078bf1ce56272fc199d2" ns2:_="" ns3:_="">
    <xsd:import namespace="d917a3c0-3159-49eb-857c-0e10d325e903"/>
    <xsd:import namespace="fe5e1554-148a-490a-8586-53027368bc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17a3c0-3159-49eb-857c-0e10d325e9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5e1554-148a-490a-8586-53027368bc1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e5e1554-148a-490a-8586-53027368bc19">
      <UserInfo>
        <DisplayName>Melanie Gruber</DisplayName>
        <AccountId>166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C40C48-32E5-44F4-B00D-E57EED2288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17a3c0-3159-49eb-857c-0e10d325e903"/>
    <ds:schemaRef ds:uri="fe5e1554-148a-490a-8586-53027368bc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FB9CF1-DAA6-45DC-B264-0B13FC6FA853}">
  <ds:schemaRefs>
    <ds:schemaRef ds:uri="http://schemas.microsoft.com/office/2006/metadata/properties"/>
    <ds:schemaRef ds:uri="http://schemas.microsoft.com/office/infopath/2007/PartnerControls"/>
    <ds:schemaRef ds:uri="fe5e1554-148a-490a-8586-53027368bc19"/>
  </ds:schemaRefs>
</ds:datastoreItem>
</file>

<file path=customXml/itemProps3.xml><?xml version="1.0" encoding="utf-8"?>
<ds:datastoreItem xmlns:ds="http://schemas.openxmlformats.org/officeDocument/2006/customXml" ds:itemID="{26645055-733F-4465-9334-7533826D4D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833</Words>
  <Application>Microsoft Office PowerPoint</Application>
  <PresentationFormat>Bildschirmpräsentation (16:9)</PresentationFormat>
  <Paragraphs>180</Paragraphs>
  <Slides>40</Slides>
  <Notes>38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40</vt:i4>
      </vt:variant>
    </vt:vector>
  </HeadingPairs>
  <TitlesOfParts>
    <vt:vector size="45" baseType="lpstr">
      <vt:lpstr>Sniglet</vt:lpstr>
      <vt:lpstr>Arial</vt:lpstr>
      <vt:lpstr>Bangers</vt:lpstr>
      <vt:lpstr>Simple Light</vt:lpstr>
      <vt:lpstr>Jachimo template</vt:lpstr>
      <vt:lpstr>PowerPoint-Präsentation</vt:lpstr>
      <vt:lpstr>Einführung in Künstliche Intelligenz!</vt:lpstr>
      <vt:lpstr> Woran denkt ihr bei „Künstliche Intelligenz“?</vt:lpstr>
      <vt:lpstr>PowerPoint-Präsentation</vt:lpstr>
      <vt:lpstr>PowerPoint-Präsentation</vt:lpstr>
      <vt:lpstr>KI besteht aus 3 Ebenen</vt:lpstr>
      <vt:lpstr>KI besteht aus 3 Ebenen</vt:lpstr>
      <vt:lpstr> Was ist ein  „Datensatz”?</vt:lpstr>
      <vt:lpstr>Datensatz</vt:lpstr>
      <vt:lpstr>KI besteht aus 3 Ebenen</vt:lpstr>
      <vt:lpstr>KI besteht aus 3 Ebenen</vt:lpstr>
      <vt:lpstr> Was ist ein „algorithmus”?</vt:lpstr>
      <vt:lpstr>Algorithmus</vt:lpstr>
      <vt:lpstr>Hinzufügen eines neuen KOntakts</vt:lpstr>
      <vt:lpstr>KI besteht aus 3 Ebenen</vt:lpstr>
      <vt:lpstr>Algorithmus</vt:lpstr>
      <vt:lpstr>PowerPoint-Präsentation</vt:lpstr>
      <vt:lpstr>Instagram Werbung</vt:lpstr>
      <vt:lpstr>Instagram Werbung</vt:lpstr>
      <vt:lpstr>Instagram Werbung</vt:lpstr>
      <vt:lpstr>Instagram Werbung</vt:lpstr>
      <vt:lpstr>Instagram Werbung</vt:lpstr>
      <vt:lpstr>E-MAIL SpAM filter</vt:lpstr>
      <vt:lpstr>E-MAIL SpAM filter</vt:lpstr>
      <vt:lpstr>E-MAIL SpAM filter</vt:lpstr>
      <vt:lpstr>E-MAIL SpAM filter</vt:lpstr>
      <vt:lpstr>E-mail Spam Filter</vt:lpstr>
      <vt:lpstr>E-mail spam Filter</vt:lpstr>
      <vt:lpstr>PowerPoint-Präsentation</vt:lpstr>
      <vt:lpstr>Einführung in  Algorithmen Als Meinungen!</vt:lpstr>
      <vt:lpstr> Was ist ein „algorithmus”?</vt:lpstr>
      <vt:lpstr>Algorithmus</vt:lpstr>
      <vt:lpstr>Kuchen Algorithmus</vt:lpstr>
      <vt:lpstr>Schreibe einen Algorithmus für das beste sandwich</vt:lpstr>
      <vt:lpstr>Schreibe einen algorithmus  Für das „Beste” SAndwich</vt:lpstr>
      <vt:lpstr>Teilen </vt:lpstr>
      <vt:lpstr>PowerPoint-Präsentation</vt:lpstr>
      <vt:lpstr>PowerPoint-Präsentation</vt:lpstr>
      <vt:lpstr>Wie entscheiden wir, worauf ein Algorithmus optimieren sollte?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To artificial Intelligence!</dc:title>
  <dc:creator>Veronika Krenn</dc:creator>
  <cp:lastModifiedBy>Veronika Krenn</cp:lastModifiedBy>
  <cp:revision>9</cp:revision>
  <dcterms:modified xsi:type="dcterms:W3CDTF">2022-02-24T11:09:47Z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0x0101009891265F9142AE42AAB0FDBCEEF352E3</vt:lpwstr>
  </property>
</Properties>
</file>