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0" r:id="rId2"/>
    <p:sldId id="332" r:id="rId3"/>
    <p:sldId id="291" r:id="rId4"/>
    <p:sldId id="294" r:id="rId5"/>
    <p:sldId id="306" r:id="rId6"/>
    <p:sldId id="295" r:id="rId7"/>
    <p:sldId id="296" r:id="rId8"/>
    <p:sldId id="292" r:id="rId9"/>
    <p:sldId id="299" r:id="rId10"/>
    <p:sldId id="302" r:id="rId11"/>
    <p:sldId id="303" r:id="rId12"/>
    <p:sldId id="314" r:id="rId13"/>
    <p:sldId id="331" r:id="rId14"/>
    <p:sldId id="315" r:id="rId15"/>
    <p:sldId id="317" r:id="rId16"/>
    <p:sldId id="312" r:id="rId17"/>
    <p:sldId id="313" r:id="rId18"/>
    <p:sldId id="318" r:id="rId19"/>
    <p:sldId id="320" r:id="rId20"/>
    <p:sldId id="336" r:id="rId21"/>
    <p:sldId id="322" r:id="rId22"/>
    <p:sldId id="337" r:id="rId23"/>
    <p:sldId id="321" r:id="rId24"/>
    <p:sldId id="323" r:id="rId25"/>
    <p:sldId id="325" r:id="rId26"/>
    <p:sldId id="324" r:id="rId27"/>
    <p:sldId id="319" r:id="rId28"/>
    <p:sldId id="333" r:id="rId29"/>
    <p:sldId id="326" r:id="rId30"/>
    <p:sldId id="327" r:id="rId31"/>
    <p:sldId id="307" r:id="rId32"/>
    <p:sldId id="334" r:id="rId33"/>
    <p:sldId id="335" r:id="rId34"/>
    <p:sldId id="328" r:id="rId35"/>
    <p:sldId id="329" r:id="rId36"/>
    <p:sldId id="305" r:id="rId37"/>
    <p:sldId id="310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5791" autoAdjust="0"/>
  </p:normalViewPr>
  <p:slideViewPr>
    <p:cSldViewPr>
      <p:cViewPr varScale="1">
        <p:scale>
          <a:sx n="129" d="100"/>
          <a:sy n="129" d="100"/>
        </p:scale>
        <p:origin x="1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552D-2D97-5B4B-ADF7-EB491B0B91E3}" type="datetimeFigureOut">
              <a:rPr lang="it-IT" smtClean="0"/>
              <a:t>05/07/21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E659-8AB3-9F41-9B07-0192318E80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35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723C-C09C-7243-A52C-6997F60F90A0}" type="datetimeFigureOut">
              <a:rPr lang="it-IT" smtClean="0"/>
              <a:t>05/07/21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0795-5FFE-9447-9D82-CA6569DC68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42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creative-school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9AF73C66-EB12-A14A-80D0-80AE2EC8F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163286"/>
            <a:ext cx="1676400" cy="1589314"/>
          </a:xfrm>
          <a:prstGeom prst="rect">
            <a:avLst/>
          </a:prstGeom>
        </p:spPr>
      </p:pic>
      <p:pic>
        <p:nvPicPr>
          <p:cNvPr id="13" name="Slika 5" descr="Erasmus+ Programme">
            <a:extLst>
              <a:ext uri="{FF2B5EF4-FFF2-40B4-BE49-F238E27FC236}">
                <a16:creationId xmlns:a16="http://schemas.microsoft.com/office/drawing/2014/main" id="{B0A4FFCB-2E88-1047-8C2B-BD7ED3BC6A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105400"/>
            <a:ext cx="32480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139700" y="152400"/>
            <a:ext cx="8851900" cy="489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i="1" dirty="0"/>
              <a:t>Risorse Didattiche Aperte (</a:t>
            </a:r>
            <a:r>
              <a:rPr lang="it-IT" sz="2000" b="1" i="1" dirty="0" err="1"/>
              <a:t>OER</a:t>
            </a:r>
            <a:r>
              <a:rPr lang="it-IT" sz="2000" b="1" i="1" dirty="0"/>
              <a:t>)</a:t>
            </a:r>
            <a:endParaRPr lang="it-IT" dirty="0"/>
          </a:p>
          <a:p>
            <a:pPr>
              <a:lnSpc>
                <a:spcPct val="90000"/>
              </a:lnSpc>
            </a:pPr>
            <a:endParaRPr lang="it-IT" sz="800" dirty="0"/>
          </a:p>
          <a:p>
            <a:pPr algn="just"/>
            <a:r>
              <a:rPr lang="it-IT" sz="1300" dirty="0"/>
              <a:t>Oggi, in qualsiasi parte del mondo, bambini e ragazzi devono poter ricevere un’istruzione </a:t>
            </a:r>
          </a:p>
          <a:p>
            <a:pPr algn="just"/>
            <a:r>
              <a:rPr lang="it-IT" sz="1300" dirty="0"/>
              <a:t>che consenta loro di affrontare nella vita adulta – sia privata che lavorativa – le sfide sociali, </a:t>
            </a:r>
          </a:p>
          <a:p>
            <a:pPr algn="just"/>
            <a:r>
              <a:rPr lang="it-IT" sz="1300" dirty="0"/>
              <a:t>economiche, relazionali.</a:t>
            </a:r>
          </a:p>
          <a:p>
            <a:pPr algn="just"/>
            <a:endParaRPr lang="it-IT" sz="1000" dirty="0"/>
          </a:p>
          <a:p>
            <a:pPr algn="just"/>
            <a:r>
              <a:rPr lang="it-IT" sz="1300" dirty="0"/>
              <a:t>Per poter affrontare queste sfide, durante la vita scolastica i bambini e i ragazzi devono essere messi</a:t>
            </a:r>
          </a:p>
          <a:p>
            <a:pPr algn="just"/>
            <a:r>
              <a:rPr lang="it-IT" sz="1300" dirty="0"/>
              <a:t>in grado di </a:t>
            </a:r>
            <a:r>
              <a:rPr lang="it-IT" sz="1300" b="1" dirty="0"/>
              <a:t>SVILUPPARE CAPACITÀ DI PENSIERO COMPLESSE ED EVOLUTE </a:t>
            </a:r>
            <a:r>
              <a:rPr lang="it-IT" sz="1300" dirty="0"/>
              <a:t>che potranno meglio fiorire</a:t>
            </a:r>
          </a:p>
          <a:p>
            <a:pPr algn="just"/>
            <a:r>
              <a:rPr lang="it-IT" sz="1300" dirty="0"/>
              <a:t>se vengono </a:t>
            </a:r>
            <a:r>
              <a:rPr lang="it-IT" sz="1300" b="1" dirty="0"/>
              <a:t>INCORAGGIATI AD ESSERE CREATIVI, INNOVATIVI E ADATTABILI</a:t>
            </a:r>
            <a:r>
              <a:rPr lang="it-IT" sz="1300" dirty="0"/>
              <a:t>.</a:t>
            </a:r>
          </a:p>
          <a:p>
            <a:pPr algn="just"/>
            <a:endParaRPr lang="it-IT" sz="1000" dirty="0"/>
          </a:p>
          <a:p>
            <a:pPr algn="just"/>
            <a:r>
              <a:rPr lang="it-IT" sz="1300" dirty="0"/>
              <a:t>Le Risorse Didattiche (in inglese: </a:t>
            </a:r>
            <a:r>
              <a:rPr lang="it-IT" sz="1300" i="1" dirty="0"/>
              <a:t>OER</a:t>
            </a:r>
            <a:r>
              <a:rPr lang="it-IT" sz="1300" dirty="0"/>
              <a:t> – </a:t>
            </a:r>
            <a:r>
              <a:rPr lang="it-IT" sz="1300" i="1" dirty="0"/>
              <a:t>Open Educational </a:t>
            </a:r>
            <a:r>
              <a:rPr lang="it-IT" sz="1300" i="1" dirty="0" err="1"/>
              <a:t>Resources</a:t>
            </a:r>
            <a:r>
              <a:rPr lang="it-IT" sz="1300" dirty="0"/>
              <a:t>) che qui vi presentiamo, sono state realizzate nell’ambito di</a:t>
            </a:r>
            <a:r>
              <a:rPr lang="it-IT" sz="1300" b="1" dirty="0"/>
              <a:t> </a:t>
            </a:r>
            <a:r>
              <a:rPr lang="it-IT" sz="1300" b="1" i="1" dirty="0"/>
              <a:t>Creative School</a:t>
            </a:r>
            <a:r>
              <a:rPr lang="it-IT" sz="1300" dirty="0"/>
              <a:t>. Il progetto si pone l’obiettivo di predisporre materiali didattici che stimolano</a:t>
            </a:r>
            <a:r>
              <a:rPr lang="it-IT" sz="1300" b="1" dirty="0"/>
              <a:t> L’AUTO-APPRENDIMENTO</a:t>
            </a:r>
            <a:r>
              <a:rPr lang="it-IT" sz="1300" dirty="0"/>
              <a:t>, sviluppano le </a:t>
            </a:r>
            <a:r>
              <a:rPr lang="it-IT" sz="1300" b="1" dirty="0"/>
              <a:t>CAPACITÀ DI PENSIERO CRITICO </a:t>
            </a:r>
            <a:r>
              <a:rPr lang="it-IT" sz="1300" dirty="0"/>
              <a:t>e di </a:t>
            </a:r>
            <a:r>
              <a:rPr lang="it-IT" sz="1300" b="1" dirty="0"/>
              <a:t>APPRENDIMENTO VISIVO / SPAZIALE</a:t>
            </a:r>
            <a:r>
              <a:rPr lang="it-IT" sz="1300" dirty="0"/>
              <a:t>,</a:t>
            </a:r>
            <a:r>
              <a:rPr lang="it-IT" sz="1300" b="1" dirty="0"/>
              <a:t> UTILIZZANDO il</a:t>
            </a:r>
            <a:r>
              <a:rPr lang="it-IT" sz="1300" dirty="0"/>
              <a:t> </a:t>
            </a:r>
            <a:r>
              <a:rPr lang="it-IT" sz="1300" b="1" dirty="0"/>
              <a:t>PATRIMONIO CULTURALE </a:t>
            </a:r>
            <a:r>
              <a:rPr lang="it-IT" sz="1300" dirty="0"/>
              <a:t>messo a disposizione delle organizzazioni che partecipano a </a:t>
            </a:r>
            <a:r>
              <a:rPr lang="it-IT" sz="1300" i="1" dirty="0"/>
              <a:t>Creative School</a:t>
            </a:r>
            <a:r>
              <a:rPr lang="it-IT" sz="1300" dirty="0"/>
              <a:t>.</a:t>
            </a:r>
          </a:p>
          <a:p>
            <a:pPr algn="just"/>
            <a:endParaRPr lang="it-IT" sz="1000" dirty="0"/>
          </a:p>
          <a:p>
            <a:pPr algn="just"/>
            <a:r>
              <a:rPr lang="it-IT" sz="1300" dirty="0"/>
              <a:t>I </a:t>
            </a:r>
            <a:r>
              <a:rPr lang="it-IT" sz="1300" b="1" dirty="0"/>
              <a:t>DESTINATARI</a:t>
            </a:r>
            <a:r>
              <a:rPr lang="it-IT" sz="1300" dirty="0"/>
              <a:t> di queste Risorse Didattiche sono:</a:t>
            </a:r>
          </a:p>
          <a:p>
            <a:pPr marL="285750" indent="-285750" algn="just">
              <a:buFontTx/>
              <a:buChar char="-"/>
            </a:pPr>
            <a:r>
              <a:rPr lang="it-IT" sz="1300" dirty="0"/>
              <a:t>gli </a:t>
            </a:r>
            <a:r>
              <a:rPr lang="it-IT" sz="1300" b="1" dirty="0"/>
              <a:t>INSEGNANTI DELLE SCUOLE PRIMARIE E SECONDARIE</a:t>
            </a:r>
            <a:r>
              <a:rPr lang="it-IT" sz="1300" dirty="0"/>
              <a:t>, che potranno trarre suggerimenti utili per ampliare la propria “cassetta degli attrezzi”, con strategie educative mirate a sviluppare la creatività e il pensiero critico degli studenti;</a:t>
            </a:r>
          </a:p>
          <a:p>
            <a:pPr marL="285750" indent="-285750" algn="just">
              <a:buFontTx/>
              <a:buChar char="-"/>
            </a:pPr>
            <a:r>
              <a:rPr lang="it-IT" sz="1300" dirty="0"/>
              <a:t>i </a:t>
            </a:r>
            <a:r>
              <a:rPr lang="it-IT" sz="1300" b="1" dirty="0"/>
              <a:t>BAMBINI E RAGAZZI </a:t>
            </a:r>
            <a:r>
              <a:rPr lang="it-IT" sz="1300" dirty="0"/>
              <a:t>che utilizzeranno le OER.</a:t>
            </a:r>
          </a:p>
          <a:p>
            <a:pPr algn="just">
              <a:lnSpc>
                <a:spcPct val="70000"/>
              </a:lnSpc>
            </a:pPr>
            <a:endParaRPr lang="it-IT" sz="1000" u="sng" dirty="0"/>
          </a:p>
          <a:p>
            <a:pPr algn="just"/>
            <a:r>
              <a:rPr lang="it-IT" sz="1300" dirty="0"/>
              <a:t>Gli argomenti delle OER che vi presentiamo sono stati scelti da un </a:t>
            </a:r>
            <a:r>
              <a:rPr lang="it-IT" sz="1300" b="1" dirty="0"/>
              <a:t>gruppo di insegnanti ed educatori </a:t>
            </a:r>
            <a:r>
              <a:rPr lang="it-IT" sz="1300" dirty="0"/>
              <a:t>provenienti da </a:t>
            </a:r>
            <a:r>
              <a:rPr lang="it-IT" sz="1300" b="1" dirty="0"/>
              <a:t>Austria</a:t>
            </a:r>
            <a:r>
              <a:rPr lang="it-IT" sz="1300" dirty="0"/>
              <a:t>, </a:t>
            </a:r>
            <a:r>
              <a:rPr lang="it-IT" sz="1300" b="1" dirty="0"/>
              <a:t>Croazia</a:t>
            </a:r>
            <a:r>
              <a:rPr lang="it-IT" sz="1300" dirty="0"/>
              <a:t>, </a:t>
            </a:r>
            <a:r>
              <a:rPr lang="it-IT" sz="1300" b="1" dirty="0"/>
              <a:t>Finlandia</a:t>
            </a:r>
            <a:r>
              <a:rPr lang="it-IT" sz="1300" dirty="0"/>
              <a:t>, </a:t>
            </a:r>
            <a:r>
              <a:rPr lang="it-IT" sz="1300" b="1" dirty="0"/>
              <a:t>Francia</a:t>
            </a:r>
            <a:r>
              <a:rPr lang="it-IT" sz="1300" dirty="0"/>
              <a:t>, </a:t>
            </a:r>
            <a:r>
              <a:rPr lang="it-IT" sz="1300" b="1" dirty="0"/>
              <a:t>Irlanda</a:t>
            </a:r>
            <a:r>
              <a:rPr lang="it-IT" sz="1300" dirty="0"/>
              <a:t>, </a:t>
            </a:r>
            <a:r>
              <a:rPr lang="it-IT" sz="1300" b="1" dirty="0"/>
              <a:t>Italia</a:t>
            </a:r>
            <a:r>
              <a:rPr lang="it-IT" sz="1300" dirty="0"/>
              <a:t> e </a:t>
            </a:r>
            <a:r>
              <a:rPr lang="it-IT" sz="1300" b="1" dirty="0"/>
              <a:t>Regno Unito</a:t>
            </a:r>
            <a:r>
              <a:rPr lang="it-IT" sz="1300" dirty="0"/>
              <a:t>, coinvolti attraverso focus </a:t>
            </a:r>
            <a:r>
              <a:rPr lang="it-IT" sz="1300" dirty="0" err="1"/>
              <a:t>group</a:t>
            </a:r>
            <a:r>
              <a:rPr lang="it-IT" sz="1300" dirty="0"/>
              <a:t> e interviste.</a:t>
            </a:r>
            <a:endParaRPr lang="it-IT" sz="1300" u="sng" dirty="0"/>
          </a:p>
          <a:p>
            <a:pPr algn="just"/>
            <a:r>
              <a:rPr lang="it-IT" sz="1300" dirty="0"/>
              <a:t>Speriamo che questi materiali siano utili per arricchire la vostra personale “cassetta degli attrezzi” e sviluppare il pensiero critico e creativo dei vostri studenti.</a:t>
            </a:r>
          </a:p>
          <a:p>
            <a:pPr algn="ctr"/>
            <a:r>
              <a:rPr lang="it-IT" sz="1400" b="1" dirty="0">
                <a:hlinkClick r:id="rId4"/>
              </a:rPr>
              <a:t>https://www.creative-school.eu</a:t>
            </a:r>
            <a:endParaRPr lang="it-IT" sz="1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257800"/>
            <a:ext cx="2343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8"/>
          <p:cNvSpPr txBox="1">
            <a:spLocks noChangeArrowheads="1"/>
          </p:cNvSpPr>
          <p:nvPr/>
        </p:nvSpPr>
        <p:spPr bwMode="auto">
          <a:xfrm rot="10800000" flipV="1">
            <a:off x="152400" y="5715000"/>
            <a:ext cx="627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latin typeface="Calibri" pitchFamily="34" charset="0"/>
              </a:rPr>
              <a:t>Il Progetto </a:t>
            </a:r>
            <a:r>
              <a:rPr lang="it-IT" sz="1200" i="1" dirty="0">
                <a:latin typeface="Calibri" pitchFamily="34" charset="0"/>
              </a:rPr>
              <a:t>Creative School</a:t>
            </a:r>
            <a:r>
              <a:rPr lang="it-IT" sz="1200" dirty="0">
                <a:latin typeface="Calibri" pitchFamily="34" charset="0"/>
              </a:rPr>
              <a:t> è finanziato dall’Unione Europea e dall’Agenzia nazionale francese per il Programma ERASMUS+ (Convenzione 2019-1-FR01-KA201-062212). La presente pubblicazione riflette unicamente le opinioni dei suoi autori: l’Unione Europea e l’Agenzia nazionale francese per il Programma ERASMUS+ </a:t>
            </a:r>
            <a:r>
              <a:rPr lang="it-IT" sz="1200" dirty="0"/>
              <a:t>non possono essere ritenute responsabili di qualsiasi uso possa essere fatto delle informazioni in essa contenute.</a:t>
            </a:r>
            <a:endParaRPr lang="it-IT" sz="1200" dirty="0">
              <a:latin typeface="Calibri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5695B4-247A-6B44-89BE-097423F7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43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Questi materiali possono essere usati in base alla licenza: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Creative Commons Non Commercial Share Alike license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040352" y="816395"/>
            <a:ext cx="3055648" cy="1545805"/>
          </a:xfrm>
          <a:prstGeom prst="wedgeRoundRectCallout">
            <a:avLst>
              <a:gd name="adj1" fmla="val -80044"/>
              <a:gd name="adj2" fmla="val 1883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OK, dai</a:t>
            </a:r>
            <a:r>
              <a:rPr lang="mr-IN" dirty="0">
                <a:ln w="0"/>
                <a:solidFill>
                  <a:schemeClr val="tx1"/>
                </a:solidFill>
              </a:rPr>
              <a:t>…</a:t>
            </a:r>
            <a:endParaRPr lang="it-IT" dirty="0">
              <a:ln w="0"/>
              <a:solidFill>
                <a:schemeClr val="tx1"/>
              </a:solidFill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Poi sono sicuro che anche i ragazzi qui con noi hanno spesso immaginato di avere dei superpoteri 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2667000" y="2611661"/>
            <a:ext cx="3352800" cy="1960339"/>
          </a:xfrm>
          <a:prstGeom prst="wedgeEllipseCallout">
            <a:avLst>
              <a:gd name="adj1" fmla="val 72346"/>
              <a:gd name="adj2" fmla="val -425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Chiediamoglielo! </a:t>
            </a:r>
          </a:p>
          <a:p>
            <a:pPr algn="ctr"/>
            <a:r>
              <a:rPr lang="it-IT" dirty="0"/>
              <a:t>Ragazzi, SE FOSTE DEI SUPEREROI, </a:t>
            </a:r>
            <a:r>
              <a:rPr lang="it-IT" b="1" dirty="0">
                <a:solidFill>
                  <a:srgbClr val="FF0000"/>
                </a:solidFill>
              </a:rPr>
              <a:t>QUALI SAREBBERO I VOSTRI SUPERPOTERI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97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3012561" y="685800"/>
            <a:ext cx="2550039" cy="1143000"/>
          </a:xfrm>
          <a:prstGeom prst="wedgeRoundRectCallout">
            <a:avLst>
              <a:gd name="adj1" fmla="val -82571"/>
              <a:gd name="adj2" fmla="val 4631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 QUALE SCOPO </a:t>
            </a:r>
            <a:r>
              <a:rPr lang="it-IT" dirty="0"/>
              <a:t>usereste i vostri superpoteri? </a:t>
            </a:r>
          </a:p>
        </p:txBody>
      </p:sp>
      <p:sp>
        <p:nvSpPr>
          <p:cNvPr id="13" name="Zaobljeni pravokutni oblačić 7"/>
          <p:cNvSpPr/>
          <p:nvPr/>
        </p:nvSpPr>
        <p:spPr>
          <a:xfrm>
            <a:off x="3962400" y="2286000"/>
            <a:ext cx="2133600" cy="1295400"/>
          </a:xfrm>
          <a:prstGeom prst="wedgeEllipseCallout">
            <a:avLst>
              <a:gd name="adj1" fmla="val 87934"/>
              <a:gd name="adj2" fmla="val -6571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PERCHÉ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42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magine 13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5" name="Immagine 14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76600" y="1752600"/>
            <a:ext cx="2971800" cy="1905000"/>
          </a:xfrm>
          <a:prstGeom prst="wedgeRoundRectCallout">
            <a:avLst>
              <a:gd name="adj1" fmla="val -88808"/>
              <a:gd name="adj2" fmla="val -40389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Quali </a:t>
            </a:r>
            <a:r>
              <a:rPr lang="it-IT" b="1" dirty="0">
                <a:solidFill>
                  <a:srgbClr val="FF0000"/>
                </a:solidFill>
              </a:rPr>
              <a:t>POTERI</a:t>
            </a:r>
          </a:p>
          <a:p>
            <a:pPr algn="ctr"/>
            <a:r>
              <a:rPr lang="it-IT" dirty="0"/>
              <a:t> avete invece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NELLA VOSTRA VITA REALE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895600" y="609600"/>
            <a:ext cx="3276600" cy="1775748"/>
          </a:xfrm>
          <a:prstGeom prst="wedgeEllipseCallout">
            <a:avLst>
              <a:gd name="adj1" fmla="val 68888"/>
              <a:gd name="adj2" fmla="val 2365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Avete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IL POTERE DI RENDERE QUALCUNO FELICE</a:t>
            </a:r>
            <a:r>
              <a:rPr lang="it-IT" dirty="0"/>
              <a:t>? </a:t>
            </a:r>
          </a:p>
        </p:txBody>
      </p:sp>
      <p:pic>
        <p:nvPicPr>
          <p:cNvPr id="12" name="Immagine 11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3" name="Immagine 12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76600" y="2667000"/>
            <a:ext cx="2438400" cy="1281339"/>
          </a:xfrm>
          <a:prstGeom prst="wedgeRoundRectCallout">
            <a:avLst>
              <a:gd name="adj1" fmla="val -94494"/>
              <a:gd name="adj2" fmla="val -1023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voi questo è un </a:t>
            </a:r>
            <a:r>
              <a:rPr lang="it-IT" b="1" dirty="0">
                <a:solidFill>
                  <a:srgbClr val="FF0000"/>
                </a:solidFill>
              </a:rPr>
              <a:t>VERO POTERE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81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>
            <a:off x="2895600" y="685800"/>
            <a:ext cx="2966710" cy="1676400"/>
          </a:xfrm>
          <a:prstGeom prst="wedgeEllipseCallout">
            <a:avLst>
              <a:gd name="adj1" fmla="val 83748"/>
              <a:gd name="adj2" fmla="val 3207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Cosa ne pensate del potere di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PRENDERVI CURA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DEGLI ALTRI</a:t>
            </a:r>
            <a:r>
              <a:rPr lang="it-IT" dirty="0"/>
              <a:t>? </a:t>
            </a:r>
          </a:p>
        </p:txBody>
      </p:sp>
      <p:sp>
        <p:nvSpPr>
          <p:cNvPr id="9" name="Zaobljeni pravokutni oblačić 6"/>
          <p:cNvSpPr/>
          <p:nvPr/>
        </p:nvSpPr>
        <p:spPr>
          <a:xfrm>
            <a:off x="2895601" y="2895600"/>
            <a:ext cx="2590800" cy="1447800"/>
          </a:xfrm>
          <a:prstGeom prst="wedgeRoundRectCallout">
            <a:avLst>
              <a:gd name="adj1" fmla="val -79239"/>
              <a:gd name="adj2" fmla="val -10644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COME SI FA </a:t>
            </a:r>
            <a:r>
              <a:rPr lang="it-IT" dirty="0"/>
              <a:t>a prendersi cura degli altri?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936361" y="457200"/>
            <a:ext cx="3007239" cy="1447800"/>
          </a:xfrm>
          <a:prstGeom prst="wedgeRoundRectCallout">
            <a:avLst>
              <a:gd name="adj1" fmla="val -74347"/>
              <a:gd name="adj2" fmla="val 4910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Che  </a:t>
            </a:r>
            <a:r>
              <a:rPr lang="it-IT" b="1" dirty="0">
                <a:solidFill>
                  <a:srgbClr val="FF0000"/>
                </a:solidFill>
              </a:rPr>
              <a:t>RESPONSABILITÀ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avete quando usate i vostri superpoteri? 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895600" y="2362200"/>
            <a:ext cx="3429000" cy="1630080"/>
          </a:xfrm>
          <a:prstGeom prst="wedgeEllipseCallout">
            <a:avLst>
              <a:gd name="adj1" fmla="val 60418"/>
              <a:gd name="adj2" fmla="val -674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ASPETTA UN ATTIMO </a:t>
            </a:r>
            <a:r>
              <a:rPr lang="it-IT" dirty="0"/>
              <a:t>!</a:t>
            </a:r>
          </a:p>
          <a:p>
            <a:pPr algn="ctr"/>
            <a:r>
              <a:rPr lang="it-IT" dirty="0"/>
              <a:t> NON ABBIAMO ANCORA PARLATO DI “</a:t>
            </a:r>
            <a:r>
              <a:rPr lang="it-IT" u="sng" dirty="0"/>
              <a:t>RESPONSABILITÀ</a:t>
            </a:r>
            <a:r>
              <a:rPr lang="it-IT" dirty="0"/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2743201" y="533400"/>
            <a:ext cx="3200399" cy="1447800"/>
          </a:xfrm>
          <a:prstGeom prst="wedgeRoundRectCallout">
            <a:avLst>
              <a:gd name="adj1" fmla="val -71075"/>
              <a:gd name="adj2" fmla="val 4185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Ah, sì, giusto!</a:t>
            </a:r>
          </a:p>
          <a:p>
            <a:pPr algn="ctr"/>
            <a:r>
              <a:rPr lang="it-IT" dirty="0"/>
              <a:t>Allora, </a:t>
            </a:r>
            <a:r>
              <a:rPr lang="it-IT" b="1" dirty="0"/>
              <a:t>dì ai ragazzi quello che dici sempre a proposito di avere dei superpoteri</a:t>
            </a:r>
            <a:r>
              <a:rPr lang="it-IT" dirty="0"/>
              <a:t>!</a:t>
            </a:r>
          </a:p>
        </p:txBody>
      </p:sp>
      <p:sp>
        <p:nvSpPr>
          <p:cNvPr id="13" name="Zaobljeni pravokutni oblačić 7"/>
          <p:cNvSpPr/>
          <p:nvPr/>
        </p:nvSpPr>
        <p:spPr>
          <a:xfrm>
            <a:off x="2438400" y="2362200"/>
            <a:ext cx="4114800" cy="2209800"/>
          </a:xfrm>
          <a:prstGeom prst="wedgeEllipseCallout">
            <a:avLst>
              <a:gd name="adj1" fmla="val 60819"/>
              <a:gd name="adj2" fmla="val -6429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Quello che dico sempre è che </a:t>
            </a:r>
            <a:r>
              <a:rPr lang="mr-IN" dirty="0"/>
              <a:t>…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avere dei </a:t>
            </a:r>
          </a:p>
          <a:p>
            <a:pPr algn="ctr"/>
            <a:r>
              <a:rPr lang="it-IT" b="1" u="sng" dirty="0">
                <a:solidFill>
                  <a:srgbClr val="FF0000"/>
                </a:solidFill>
              </a:rPr>
              <a:t>GRANDI POTERI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 comporta avere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u="sng" dirty="0">
                <a:solidFill>
                  <a:srgbClr val="FF0000"/>
                </a:solidFill>
              </a:rPr>
              <a:t>GRANDI RESPONSABILITÀ</a:t>
            </a:r>
            <a:r>
              <a:rPr lang="it-IT" b="1" dirty="0">
                <a:solidFill>
                  <a:srgbClr val="FF0000"/>
                </a:solidFill>
              </a:rPr>
              <a:t>!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1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762000"/>
            <a:ext cx="3048000" cy="1524000"/>
          </a:xfrm>
          <a:prstGeom prst="wedgeRoundRectCallout">
            <a:avLst>
              <a:gd name="adj1" fmla="val -69893"/>
              <a:gd name="adj2" fmla="val 2529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Voi ragazzi cosa ne pensate? </a:t>
            </a:r>
            <a:r>
              <a:rPr lang="it-IT" b="1" dirty="0"/>
              <a:t>SIETE D’ACCORDO</a:t>
            </a:r>
          </a:p>
          <a:p>
            <a:pPr algn="ctr"/>
            <a:r>
              <a:rPr lang="it-IT" dirty="0"/>
              <a:t>con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PURPLE WOMAN</a:t>
            </a:r>
            <a:r>
              <a:rPr lang="it-IT" dirty="0"/>
              <a:t>? 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3124200" y="2667000"/>
            <a:ext cx="3048000" cy="1676400"/>
          </a:xfrm>
          <a:prstGeom prst="wedgeEllipseCallout">
            <a:avLst>
              <a:gd name="adj1" fmla="val 70244"/>
              <a:gd name="adj2" fmla="val -7581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COMPRENDETE IL SIGNIFICATO</a:t>
            </a:r>
            <a:endParaRPr lang="it-IT" dirty="0"/>
          </a:p>
          <a:p>
            <a:pPr algn="ctr"/>
            <a:r>
              <a:rPr lang="it-IT" dirty="0"/>
              <a:t>di questa affermazione?</a:t>
            </a:r>
          </a:p>
        </p:txBody>
      </p:sp>
    </p:spTree>
    <p:extLst>
      <p:ext uri="{BB962C8B-B14F-4D97-AF65-F5344CB8AC3E}">
        <p14:creationId xmlns:p14="http://schemas.microsoft.com/office/powerpoint/2010/main" val="2916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617275" y="533400"/>
            <a:ext cx="2945325" cy="1447800"/>
          </a:xfrm>
          <a:prstGeom prst="wedgeRoundRectCallout">
            <a:avLst>
              <a:gd name="adj1" fmla="val -65617"/>
              <a:gd name="adj2" fmla="val 3918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COSA SIGNIFICA </a:t>
            </a:r>
            <a:r>
              <a:rPr lang="it-IT" dirty="0"/>
              <a:t>secondo voi la parola</a:t>
            </a:r>
            <a:br>
              <a:rPr lang="it-IT" dirty="0"/>
            </a:br>
            <a:r>
              <a:rPr lang="it-IT" dirty="0"/>
              <a:t>“</a:t>
            </a:r>
            <a:r>
              <a:rPr lang="it-IT" dirty="0">
                <a:solidFill>
                  <a:srgbClr val="000000"/>
                </a:solidFill>
              </a:rPr>
              <a:t>RESPONSABILITÀ”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533400"/>
            <a:ext cx="3352800" cy="1676400"/>
          </a:xfrm>
          <a:prstGeom prst="wedgeRoundRectCallout">
            <a:avLst>
              <a:gd name="adj1" fmla="val -68090"/>
              <a:gd name="adj2" fmla="val 411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voi, c’è differenza </a:t>
            </a:r>
            <a:br>
              <a:rPr lang="it-IT" dirty="0"/>
            </a:br>
            <a:r>
              <a:rPr lang="it-IT" dirty="0"/>
              <a:t>tra i concetti di </a:t>
            </a:r>
            <a:r>
              <a:rPr lang="it-IT" b="1" dirty="0">
                <a:solidFill>
                  <a:srgbClr val="FF0000"/>
                </a:solidFill>
              </a:rPr>
              <a:t>RESPONSABILITÀ</a:t>
            </a:r>
            <a:r>
              <a:rPr lang="it-IT" dirty="0"/>
              <a:t>,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DOVERE</a:t>
            </a:r>
            <a:r>
              <a:rPr lang="it-IT" dirty="0"/>
              <a:t>, e </a:t>
            </a:r>
            <a:r>
              <a:rPr lang="it-IT" b="1" dirty="0">
                <a:solidFill>
                  <a:srgbClr val="FF0000"/>
                </a:solidFill>
              </a:rPr>
              <a:t>OBBLIGO</a:t>
            </a:r>
            <a:r>
              <a:rPr lang="it-IT" dirty="0"/>
              <a:t>?</a:t>
            </a:r>
          </a:p>
          <a:p>
            <a:pPr algn="ctr"/>
            <a:r>
              <a:rPr lang="it-IT" dirty="0"/>
              <a:t>Sono sinonimi?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3048000" y="2590799"/>
            <a:ext cx="3443287" cy="1676401"/>
          </a:xfrm>
          <a:prstGeom prst="wedgeEllipseCallout">
            <a:avLst>
              <a:gd name="adj1" fmla="val 61488"/>
              <a:gd name="adj2" fmla="val -81868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Provate a fare un esempio di ciascuno di questi concetti, </a:t>
            </a:r>
          </a:p>
          <a:p>
            <a:pPr algn="ctr"/>
            <a:r>
              <a:rPr lang="it-IT" dirty="0"/>
              <a:t>e metteteli a confronto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10" y="3048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1295400" y="4980801"/>
            <a:ext cx="21336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SUPER FLAME MAN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238780"/>
            <a:ext cx="3962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RINGRAZIAMENTI:</a:t>
            </a:r>
          </a:p>
          <a:p>
            <a:pPr algn="ctr"/>
            <a:endParaRPr lang="it-IT" sz="11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91200" y="4980801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SUPER PURPLE WOMAN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43000" y="562987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Ringraziamo “</a:t>
            </a:r>
            <a:r>
              <a:rPr lang="it-IT" sz="1400" b="1" dirty="0" err="1"/>
              <a:t>OpenClipart-Vectors</a:t>
            </a:r>
            <a:r>
              <a:rPr lang="it-IT" sz="1400" b="1" dirty="0"/>
              <a:t>” di PIXABAY,</a:t>
            </a:r>
          </a:p>
          <a:p>
            <a:pPr algn="ctr"/>
            <a:r>
              <a:rPr lang="it-IT" sz="1400" b="1" dirty="0"/>
              <a:t>autore delle immagini dei supereroi usati per questi materiali didattico. </a:t>
            </a:r>
          </a:p>
          <a:p>
            <a:pPr algn="ctr"/>
            <a:r>
              <a:rPr lang="it-IT" sz="1400" b="1" dirty="0"/>
              <a:t>Al seguente link potete trovare il suo profilo e le altre sue opere:</a:t>
            </a:r>
            <a:endParaRPr lang="it-IT" sz="1400" dirty="0"/>
          </a:p>
          <a:p>
            <a:pPr algn="ctr"/>
            <a:r>
              <a:rPr lang="it-IT" sz="1400" b="1" dirty="0" err="1">
                <a:solidFill>
                  <a:srgbClr val="0000FF"/>
                </a:solidFill>
              </a:rPr>
              <a:t>https</a:t>
            </a:r>
            <a:r>
              <a:rPr lang="it-IT" sz="1400" b="1" dirty="0">
                <a:solidFill>
                  <a:srgbClr val="0000FF"/>
                </a:solidFill>
              </a:rPr>
              <a:t>://</a:t>
            </a:r>
            <a:r>
              <a:rPr lang="it-IT" sz="1400" b="1" dirty="0" err="1">
                <a:solidFill>
                  <a:srgbClr val="0000FF"/>
                </a:solidFill>
              </a:rPr>
              <a:t>pixabay.com</a:t>
            </a:r>
            <a:r>
              <a:rPr lang="it-IT" sz="1400" b="1" dirty="0">
                <a:solidFill>
                  <a:srgbClr val="0000FF"/>
                </a:solidFill>
              </a:rPr>
              <a:t>/</a:t>
            </a:r>
            <a:r>
              <a:rPr lang="it-IT" sz="1400" b="1" dirty="0" err="1">
                <a:solidFill>
                  <a:srgbClr val="0000FF"/>
                </a:solidFill>
              </a:rPr>
              <a:t>it</a:t>
            </a:r>
            <a:r>
              <a:rPr lang="it-IT" sz="1400" b="1" dirty="0">
                <a:solidFill>
                  <a:srgbClr val="0000FF"/>
                </a:solidFill>
              </a:rPr>
              <a:t>/</a:t>
            </a:r>
            <a:r>
              <a:rPr lang="it-IT" sz="1400" b="1" dirty="0" err="1">
                <a:solidFill>
                  <a:srgbClr val="0000FF"/>
                </a:solidFill>
              </a:rPr>
              <a:t>users</a:t>
            </a:r>
            <a:r>
              <a:rPr lang="it-IT" sz="1400" b="1" dirty="0">
                <a:solidFill>
                  <a:srgbClr val="0000FF"/>
                </a:solidFill>
              </a:rPr>
              <a:t>/openclipart-vectors-30363/</a:t>
            </a:r>
          </a:p>
        </p:txBody>
      </p:sp>
    </p:spTree>
    <p:extLst>
      <p:ext uri="{BB962C8B-B14F-4D97-AF65-F5344CB8AC3E}">
        <p14:creationId xmlns:p14="http://schemas.microsoft.com/office/powerpoint/2010/main" val="134808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>
            <a:off x="2438400" y="685800"/>
            <a:ext cx="3733800" cy="1905000"/>
          </a:xfrm>
          <a:prstGeom prst="wedgeEllipseCallout">
            <a:avLst>
              <a:gd name="adj1" fmla="val 64776"/>
              <a:gd name="adj2" fmla="val 3301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Quali sono le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VOSTRE RESPONSABILITÀ</a:t>
            </a:r>
          </a:p>
          <a:p>
            <a:pPr algn="ctr"/>
            <a:r>
              <a:rPr lang="it-IT" dirty="0"/>
              <a:t>nella </a:t>
            </a:r>
            <a:r>
              <a:rPr lang="it-IT" b="1" dirty="0">
                <a:solidFill>
                  <a:srgbClr val="FF0000"/>
                </a:solidFill>
              </a:rPr>
              <a:t>VOSTRA VITA QUOTIDIANA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349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457200"/>
            <a:ext cx="3505200" cy="1676400"/>
          </a:xfrm>
          <a:prstGeom prst="wedgeRoundRectCallout">
            <a:avLst>
              <a:gd name="adj1" fmla="val -69138"/>
              <a:gd name="adj2" fmla="val 2719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voi, potete essere ritenuti RESPONSABILI per</a:t>
            </a:r>
          </a:p>
          <a:p>
            <a:pPr algn="ctr"/>
            <a:r>
              <a:rPr lang="it-IT" dirty="0"/>
              <a:t>… il vostro </a:t>
            </a:r>
            <a:r>
              <a:rPr lang="it-IT" b="1" dirty="0">
                <a:solidFill>
                  <a:srgbClr val="FF0000"/>
                </a:solidFill>
              </a:rPr>
              <a:t>TALENTO</a:t>
            </a:r>
            <a:r>
              <a:rPr lang="it-IT" dirty="0"/>
              <a:t>?</a:t>
            </a:r>
          </a:p>
          <a:p>
            <a:pPr algn="ctr"/>
            <a:r>
              <a:rPr lang="it-IT" dirty="0"/>
              <a:t>… le vostre </a:t>
            </a:r>
            <a:r>
              <a:rPr lang="it-IT" b="1" dirty="0">
                <a:solidFill>
                  <a:srgbClr val="FF0000"/>
                </a:solidFill>
              </a:rPr>
              <a:t>CAPACITÀ</a:t>
            </a:r>
            <a:r>
              <a:rPr lang="it-IT" dirty="0">
                <a:solidFill>
                  <a:schemeClr val="tx1"/>
                </a:solidFill>
              </a:rPr>
              <a:t>?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/>
          </a:p>
          <a:p>
            <a:pPr algn="ctr"/>
            <a:r>
              <a:rPr lang="it-IT" dirty="0">
                <a:solidFill>
                  <a:srgbClr val="000000"/>
                </a:solidFill>
              </a:rPr>
              <a:t>… le vostre </a:t>
            </a:r>
            <a:r>
              <a:rPr lang="it-IT" b="1" dirty="0">
                <a:solidFill>
                  <a:srgbClr val="FF0000"/>
                </a:solidFill>
              </a:rPr>
              <a:t>AZIONI</a:t>
            </a:r>
            <a:r>
              <a:rPr lang="it-IT" dirty="0"/>
              <a:t>?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514600" y="2514600"/>
            <a:ext cx="3429000" cy="1629504"/>
          </a:xfrm>
          <a:prstGeom prst="wedgeEllipseCallout">
            <a:avLst>
              <a:gd name="adj1" fmla="val 75178"/>
              <a:gd name="adj2" fmla="val -7102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Hmmm</a:t>
            </a:r>
            <a:r>
              <a:rPr lang="it-IT" dirty="0"/>
              <a:t>… Questo significa che siamo </a:t>
            </a:r>
            <a:r>
              <a:rPr lang="it-IT" b="1" dirty="0">
                <a:solidFill>
                  <a:srgbClr val="FF0000"/>
                </a:solidFill>
              </a:rPr>
              <a:t>RESPONSABILI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anche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della nostra </a:t>
            </a:r>
            <a:r>
              <a:rPr lang="it-IT" b="1" dirty="0">
                <a:solidFill>
                  <a:srgbClr val="FF0000"/>
                </a:solidFill>
              </a:rPr>
              <a:t>FELICITÀ</a:t>
            </a:r>
            <a:r>
              <a:rPr lang="it-IT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3" name="Zaobljeni pravokutni oblačić 7"/>
          <p:cNvSpPr/>
          <p:nvPr/>
        </p:nvSpPr>
        <p:spPr>
          <a:xfrm>
            <a:off x="2819400" y="838200"/>
            <a:ext cx="2971800" cy="2057400"/>
          </a:xfrm>
          <a:prstGeom prst="wedgeEllipseCallout">
            <a:avLst>
              <a:gd name="adj1" fmla="val 87963"/>
              <a:gd name="adj2" fmla="val 1043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NEI CONFRONTI DI CHI </a:t>
            </a:r>
            <a:r>
              <a:rPr lang="it-IT" dirty="0"/>
              <a:t>o </a:t>
            </a:r>
            <a:r>
              <a:rPr lang="it-IT" b="1" dirty="0">
                <a:solidFill>
                  <a:srgbClr val="FF0000"/>
                </a:solidFill>
              </a:rPr>
              <a:t>PER CHE COSA </a:t>
            </a:r>
            <a:r>
              <a:rPr lang="it-IT" dirty="0"/>
              <a:t>potete essere responsabili?</a:t>
            </a:r>
          </a:p>
        </p:txBody>
      </p:sp>
      <p:sp>
        <p:nvSpPr>
          <p:cNvPr id="11" name="Zaobljeni pravokutni oblačić 6"/>
          <p:cNvSpPr/>
          <p:nvPr/>
        </p:nvSpPr>
        <p:spPr>
          <a:xfrm>
            <a:off x="2514600" y="3352800"/>
            <a:ext cx="3505200" cy="1676400"/>
          </a:xfrm>
          <a:prstGeom prst="wedgeRoundRectCallout">
            <a:avLst>
              <a:gd name="adj1" fmla="val -61632"/>
              <a:gd name="adj2" fmla="val -12270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C’è differenza tra essere responsabili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nei confronti di NOI STESSI</a:t>
            </a:r>
            <a:r>
              <a:rPr lang="it-IT" dirty="0"/>
              <a:t> ed</a:t>
            </a:r>
          </a:p>
          <a:p>
            <a:pPr algn="ctr"/>
            <a:r>
              <a:rPr lang="it-IT" dirty="0"/>
              <a:t> essere responsabili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nei confronti DEGLI ALTRI</a:t>
            </a:r>
            <a:r>
              <a:rPr lang="it-IT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3619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56069" y="616213"/>
            <a:ext cx="2611331" cy="1288787"/>
          </a:xfrm>
          <a:prstGeom prst="wedgeRoundRectCallout">
            <a:avLst>
              <a:gd name="adj1" fmla="val -83711"/>
              <a:gd name="adj2" fmla="val 5446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voi, avere delle RESPONSABILITÀ è </a:t>
            </a:r>
            <a:r>
              <a:rPr lang="it-IT" b="1" dirty="0">
                <a:solidFill>
                  <a:srgbClr val="FF0000"/>
                </a:solidFill>
              </a:rPr>
              <a:t>NECESSARIO</a:t>
            </a:r>
            <a:r>
              <a:rPr lang="it-IT" dirty="0"/>
              <a:t>? 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3352800" y="2286000"/>
            <a:ext cx="2667000" cy="1752600"/>
          </a:xfrm>
          <a:prstGeom prst="wedgeEllipseCallout">
            <a:avLst>
              <a:gd name="adj1" fmla="val 76760"/>
              <a:gd name="adj2" fmla="val -4431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Possiamo </a:t>
            </a:r>
            <a:r>
              <a:rPr lang="it-IT" b="1" dirty="0">
                <a:solidFill>
                  <a:srgbClr val="FF0000"/>
                </a:solidFill>
              </a:rPr>
              <a:t>SCEGLIERE </a:t>
            </a:r>
            <a:r>
              <a:rPr lang="it-IT" dirty="0"/>
              <a:t> di essere “responsabili”?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95600" y="2667000"/>
            <a:ext cx="3657600" cy="2261715"/>
          </a:xfrm>
          <a:prstGeom prst="wedgeRoundRectCallout">
            <a:avLst>
              <a:gd name="adj1" fmla="val -77473"/>
              <a:gd name="adj2" fmla="val -7647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Secondo voi, c’è </a:t>
            </a:r>
            <a:r>
              <a:rPr lang="it-IT" b="1" dirty="0"/>
              <a:t>differenza</a:t>
            </a:r>
            <a:r>
              <a:rPr lang="it-IT" dirty="0"/>
              <a:t> tra le responsabilità che ci assumiamo per </a:t>
            </a:r>
            <a:r>
              <a:rPr lang="it-IT" b="1" dirty="0">
                <a:solidFill>
                  <a:srgbClr val="FF0000"/>
                </a:solidFill>
              </a:rPr>
              <a:t>NOSTRA SCELTA</a:t>
            </a:r>
            <a:r>
              <a:rPr lang="it-IT" dirty="0"/>
              <a:t>, e le responsabilità che ci affida</a:t>
            </a:r>
            <a:r>
              <a:rPr lang="it-IT" dirty="0">
                <a:solidFill>
                  <a:srgbClr val="000000"/>
                </a:solidFill>
              </a:rPr>
              <a:t> la </a:t>
            </a:r>
            <a:r>
              <a:rPr lang="it-IT" b="1" dirty="0">
                <a:solidFill>
                  <a:srgbClr val="FF0000"/>
                </a:solidFill>
              </a:rPr>
              <a:t>SOCIETÀ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6"/>
          <p:cNvSpPr/>
          <p:nvPr/>
        </p:nvSpPr>
        <p:spPr>
          <a:xfrm>
            <a:off x="3276600" y="762000"/>
            <a:ext cx="2743200" cy="1371600"/>
          </a:xfrm>
          <a:prstGeom prst="wedgeRoundRectCallout">
            <a:avLst>
              <a:gd name="adj1" fmla="val -88524"/>
              <a:gd name="adj2" fmla="val 3394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CHE COSA </a:t>
            </a:r>
            <a:r>
              <a:rPr lang="it-IT" dirty="0"/>
              <a:t>succederebbe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SE NON AVESSIMO ALCUNA RESPONSABILITÀ</a:t>
            </a:r>
            <a:r>
              <a:rPr lang="it-IT" dirty="0"/>
              <a:t>?</a:t>
            </a:r>
          </a:p>
        </p:txBody>
      </p:sp>
      <p:sp>
        <p:nvSpPr>
          <p:cNvPr id="12" name="Zaobljeni pravokutni oblačić 7"/>
          <p:cNvSpPr/>
          <p:nvPr/>
        </p:nvSpPr>
        <p:spPr>
          <a:xfrm>
            <a:off x="2286000" y="2667000"/>
            <a:ext cx="4724400" cy="3505200"/>
          </a:xfrm>
          <a:prstGeom prst="wedgeEllipseCallout">
            <a:avLst>
              <a:gd name="adj1" fmla="val 46620"/>
              <a:gd name="adj2" fmla="val -6255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Pensaci</a:t>
            </a:r>
            <a:r>
              <a:rPr lang="mr-IN" dirty="0"/>
              <a:t>…</a:t>
            </a:r>
            <a:r>
              <a:rPr lang="it-IT" dirty="0"/>
              <a:t> Se mi comporto in modo irresponsabile nei confronti della </a:t>
            </a:r>
            <a:r>
              <a:rPr lang="it-IT" b="1" dirty="0">
                <a:solidFill>
                  <a:srgbClr val="FF0000"/>
                </a:solidFill>
              </a:rPr>
              <a:t>SOCIETÀ</a:t>
            </a:r>
            <a:r>
              <a:rPr lang="it-IT" dirty="0">
                <a:solidFill>
                  <a:schemeClr val="tx1"/>
                </a:solidFill>
              </a:rPr>
              <a:t>,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quali sono le </a:t>
            </a:r>
            <a:r>
              <a:rPr lang="it-IT" b="1" dirty="0">
                <a:solidFill>
                  <a:srgbClr val="FF0000"/>
                </a:solidFill>
              </a:rPr>
              <a:t>CONSEGUENZE </a:t>
            </a:r>
            <a:r>
              <a:rPr lang="it-IT" dirty="0">
                <a:solidFill>
                  <a:srgbClr val="000000"/>
                </a:solidFill>
              </a:rPr>
              <a:t>?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cosa succede</a:t>
            </a:r>
            <a:r>
              <a:rPr lang="mr-IN" dirty="0"/>
              <a:t>…</a:t>
            </a:r>
            <a:endParaRPr lang="it-IT" dirty="0"/>
          </a:p>
          <a:p>
            <a:pPr algn="ctr"/>
            <a:r>
              <a:rPr lang="it-IT" dirty="0"/>
              <a:t>ai tuoi </a:t>
            </a:r>
            <a:r>
              <a:rPr lang="it-IT" b="1" dirty="0"/>
              <a:t>compagni</a:t>
            </a:r>
            <a:r>
              <a:rPr lang="it-IT" dirty="0"/>
              <a:t> di classe, ai tuoi </a:t>
            </a:r>
            <a:r>
              <a:rPr lang="it-IT" b="1" dirty="0"/>
              <a:t>insegnanti</a:t>
            </a:r>
            <a:r>
              <a:rPr lang="it-IT" dirty="0"/>
              <a:t>, alla tua </a:t>
            </a:r>
            <a:r>
              <a:rPr lang="it-IT" b="1" dirty="0"/>
              <a:t>famiglia</a:t>
            </a:r>
            <a:r>
              <a:rPr lang="it-IT" dirty="0"/>
              <a:t>, ai tuoi </a:t>
            </a:r>
            <a:r>
              <a:rPr lang="it-IT" b="1" dirty="0"/>
              <a:t>amici</a:t>
            </a:r>
            <a:r>
              <a:rPr lang="it-IT" dirty="0"/>
              <a:t>, </a:t>
            </a:r>
            <a:r>
              <a:rPr lang="it-IT" b="1" dirty="0"/>
              <a:t>all’ambiente</a:t>
            </a:r>
            <a:r>
              <a:rPr lang="it-IT" dirty="0"/>
              <a:t>, agli </a:t>
            </a:r>
            <a:r>
              <a:rPr lang="it-IT" b="1" dirty="0"/>
              <a:t>animali</a:t>
            </a:r>
            <a:r>
              <a:rPr lang="it-IT" dirty="0"/>
              <a:t>, alle </a:t>
            </a:r>
            <a:r>
              <a:rPr lang="it-IT" b="1" dirty="0"/>
              <a:t>piante</a:t>
            </a:r>
            <a:r>
              <a:rPr lang="it-IT" dirty="0"/>
              <a:t>, </a:t>
            </a:r>
            <a:r>
              <a:rPr lang="it-IT" b="1" u="sng" dirty="0">
                <a:solidFill>
                  <a:srgbClr val="FF0000"/>
                </a:solidFill>
              </a:rPr>
              <a:t>agli</a:t>
            </a:r>
            <a:r>
              <a:rPr lang="it-IT" u="sng" dirty="0">
                <a:solidFill>
                  <a:srgbClr val="FF0000"/>
                </a:solidFill>
              </a:rPr>
              <a:t> </a:t>
            </a:r>
            <a:r>
              <a:rPr lang="it-IT" b="1" u="sng" dirty="0">
                <a:solidFill>
                  <a:srgbClr val="FF0000"/>
                </a:solidFill>
              </a:rPr>
              <a:t>alberi di questa piazza</a:t>
            </a:r>
            <a:r>
              <a:rPr lang="it-IT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048000" y="2286000"/>
            <a:ext cx="3429000" cy="20574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Uhmm</a:t>
            </a:r>
            <a:r>
              <a:rPr lang="mr-IN" dirty="0"/>
              <a:t>…</a:t>
            </a:r>
            <a:r>
              <a:rPr lang="it-IT" dirty="0"/>
              <a:t> Parlando di “società”, nel senso di persone che vivono insieme, secondo voi il concetto di </a:t>
            </a:r>
            <a:r>
              <a:rPr lang="it-IT" dirty="0">
                <a:solidFill>
                  <a:srgbClr val="000000"/>
                </a:solidFill>
              </a:rPr>
              <a:t>“</a:t>
            </a:r>
            <a:r>
              <a:rPr lang="it-IT" b="1" dirty="0">
                <a:solidFill>
                  <a:srgbClr val="FF0000"/>
                </a:solidFill>
              </a:rPr>
              <a:t>RESPONSABILITÀ</a:t>
            </a:r>
            <a:r>
              <a:rPr lang="it-IT" dirty="0"/>
              <a:t>” e quello di “</a:t>
            </a:r>
            <a:r>
              <a:rPr lang="it-IT" b="1" dirty="0">
                <a:solidFill>
                  <a:srgbClr val="FF0000"/>
                </a:solidFill>
              </a:rPr>
              <a:t>LIBERTÀ</a:t>
            </a:r>
            <a:r>
              <a:rPr lang="it-IT" dirty="0"/>
              <a:t>” sono </a:t>
            </a:r>
            <a:r>
              <a:rPr lang="it-IT" b="1" dirty="0">
                <a:solidFill>
                  <a:srgbClr val="FF0000"/>
                </a:solidFill>
              </a:rPr>
              <a:t>collegati in qualche modo tra loro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>
            <a:off x="3810000" y="3352800"/>
            <a:ext cx="1905000" cy="1371600"/>
          </a:xfrm>
          <a:prstGeom prst="wedgeEllipseCallout">
            <a:avLst>
              <a:gd name="adj1" fmla="val 123259"/>
              <a:gd name="adj2" fmla="val -13918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PERCHÉ</a:t>
            </a:r>
            <a:r>
              <a:rPr lang="it-IT" dirty="0"/>
              <a:t>?</a:t>
            </a:r>
          </a:p>
        </p:txBody>
      </p:sp>
      <p:sp>
        <p:nvSpPr>
          <p:cNvPr id="7" name="Zaobljeni pravokutni oblačić 6"/>
          <p:cNvSpPr/>
          <p:nvPr/>
        </p:nvSpPr>
        <p:spPr>
          <a:xfrm>
            <a:off x="3394357" y="838200"/>
            <a:ext cx="3006443" cy="2057400"/>
          </a:xfrm>
          <a:prstGeom prst="wedgeRoundRectCallout">
            <a:avLst>
              <a:gd name="adj1" fmla="val -89531"/>
              <a:gd name="adj2" fmla="val 385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Adesso che sai</a:t>
            </a:r>
          </a:p>
          <a:p>
            <a:pPr algn="ctr"/>
            <a:r>
              <a:rPr lang="it-IT" dirty="0"/>
              <a:t> tutte queste cose in più sulla responsabilità, </a:t>
            </a:r>
          </a:p>
          <a:p>
            <a:pPr algn="ctr"/>
            <a:r>
              <a:rPr lang="it-IT" dirty="0"/>
              <a:t>pensi che sia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FACILE</a:t>
            </a:r>
            <a:r>
              <a:rPr lang="it-IT" dirty="0"/>
              <a:t> o </a:t>
            </a:r>
            <a:r>
              <a:rPr lang="it-IT" b="1" dirty="0">
                <a:solidFill>
                  <a:srgbClr val="FF0000"/>
                </a:solidFill>
              </a:rPr>
              <a:t>DIFFICILE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essere persone responsabili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135471" y="2057400"/>
            <a:ext cx="3036729" cy="18288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E </a:t>
            </a:r>
            <a:r>
              <a:rPr lang="it-IT" b="1" dirty="0">
                <a:solidFill>
                  <a:srgbClr val="FF0000"/>
                </a:solidFill>
              </a:rPr>
              <a:t>VOI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ragazzi, siete delle </a:t>
            </a:r>
            <a:r>
              <a:rPr lang="it-IT" b="1" dirty="0">
                <a:solidFill>
                  <a:srgbClr val="FF0000"/>
                </a:solidFill>
              </a:rPr>
              <a:t>PERSONE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RESPONSABILI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o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IRRESPONSABILI</a:t>
            </a:r>
            <a:r>
              <a:rPr lang="it-IT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112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00400" y="1295400"/>
            <a:ext cx="2895600" cy="1524000"/>
          </a:xfrm>
          <a:prstGeom prst="wedgeRoundRectCallout">
            <a:avLst>
              <a:gd name="adj1" fmla="val -84854"/>
              <a:gd name="adj2" fmla="val -1137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OK, ora abbiamo un </a:t>
            </a:r>
            <a:r>
              <a:rPr lang="it-IT" b="1" dirty="0">
                <a:ln w="0"/>
                <a:solidFill>
                  <a:schemeClr val="tx1"/>
                </a:solidFill>
              </a:rPr>
              <a:t>ULTIMO COMPITO </a:t>
            </a:r>
            <a:r>
              <a:rPr lang="it-IT" dirty="0">
                <a:ln w="0"/>
                <a:solidFill>
                  <a:schemeClr val="tx1"/>
                </a:solidFill>
              </a:rPr>
              <a:t>da affidarvi, </a:t>
            </a:r>
          </a:p>
          <a:p>
            <a:pPr algn="ctr"/>
            <a:r>
              <a:rPr lang="it-IT" b="1" dirty="0">
                <a:ln w="0"/>
                <a:solidFill>
                  <a:schemeClr val="tx1"/>
                </a:solidFill>
              </a:rPr>
              <a:t>GIOVANI SUPEREROI</a:t>
            </a:r>
          </a:p>
          <a:p>
            <a:pPr algn="ctr"/>
            <a:r>
              <a:rPr lang="it-IT" b="1" dirty="0">
                <a:ln w="0"/>
                <a:solidFill>
                  <a:schemeClr val="tx1"/>
                </a:solidFill>
              </a:rPr>
              <a:t> IN ERBA</a:t>
            </a:r>
            <a:r>
              <a:rPr lang="it-IT" dirty="0">
                <a:ln w="0"/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953000" y="5553670"/>
            <a:ext cx="3505200" cy="923330"/>
          </a:xfrm>
          <a:prstGeom prst="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SUPER </a:t>
            </a:r>
            <a:r>
              <a:rPr lang="it-IT" b="1" dirty="0" err="1"/>
              <a:t>PURPLEWOMAN</a:t>
            </a:r>
            <a:endParaRPr lang="it-IT" b="1" dirty="0"/>
          </a:p>
          <a:p>
            <a:pPr algn="ctr"/>
            <a:endParaRPr lang="it-IT" b="1" dirty="0"/>
          </a:p>
        </p:txBody>
      </p:sp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971800" cy="5334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13360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5553670"/>
            <a:ext cx="3429000" cy="92333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SUPER </a:t>
            </a:r>
            <a:r>
              <a:rPr lang="it-IT" b="1" dirty="0" err="1"/>
              <a:t>FLAMEMAN</a:t>
            </a:r>
            <a:endParaRPr lang="it-IT" b="1" dirty="0"/>
          </a:p>
          <a:p>
            <a:pPr algn="ctr"/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381000"/>
            <a:ext cx="3810000" cy="523220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CAST:</a:t>
            </a:r>
          </a:p>
        </p:txBody>
      </p:sp>
    </p:spTree>
    <p:extLst>
      <p:ext uri="{BB962C8B-B14F-4D97-AF65-F5344CB8AC3E}">
        <p14:creationId xmlns:p14="http://schemas.microsoft.com/office/powerpoint/2010/main" val="99051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76600" y="691337"/>
            <a:ext cx="3200400" cy="1518463"/>
          </a:xfrm>
          <a:prstGeom prst="wedgeRoundRectCallout">
            <a:avLst>
              <a:gd name="adj1" fmla="val -79607"/>
              <a:gd name="adj2" fmla="val 4036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…. </a:t>
            </a:r>
            <a:r>
              <a:rPr lang="it-IT" b="1" dirty="0">
                <a:ln w="0"/>
                <a:solidFill>
                  <a:schemeClr val="tx1"/>
                </a:solidFill>
              </a:rPr>
              <a:t>disegnate</a:t>
            </a:r>
            <a:r>
              <a:rPr lang="it-IT" dirty="0">
                <a:ln w="0"/>
                <a:solidFill>
                  <a:schemeClr val="tx1"/>
                </a:solidFill>
              </a:rPr>
              <a:t> un </a:t>
            </a:r>
            <a:r>
              <a:rPr lang="it-IT" b="1" dirty="0">
                <a:ln w="0"/>
                <a:solidFill>
                  <a:schemeClr val="tx1"/>
                </a:solidFill>
              </a:rPr>
              <a:t>breve fumetto</a:t>
            </a:r>
            <a:r>
              <a:rPr lang="it-IT" dirty="0">
                <a:ln w="0"/>
                <a:solidFill>
                  <a:schemeClr val="tx1"/>
                </a:solidFill>
              </a:rPr>
              <a:t> su </a:t>
            </a:r>
            <a:r>
              <a:rPr lang="it-IT" b="1" dirty="0">
                <a:ln w="0"/>
                <a:solidFill>
                  <a:schemeClr val="tx1"/>
                </a:solidFill>
              </a:rPr>
              <a:t>1 responsabilità </a:t>
            </a:r>
            <a:r>
              <a:rPr lang="it-IT" dirty="0">
                <a:ln w="0"/>
                <a:solidFill>
                  <a:schemeClr val="tx1"/>
                </a:solidFill>
              </a:rPr>
              <a:t>che avete nella vostra vita quotidiana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3200400" y="2686308"/>
            <a:ext cx="2819400" cy="1352292"/>
          </a:xfrm>
          <a:prstGeom prst="wedgeEllipseCallout">
            <a:avLst>
              <a:gd name="adj1" fmla="val 82420"/>
              <a:gd name="adj2" fmla="val -7684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Se volete, potete descrivere anche i vostri superpoteri!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9144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2286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TUO FUMETTO:</a:t>
            </a:r>
          </a:p>
        </p:txBody>
      </p:sp>
    </p:spTree>
    <p:extLst>
      <p:ext uri="{BB962C8B-B14F-4D97-AF65-F5344CB8AC3E}">
        <p14:creationId xmlns:p14="http://schemas.microsoft.com/office/powerpoint/2010/main" val="37080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9144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2286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TUO FUMETTO:</a:t>
            </a:r>
          </a:p>
        </p:txBody>
      </p:sp>
    </p:spTree>
    <p:extLst>
      <p:ext uri="{BB962C8B-B14F-4D97-AF65-F5344CB8AC3E}">
        <p14:creationId xmlns:p14="http://schemas.microsoft.com/office/powerpoint/2010/main" val="2214341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9144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2286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TUO FUMETTO:</a:t>
            </a:r>
          </a:p>
        </p:txBody>
      </p:sp>
    </p:spTree>
    <p:extLst>
      <p:ext uri="{BB962C8B-B14F-4D97-AF65-F5344CB8AC3E}">
        <p14:creationId xmlns:p14="http://schemas.microsoft.com/office/powerpoint/2010/main" val="302032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95600" y="533400"/>
            <a:ext cx="2971800" cy="1752600"/>
          </a:xfrm>
          <a:prstGeom prst="wedgeRoundRectCallout">
            <a:avLst>
              <a:gd name="adj1" fmla="val -73473"/>
              <a:gd name="adj2" fmla="val 3082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Molto bene, ragazzi!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Avete fatto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 un gran lavoro per oggi!</a:t>
            </a:r>
          </a:p>
          <a:p>
            <a:pPr algn="ctr"/>
            <a:r>
              <a:rPr lang="it-IT" b="1" dirty="0" err="1">
                <a:ln w="0"/>
                <a:solidFill>
                  <a:schemeClr val="accent4">
                    <a:lumMod val="75000"/>
                  </a:schemeClr>
                </a:solidFill>
              </a:rPr>
              <a:t>PURPLE</a:t>
            </a:r>
            <a:r>
              <a:rPr lang="it-IT" b="1" dirty="0">
                <a:ln w="0"/>
                <a:solidFill>
                  <a:schemeClr val="accent4">
                    <a:lumMod val="75000"/>
                  </a:schemeClr>
                </a:solidFill>
              </a:rPr>
              <a:t> WOMAN </a:t>
            </a:r>
            <a:r>
              <a:rPr lang="it-IT" dirty="0">
                <a:ln w="0"/>
                <a:solidFill>
                  <a:schemeClr val="tx1"/>
                </a:solidFill>
              </a:rPr>
              <a:t>ed io siamo molto </a:t>
            </a:r>
          </a:p>
          <a:p>
            <a:pPr algn="ctr"/>
            <a:r>
              <a:rPr lang="it-IT" b="1" dirty="0">
                <a:ln w="0"/>
                <a:solidFill>
                  <a:srgbClr val="FF0000"/>
                </a:solidFill>
              </a:rPr>
              <a:t>ORGOGLIOSI DI VOI</a:t>
            </a:r>
            <a:r>
              <a:rPr lang="it-IT" dirty="0">
                <a:ln w="0"/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438400" y="2646657"/>
            <a:ext cx="3657600" cy="2077743"/>
          </a:xfrm>
          <a:prstGeom prst="wedgeEllipseCallout">
            <a:avLst>
              <a:gd name="adj1" fmla="val 89597"/>
              <a:gd name="adj2" fmla="val -8291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Sì! </a:t>
            </a:r>
            <a:r>
              <a:rPr lang="it-IT" b="1" dirty="0">
                <a:solidFill>
                  <a:srgbClr val="FF0000"/>
                </a:solidFill>
              </a:rPr>
              <a:t>CONSIDERATE TUTTE LE RESPONSABILITÀ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 CHE AVETE</a:t>
            </a:r>
            <a:r>
              <a:rPr lang="it-IT" dirty="0"/>
              <a:t>,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SIETE DAVVERO DEI GIOVANI SUPEREROI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7"/>
            <a:ext cx="9144000" cy="6858000"/>
          </a:xfrm>
          <a:prstGeom prst="rect">
            <a:avLst/>
          </a:prstGeom>
        </p:spPr>
      </p:pic>
      <p:pic>
        <p:nvPicPr>
          <p:cNvPr id="9" name="Immagine 8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1" name="Immagine 10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057400" y="457200"/>
            <a:ext cx="5029200" cy="3733800"/>
          </a:xfrm>
          <a:prstGeom prst="irregularSeal1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rgbClr val="FF0000"/>
                </a:solidFill>
              </a:rPr>
              <a:t>BENVENUTI NELL’ALBO D’ORO</a:t>
            </a:r>
          </a:p>
          <a:p>
            <a:pPr algn="ctr"/>
            <a:r>
              <a:rPr lang="it-IT" sz="2400" b="1" dirty="0">
                <a:ln w="0"/>
                <a:solidFill>
                  <a:srgbClr val="FF0000"/>
                </a:solidFill>
              </a:rPr>
              <a:t>DEI SUPEREROI</a:t>
            </a:r>
            <a:r>
              <a:rPr lang="it-IT" sz="2000" b="1" dirty="0">
                <a:ln w="0"/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" y="6096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6169223"/>
            <a:ext cx="15240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6">
                    <a:lumMod val="75000"/>
                  </a:schemeClr>
                </a:solidFill>
              </a:rPr>
              <a:t>SUPER-FLAMEMAN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76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CAST: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28800" y="6172200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SUPER PURPLEWOMAN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10000" y="152400"/>
            <a:ext cx="50292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10200" y="6200001"/>
            <a:ext cx="1905000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TU</a:t>
            </a:r>
          </a:p>
        </p:txBody>
      </p:sp>
    </p:spTree>
    <p:extLst>
      <p:ext uri="{BB962C8B-B14F-4D97-AF65-F5344CB8AC3E}">
        <p14:creationId xmlns:p14="http://schemas.microsoft.com/office/powerpoint/2010/main" val="211218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1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90800" y="25908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4150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62200" y="695980"/>
            <a:ext cx="4495800" cy="1815882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r>
              <a:rPr lang="mr-IN" sz="2800" b="1" dirty="0"/>
              <a:t>…</a:t>
            </a:r>
            <a:r>
              <a:rPr lang="it-IT" sz="2800" b="1" dirty="0"/>
              <a:t> IN UNA PIAZZA</a:t>
            </a:r>
          </a:p>
          <a:p>
            <a:pPr algn="ctr"/>
            <a:r>
              <a:rPr lang="it-IT" sz="2800" b="1" dirty="0"/>
              <a:t>DELLA TUA CITTÀ</a:t>
            </a:r>
            <a:r>
              <a:rPr lang="mr-IN" sz="2800" b="1" dirty="0"/>
              <a:t>…</a:t>
            </a:r>
            <a:endParaRPr lang="it-IT" sz="2800" b="1" dirty="0"/>
          </a:p>
          <a:p>
            <a:pPr algn="ctr"/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76631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1905001" y="1295400"/>
            <a:ext cx="3505200" cy="1981200"/>
          </a:xfrm>
          <a:prstGeom prst="wedgeEllipseCallout">
            <a:avLst>
              <a:gd name="adj1" fmla="val 94213"/>
              <a:gd name="adj2" fmla="val -18678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 w="0"/>
              <a:solidFill>
                <a:schemeClr val="tx1"/>
              </a:solidFill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Ciao, ragazzi!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Scommetto che non pensavate che mi materializzassi proprio nella vostra classe, vero?</a:t>
            </a:r>
          </a:p>
          <a:p>
            <a:pPr algn="ctr"/>
            <a:endParaRPr lang="it-IT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533400"/>
            <a:ext cx="54102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/>
              <a:t>…</a:t>
            </a:r>
            <a:r>
              <a:rPr lang="it-IT" sz="2800" b="1" dirty="0"/>
              <a:t>UNA MATTINA DI PRIMAVERA</a:t>
            </a:r>
            <a:r>
              <a:rPr lang="mr-IN" sz="2800" b="1" dirty="0"/>
              <a:t>…</a:t>
            </a:r>
            <a:endParaRPr lang="it-IT" sz="2800" b="1" dirty="0"/>
          </a:p>
        </p:txBody>
      </p:sp>
      <p:sp>
        <p:nvSpPr>
          <p:cNvPr id="8" name="Zaobljeni pravokutni oblačić 6"/>
          <p:cNvSpPr/>
          <p:nvPr/>
        </p:nvSpPr>
        <p:spPr>
          <a:xfrm>
            <a:off x="2971800" y="3429000"/>
            <a:ext cx="2258732" cy="1524000"/>
          </a:xfrm>
          <a:prstGeom prst="wedgeEllipseCallout">
            <a:avLst>
              <a:gd name="adj1" fmla="val 124580"/>
              <a:gd name="adj2" fmla="val -12239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Sapete chi sono? </a:t>
            </a:r>
          </a:p>
        </p:txBody>
      </p:sp>
    </p:spTree>
    <p:extLst>
      <p:ext uri="{BB962C8B-B14F-4D97-AF65-F5344CB8AC3E}">
        <p14:creationId xmlns:p14="http://schemas.microsoft.com/office/powerpoint/2010/main" val="3151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1600200" y="1295400"/>
            <a:ext cx="3943773" cy="1828800"/>
          </a:xfrm>
          <a:prstGeom prst="wedgeEllipseCallout">
            <a:avLst>
              <a:gd name="adj1" fmla="val 77954"/>
              <a:gd name="adj2" fmla="val -1983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Sapete quali sono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I MIEI SUPERPOTERI </a:t>
            </a:r>
            <a:r>
              <a:rPr lang="it-IT" dirty="0"/>
              <a:t>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DITENE QUALCUNO! </a:t>
            </a:r>
          </a:p>
        </p:txBody>
      </p:sp>
    </p:spTree>
    <p:extLst>
      <p:ext uri="{BB962C8B-B14F-4D97-AF65-F5344CB8AC3E}">
        <p14:creationId xmlns:p14="http://schemas.microsoft.com/office/powerpoint/2010/main" val="41588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00400" y="609600"/>
            <a:ext cx="2514599" cy="1219200"/>
          </a:xfrm>
          <a:prstGeom prst="wedgeRoundRectCallout">
            <a:avLst>
              <a:gd name="adj1" fmla="val -89311"/>
              <a:gd name="adj2" fmla="val 5548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CIAO, </a:t>
            </a:r>
          </a:p>
          <a:p>
            <a:pPr algn="ctr"/>
            <a:r>
              <a:rPr lang="en-CA" sz="2000" b="1" dirty="0">
                <a:ln w="1905"/>
                <a:solidFill>
                  <a:schemeClr val="accent4">
                    <a:lumMod val="75000"/>
                  </a:schemeClr>
                </a:solidFill>
              </a:rPr>
              <a:t>PURPLE WOMAN </a:t>
            </a:r>
            <a:r>
              <a:rPr lang="en-CA" dirty="0"/>
              <a:t>!</a:t>
            </a:r>
            <a:endParaRPr lang="hr-HR" dirty="0"/>
          </a:p>
        </p:txBody>
      </p:sp>
      <p:sp>
        <p:nvSpPr>
          <p:cNvPr id="11" name="Zaobljeni pravokutni oblačić 6"/>
          <p:cNvSpPr/>
          <p:nvPr/>
        </p:nvSpPr>
        <p:spPr>
          <a:xfrm>
            <a:off x="2895600" y="2133600"/>
            <a:ext cx="3048000" cy="1676400"/>
          </a:xfrm>
          <a:prstGeom prst="wedgeEllipseCallout">
            <a:avLst>
              <a:gd name="adj1" fmla="val 71383"/>
              <a:gd name="adj2" fmla="val -50920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… OH, </a:t>
            </a:r>
          </a:p>
          <a:p>
            <a:pPr algn="ctr"/>
            <a:r>
              <a:rPr lang="it-IT" dirty="0"/>
              <a:t>GUARDA GUARDA CHI SI VEDE…</a:t>
            </a:r>
          </a:p>
          <a:p>
            <a:pPr algn="ctr"/>
            <a:r>
              <a:rPr lang="it-IT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</a:t>
            </a:r>
            <a:r>
              <a:rPr lang="it-IT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MAN 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00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286000" y="381000"/>
            <a:ext cx="4191000" cy="1752600"/>
          </a:xfrm>
          <a:prstGeom prst="wedgeEllipseCallout">
            <a:avLst>
              <a:gd name="adj1" fmla="val 60070"/>
              <a:gd name="adj2" fmla="val 4978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</a:t>
            </a:r>
            <a:r>
              <a:rPr lang="it-I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MAN</a:t>
            </a:r>
            <a:r>
              <a:rPr lang="it-IT" dirty="0">
                <a:ln w="1905"/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it-IT" dirty="0" err="1">
                <a:ln w="1905"/>
                <a:solidFill>
                  <a:schemeClr val="tx1"/>
                </a:solidFill>
              </a:rPr>
              <a:t>stà</a:t>
            </a:r>
            <a:r>
              <a:rPr lang="it-IT" dirty="0">
                <a:ln w="1905"/>
                <a:solidFill>
                  <a:schemeClr val="tx1"/>
                </a:solidFill>
              </a:rPr>
              <a:t> </a:t>
            </a:r>
            <a:r>
              <a:rPr lang="it-IT" b="1" dirty="0">
                <a:ln w="1905"/>
                <a:solidFill>
                  <a:srgbClr val="FF0000"/>
                </a:solidFill>
              </a:rPr>
              <a:t>ATTENTO</a:t>
            </a:r>
            <a:r>
              <a:rPr lang="it-IT" dirty="0">
                <a:ln w="1905"/>
                <a:solidFill>
                  <a:srgbClr val="FF0000"/>
                </a:solidFill>
              </a:rPr>
              <a:t> </a:t>
            </a:r>
            <a:r>
              <a:rPr lang="it-IT" dirty="0">
                <a:ln w="1905"/>
                <a:solidFill>
                  <a:schemeClr val="tx1"/>
                </a:solidFill>
              </a:rPr>
              <a:t>ai tuoi capelli!!</a:t>
            </a:r>
            <a:endParaRPr lang="it-IT" dirty="0">
              <a:ln w="0"/>
              <a:solidFill>
                <a:schemeClr val="tx1"/>
              </a:solidFill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 FINIRANNO CON L’</a:t>
            </a:r>
            <a:r>
              <a:rPr lang="it-IT" b="1" dirty="0">
                <a:ln w="0"/>
                <a:solidFill>
                  <a:srgbClr val="FF0000"/>
                </a:solidFill>
              </a:rPr>
              <a:t>INCENDIARE</a:t>
            </a:r>
            <a:r>
              <a:rPr lang="it-IT" dirty="0">
                <a:ln w="0"/>
                <a:solidFill>
                  <a:schemeClr val="tx1"/>
                </a:solidFill>
              </a:rPr>
              <a:t> GLI ALBERI DI QUESTA PIAZZA!</a:t>
            </a:r>
          </a:p>
        </p:txBody>
      </p:sp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438400" y="2209800"/>
            <a:ext cx="3200400" cy="1520825"/>
          </a:xfrm>
          <a:prstGeom prst="wedgeRoundRectCallout">
            <a:avLst>
              <a:gd name="adj1" fmla="val -60950"/>
              <a:gd name="adj2" fmla="val -6253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AH AH AH AH!!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SAREBBE MOLTO DIVERTENTE:</a:t>
            </a:r>
          </a:p>
          <a:p>
            <a:pPr algn="ctr"/>
            <a:r>
              <a:rPr lang="it-IT" b="1" dirty="0">
                <a:ln w="0"/>
                <a:solidFill>
                  <a:srgbClr val="FF0000"/>
                </a:solidFill>
              </a:rPr>
              <a:t>COSÌ TUTTI SAPREBBERO</a:t>
            </a:r>
          </a:p>
          <a:p>
            <a:pPr algn="ctr"/>
            <a:r>
              <a:rPr lang="it-IT" b="1" dirty="0">
                <a:ln w="0"/>
                <a:solidFill>
                  <a:srgbClr val="FF0000"/>
                </a:solidFill>
              </a:rPr>
              <a:t>CHI SONO</a:t>
            </a:r>
            <a:r>
              <a:rPr lang="it-IT" dirty="0">
                <a:ln w="0"/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" name="Zaobljeni pravokutni oblačić 7"/>
          <p:cNvSpPr/>
          <p:nvPr/>
        </p:nvSpPr>
        <p:spPr>
          <a:xfrm>
            <a:off x="2514600" y="4270375"/>
            <a:ext cx="4343400" cy="1978025"/>
          </a:xfrm>
          <a:prstGeom prst="wedgeEllipseCallout">
            <a:avLst>
              <a:gd name="adj1" fmla="val 51942"/>
              <a:gd name="adj2" fmla="val -15095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1905"/>
                <a:solidFill>
                  <a:schemeClr val="tx1"/>
                </a:solidFill>
              </a:rPr>
              <a:t>MA DAI, SMETTILA DI DARTI</a:t>
            </a:r>
          </a:p>
          <a:p>
            <a:pPr algn="ctr"/>
            <a:r>
              <a:rPr lang="it-IT" dirty="0">
                <a:ln w="1905"/>
                <a:solidFill>
                  <a:schemeClr val="tx1"/>
                </a:solidFill>
              </a:rPr>
              <a:t>DELLE ARIE!!</a:t>
            </a:r>
            <a:endParaRPr lang="it-IT" dirty="0">
              <a:ln w="0"/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ln w="0"/>
                <a:solidFill>
                  <a:srgbClr val="FF0000"/>
                </a:solidFill>
              </a:rPr>
              <a:t>SII RESPONSABILE</a:t>
            </a:r>
            <a:endParaRPr lang="it-IT" dirty="0">
              <a:ln w="0"/>
              <a:solidFill>
                <a:schemeClr val="tx1"/>
              </a:solidFill>
            </a:endParaRPr>
          </a:p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E TIENI QUELLA TUA CHIOMA INDISCIPLINATA LONTANA DAGLI ALBERI!</a:t>
            </a:r>
          </a:p>
        </p:txBody>
      </p:sp>
    </p:spTree>
    <p:extLst>
      <p:ext uri="{BB962C8B-B14F-4D97-AF65-F5344CB8AC3E}">
        <p14:creationId xmlns:p14="http://schemas.microsoft.com/office/powerpoint/2010/main" val="18007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7"/>
          <p:cNvSpPr/>
          <p:nvPr/>
        </p:nvSpPr>
        <p:spPr>
          <a:xfrm>
            <a:off x="2667000" y="3886200"/>
            <a:ext cx="3962400" cy="2438400"/>
          </a:xfrm>
          <a:prstGeom prst="wedgeEllipseCallout">
            <a:avLst>
              <a:gd name="adj1" fmla="val 60125"/>
              <a:gd name="adj2" fmla="val -1208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 MAN</a:t>
            </a:r>
            <a:r>
              <a:rPr lang="it-IT" dirty="0"/>
              <a:t>, per favore, piantala di fare il cattivone, e facciamo piuttosto vedere a questi ragazzi che </a:t>
            </a:r>
            <a:r>
              <a:rPr lang="it-IT" b="1" dirty="0">
                <a:solidFill>
                  <a:srgbClr val="FF0000"/>
                </a:solidFill>
              </a:rPr>
              <a:t>NOI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SUPEREROI SIAMO CAPACI DI USARE BENE </a:t>
            </a:r>
            <a:r>
              <a:rPr lang="it-IT" dirty="0">
                <a:solidFill>
                  <a:schemeClr val="tx1"/>
                </a:solidFill>
              </a:rPr>
              <a:t>i nostri superpoteri</a:t>
            </a:r>
            <a:r>
              <a:rPr lang="it-IT" dirty="0"/>
              <a:t>!</a:t>
            </a:r>
            <a:endParaRPr lang="hr-HR" dirty="0"/>
          </a:p>
        </p:txBody>
      </p:sp>
      <p:sp>
        <p:nvSpPr>
          <p:cNvPr id="8" name="Zaobljeni pravokutni oblačić 6"/>
          <p:cNvSpPr/>
          <p:nvPr/>
        </p:nvSpPr>
        <p:spPr>
          <a:xfrm>
            <a:off x="2286000" y="2971800"/>
            <a:ext cx="3276600" cy="762000"/>
          </a:xfrm>
          <a:prstGeom prst="wedgeRoundRectCallout">
            <a:avLst>
              <a:gd name="adj1" fmla="val -60784"/>
              <a:gd name="adj2" fmla="val -16478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A proposito</a:t>
            </a:r>
            <a:r>
              <a:rPr lang="mr-IN" dirty="0">
                <a:ln w="0"/>
                <a:solidFill>
                  <a:schemeClr val="tx1"/>
                </a:solidFill>
              </a:rPr>
              <a:t>…</a:t>
            </a:r>
            <a:r>
              <a:rPr lang="it-IT" dirty="0">
                <a:ln w="0"/>
                <a:solidFill>
                  <a:schemeClr val="tx1"/>
                </a:solidFill>
              </a:rPr>
              <a:t> indovina quali sono i miei superpoteri!</a:t>
            </a:r>
          </a:p>
        </p:txBody>
      </p:sp>
      <p:sp>
        <p:nvSpPr>
          <p:cNvPr id="7" name="Zaobljeni pravokutni oblačić 6"/>
          <p:cNvSpPr/>
          <p:nvPr/>
        </p:nvSpPr>
        <p:spPr>
          <a:xfrm>
            <a:off x="2667000" y="457200"/>
            <a:ext cx="4038600" cy="1981200"/>
          </a:xfrm>
          <a:prstGeom prst="wedgeRoundRectCallout">
            <a:avLst>
              <a:gd name="adj1" fmla="val -60126"/>
              <a:gd name="adj2" fmla="val 1977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ln w="0"/>
                <a:solidFill>
                  <a:schemeClr val="tx1"/>
                </a:solidFill>
              </a:rPr>
              <a:t>MIA CARA </a:t>
            </a:r>
            <a:r>
              <a:rPr lang="it-IT" sz="1600" b="1" dirty="0" err="1">
                <a:ln w="0"/>
                <a:solidFill>
                  <a:schemeClr val="accent4">
                    <a:lumMod val="75000"/>
                  </a:schemeClr>
                </a:solidFill>
              </a:rPr>
              <a:t>PURPLE</a:t>
            </a:r>
            <a:r>
              <a:rPr lang="it-IT" sz="1600" b="1" dirty="0">
                <a:ln w="0"/>
                <a:solidFill>
                  <a:schemeClr val="accent4">
                    <a:lumMod val="75000"/>
                  </a:schemeClr>
                </a:solidFill>
              </a:rPr>
              <a:t> WOMAN</a:t>
            </a:r>
            <a:r>
              <a:rPr lang="it-IT" sz="1600" dirty="0">
                <a:ln w="0"/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it-IT" sz="1600" b="1" dirty="0">
                <a:ln w="0"/>
                <a:solidFill>
                  <a:srgbClr val="FF0000"/>
                </a:solidFill>
              </a:rPr>
              <a:t>NON MI IMPORTA UN ACCIDENTI</a:t>
            </a:r>
          </a:p>
          <a:p>
            <a:pPr algn="ctr"/>
            <a:r>
              <a:rPr lang="it-IT" sz="1600" dirty="0">
                <a:ln w="0"/>
                <a:solidFill>
                  <a:srgbClr val="000000"/>
                </a:solidFill>
              </a:rPr>
              <a:t>DI TE E DEGLI ALBERI DI QUESTA PIAZZA!!</a:t>
            </a:r>
          </a:p>
          <a:p>
            <a:pPr algn="ctr"/>
            <a:r>
              <a:rPr lang="it-IT" sz="1600" b="1" dirty="0">
                <a:ln w="0"/>
                <a:solidFill>
                  <a:srgbClr val="FF0000"/>
                </a:solidFill>
              </a:rPr>
              <a:t>IO FACCIO QUELLO CHE MI PARE</a:t>
            </a:r>
            <a:r>
              <a:rPr lang="it-IT" sz="1600" dirty="0">
                <a:ln w="0"/>
                <a:solidFill>
                  <a:schemeClr val="tx1"/>
                </a:solidFill>
              </a:rPr>
              <a:t>, PERCHÉ </a:t>
            </a:r>
          </a:p>
          <a:p>
            <a:pPr algn="ctr"/>
            <a:r>
              <a:rPr lang="it-IT" sz="1600" dirty="0">
                <a:ln w="0"/>
                <a:solidFill>
                  <a:schemeClr val="tx1"/>
                </a:solidFill>
              </a:rPr>
              <a:t> </a:t>
            </a:r>
            <a:r>
              <a:rPr lang="it-IT" sz="1600" b="1" dirty="0">
                <a:ln w="0"/>
                <a:solidFill>
                  <a:srgbClr val="FF0000"/>
                </a:solidFill>
              </a:rPr>
              <a:t>SONO IL SUPEREROE PIÙ FORTE DELL’UNIVERSO</a:t>
            </a:r>
            <a:r>
              <a:rPr lang="it-IT" sz="1600" dirty="0">
                <a:ln w="0"/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69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1191</Words>
  <Application>Microsoft Macintosh PowerPoint</Application>
  <PresentationFormat>Presentazione su schermo (4:3)</PresentationFormat>
  <Paragraphs>156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Arial</vt:lpstr>
      <vt:lpstr>Calibri</vt:lpstr>
      <vt:lpstr>Mangal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/>
  <cp:keywords/>
  <dc:description/>
  <cp:lastModifiedBy>Pier Giacomo Sola</cp:lastModifiedBy>
  <cp:revision>388</cp:revision>
  <cp:lastPrinted>2021-02-25T14:40:20Z</cp:lastPrinted>
  <dcterms:created xsi:type="dcterms:W3CDTF">2006-08-16T00:00:00Z</dcterms:created>
  <dcterms:modified xsi:type="dcterms:W3CDTF">2021-07-05T10:24:08Z</dcterms:modified>
  <cp:category/>
</cp:coreProperties>
</file>