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66"/>
  </p:notesMasterIdLst>
  <p:sldIdLst>
    <p:sldId id="400" r:id="rId2"/>
    <p:sldId id="379" r:id="rId3"/>
    <p:sldId id="298" r:id="rId4"/>
    <p:sldId id="296" r:id="rId5"/>
    <p:sldId id="297" r:id="rId6"/>
    <p:sldId id="257" r:id="rId7"/>
    <p:sldId id="258" r:id="rId8"/>
    <p:sldId id="381" r:id="rId9"/>
    <p:sldId id="259" r:id="rId10"/>
    <p:sldId id="382" r:id="rId11"/>
    <p:sldId id="385" r:id="rId12"/>
    <p:sldId id="383" r:id="rId13"/>
    <p:sldId id="384" r:id="rId14"/>
    <p:sldId id="391" r:id="rId15"/>
    <p:sldId id="261" r:id="rId16"/>
    <p:sldId id="262" r:id="rId17"/>
    <p:sldId id="263" r:id="rId18"/>
    <p:sldId id="310" r:id="rId19"/>
    <p:sldId id="274" r:id="rId20"/>
    <p:sldId id="314" r:id="rId21"/>
    <p:sldId id="372" r:id="rId22"/>
    <p:sldId id="368" r:id="rId23"/>
    <p:sldId id="336" r:id="rId24"/>
    <p:sldId id="345" r:id="rId25"/>
    <p:sldId id="346" r:id="rId26"/>
    <p:sldId id="403" r:id="rId27"/>
    <p:sldId id="371" r:id="rId28"/>
    <p:sldId id="393" r:id="rId29"/>
    <p:sldId id="330" r:id="rId30"/>
    <p:sldId id="394" r:id="rId31"/>
    <p:sldId id="317" r:id="rId32"/>
    <p:sldId id="331" r:id="rId33"/>
    <p:sldId id="322" r:id="rId34"/>
    <p:sldId id="337" r:id="rId35"/>
    <p:sldId id="386" r:id="rId36"/>
    <p:sldId id="387" r:id="rId37"/>
    <p:sldId id="388" r:id="rId38"/>
    <p:sldId id="392" r:id="rId39"/>
    <p:sldId id="390" r:id="rId40"/>
    <p:sldId id="395" r:id="rId41"/>
    <p:sldId id="335" r:id="rId42"/>
    <p:sldId id="364" r:id="rId43"/>
    <p:sldId id="362" r:id="rId44"/>
    <p:sldId id="349" r:id="rId45"/>
    <p:sldId id="373" r:id="rId46"/>
    <p:sldId id="350" r:id="rId47"/>
    <p:sldId id="376" r:id="rId48"/>
    <p:sldId id="351" r:id="rId49"/>
    <p:sldId id="355" r:id="rId50"/>
    <p:sldId id="397" r:id="rId51"/>
    <p:sldId id="356" r:id="rId52"/>
    <p:sldId id="357" r:id="rId53"/>
    <p:sldId id="358" r:id="rId54"/>
    <p:sldId id="359" r:id="rId55"/>
    <p:sldId id="402" r:id="rId56"/>
    <p:sldId id="360" r:id="rId57"/>
    <p:sldId id="361" r:id="rId58"/>
    <p:sldId id="377" r:id="rId59"/>
    <p:sldId id="363" r:id="rId60"/>
    <p:sldId id="292" r:id="rId61"/>
    <p:sldId id="398" r:id="rId62"/>
    <p:sldId id="293" r:id="rId63"/>
    <p:sldId id="294" r:id="rId64"/>
    <p:sldId id="366" r:id="rId65"/>
  </p:sldIdLst>
  <p:sldSz cx="9906000" cy="6858000" type="A4"/>
  <p:notesSz cx="6858000" cy="9144000"/>
  <p:embeddedFontLst>
    <p:embeddedFont>
      <p:font typeface="Avenir Next Regular" panose="020B0503020202020204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omic Sans MS" panose="030F0902030302020204" pitchFamily="66" charset="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D0"/>
    <a:srgbClr val="FD7916"/>
    <a:srgbClr val="CE0046"/>
    <a:srgbClr val="FC532E"/>
    <a:srgbClr val="407C3F"/>
    <a:srgbClr val="DA2810"/>
    <a:srgbClr val="FC05B8"/>
    <a:srgbClr val="74D61A"/>
    <a:srgbClr val="BB1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54" autoAdjust="0"/>
    <p:restoredTop sz="94662" autoAdjust="0"/>
  </p:normalViewPr>
  <p:slideViewPr>
    <p:cSldViewPr snapToGrid="0">
      <p:cViewPr varScale="1">
        <p:scale>
          <a:sx n="69" d="100"/>
          <a:sy n="69" d="100"/>
        </p:scale>
        <p:origin x="208" y="936"/>
      </p:cViewPr>
      <p:guideLst>
        <p:guide orient="horz" pos="1620"/>
        <p:guide pos="2880"/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4527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6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223bbf200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223bbf200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0516368c409127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0516368c409127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223bbf20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223bbf20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c223bbf200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c223bbf200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223bbf2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223bbf2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be95d1f3d70fa6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be95d1f3d70fa6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6be95d1f3d70fa6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6be95d1f3d70fa6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14079df8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14079df8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be95d1f3d70fa6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be95d1f3d70fa6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be95d1f3d70fa6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be95d1f3d70fa6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9ea03c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9ea03c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223bbf2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223bbf2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14079df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14079df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223bbf200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223bbf200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4023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1072866" lvl="1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609298" lvl="2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2145731" lvl="3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682164" lvl="4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3218597" lvl="5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755029" lvl="6" indent="-357622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4291462" lvl="7" indent="-357622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827895" lvl="8" indent="-357622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69" tIns="107269" rIns="107269" bIns="1072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marL="536433" lvl="0" indent="-40232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marL="536433" lvl="0" indent="-26821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</p:spPr>
        <p:txBody>
          <a:bodyPr spcFirstLastPara="1" wrap="square" lIns="107269" tIns="107269" rIns="107269" bIns="107269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</p:spPr>
        <p:txBody>
          <a:bodyPr spcFirstLastPara="1" wrap="square" lIns="107269" tIns="107269" rIns="107269" bIns="107269" anchor="t" anchorCtr="0">
            <a:normAutofit/>
          </a:bodyPr>
          <a:lstStyle>
            <a:lvl1pPr marL="536433" lvl="0" indent="-40232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072866" lvl="1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609298" lvl="2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145731" lvl="3" indent="-3725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682164" lvl="4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218597" lvl="5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755029" lvl="6" indent="-3725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291462" lvl="7" indent="-3725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827895" lvl="8" indent="-3725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nb-NO" smtClean="0"/>
              <a:pPr/>
              <a:t>‹N°›</a:t>
            </a:fld>
            <a:endParaRPr lang="nb-NO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school.e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macdowell.com/portfolio.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5" descr="Erasmus+ Programme">
            <a:extLst>
              <a:ext uri="{FF2B5EF4-FFF2-40B4-BE49-F238E27FC236}">
                <a16:creationId xmlns:a16="http://schemas.microsoft.com/office/drawing/2014/main" id="{B0A4FFCB-2E88-1047-8C2B-BD7ED3BC6A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7" y="5162550"/>
            <a:ext cx="3518694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213254" y="228600"/>
            <a:ext cx="9589558" cy="541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300" b="1" i="1" dirty="0"/>
              <a:t>Open Educational Resources (OER)</a:t>
            </a:r>
            <a:endParaRPr lang="en-GB" sz="1300" dirty="0"/>
          </a:p>
          <a:p>
            <a:pPr>
              <a:lnSpc>
                <a:spcPct val="90000"/>
              </a:lnSpc>
            </a:pPr>
            <a:endParaRPr lang="en-GB" sz="1300" dirty="0"/>
          </a:p>
          <a:p>
            <a:pPr algn="just"/>
            <a:r>
              <a:rPr lang="en-GB" sz="1300" dirty="0"/>
              <a:t>De </a:t>
            </a:r>
            <a:r>
              <a:rPr lang="en-GB" sz="1300" dirty="0" err="1"/>
              <a:t>nos</a:t>
            </a:r>
            <a:r>
              <a:rPr lang="en-GB" sz="1300" dirty="0"/>
              <a:t> </a:t>
            </a:r>
            <a:r>
              <a:rPr lang="en-GB" sz="1300" dirty="0" err="1"/>
              <a:t>jours</a:t>
            </a:r>
            <a:r>
              <a:rPr lang="en-GB" sz="1300" dirty="0"/>
              <a:t>, </a:t>
            </a:r>
            <a:r>
              <a:rPr lang="en-GB" sz="1300" dirty="0" err="1"/>
              <a:t>partout</a:t>
            </a:r>
            <a:r>
              <a:rPr lang="en-GB" sz="1300" dirty="0"/>
              <a:t> dans le monde, les enfants et les </a:t>
            </a:r>
            <a:r>
              <a:rPr lang="en-GB" sz="1300" dirty="0" err="1"/>
              <a:t>jeunes</a:t>
            </a:r>
            <a:r>
              <a:rPr lang="en-GB" sz="1300" dirty="0"/>
              <a:t> </a:t>
            </a:r>
            <a:r>
              <a:rPr lang="en-GB" sz="1300" dirty="0" err="1"/>
              <a:t>ont</a:t>
            </a:r>
            <a:r>
              <a:rPr lang="en-GB" sz="1300" dirty="0"/>
              <a:t> </a:t>
            </a:r>
            <a:r>
              <a:rPr lang="en-GB" sz="1300" dirty="0" err="1"/>
              <a:t>besoin</a:t>
            </a:r>
            <a:r>
              <a:rPr lang="en-GB" sz="1300" dirty="0"/>
              <a:t> d'être </a:t>
            </a:r>
            <a:r>
              <a:rPr lang="en-GB" sz="1300" dirty="0" err="1"/>
              <a:t>formés</a:t>
            </a:r>
            <a:r>
              <a:rPr lang="en-GB" sz="1300" dirty="0"/>
              <a:t> </a:t>
            </a:r>
          </a:p>
          <a:p>
            <a:pPr algn="just"/>
            <a:r>
              <a:rPr lang="en-GB" sz="1300" dirty="0"/>
              <a:t>pour affronter les </a:t>
            </a:r>
            <a:r>
              <a:rPr lang="en-GB" sz="1300" dirty="0" err="1"/>
              <a:t>problèmes</a:t>
            </a:r>
            <a:r>
              <a:rPr lang="en-GB" sz="1300" dirty="0"/>
              <a:t> </a:t>
            </a:r>
            <a:r>
              <a:rPr lang="en-GB" sz="1300" dirty="0" err="1"/>
              <a:t>sociaux</a:t>
            </a:r>
            <a:r>
              <a:rPr lang="en-GB" sz="1300" dirty="0"/>
              <a:t>, </a:t>
            </a:r>
            <a:r>
              <a:rPr lang="en-GB" sz="1300" dirty="0" err="1"/>
              <a:t>émotionnels</a:t>
            </a:r>
            <a:r>
              <a:rPr lang="en-GB" sz="1300" dirty="0"/>
              <a:t> et </a:t>
            </a:r>
            <a:r>
              <a:rPr lang="en-GB" sz="1300" dirty="0" err="1"/>
              <a:t>économiques</a:t>
            </a:r>
            <a:r>
              <a:rPr lang="en-GB" sz="1300" dirty="0"/>
              <a:t> </a:t>
            </a:r>
            <a:r>
              <a:rPr lang="en-GB" sz="1300" dirty="0" err="1"/>
              <a:t>auxquels</a:t>
            </a:r>
            <a:r>
              <a:rPr lang="en-GB" sz="1300" dirty="0"/>
              <a:t> </a:t>
            </a:r>
            <a:r>
              <a:rPr lang="en-GB" sz="1300" dirty="0" err="1"/>
              <a:t>ils</a:t>
            </a:r>
            <a:r>
              <a:rPr lang="en-GB" sz="1300" dirty="0"/>
              <a:t> </a:t>
            </a:r>
            <a:r>
              <a:rPr lang="en-GB" sz="1300" dirty="0" err="1"/>
              <a:t>seront</a:t>
            </a:r>
            <a:r>
              <a:rPr lang="en-GB" sz="1300" dirty="0"/>
              <a:t> </a:t>
            </a:r>
            <a:r>
              <a:rPr lang="en-GB" sz="1300" dirty="0" err="1"/>
              <a:t>confrontés</a:t>
            </a:r>
            <a:endParaRPr lang="en-GB" sz="1300" dirty="0"/>
          </a:p>
          <a:p>
            <a:pPr algn="just"/>
            <a:r>
              <a:rPr lang="en-GB" sz="1300" dirty="0"/>
              <a:t> - </a:t>
            </a:r>
            <a:r>
              <a:rPr lang="en-GB" sz="1300" dirty="0" err="1"/>
              <a:t>en</a:t>
            </a:r>
            <a:r>
              <a:rPr lang="en-GB" sz="1300" dirty="0"/>
              <a:t> tant </a:t>
            </a:r>
            <a:r>
              <a:rPr lang="en-GB" sz="1300" dirty="0" err="1"/>
              <a:t>qu'adultes</a:t>
            </a:r>
            <a:r>
              <a:rPr lang="en-GB" sz="1300" dirty="0"/>
              <a:t> - tant dans </a:t>
            </a:r>
            <a:r>
              <a:rPr lang="en-GB" sz="1300" dirty="0" err="1"/>
              <a:t>leur</a:t>
            </a:r>
            <a:r>
              <a:rPr lang="en-GB" sz="1300" dirty="0"/>
              <a:t> vie </a:t>
            </a:r>
            <a:r>
              <a:rPr lang="en-GB" sz="1300" dirty="0" err="1"/>
              <a:t>personnelle</a:t>
            </a:r>
            <a:r>
              <a:rPr lang="en-GB" sz="1300" dirty="0"/>
              <a:t> que dans le </a:t>
            </a:r>
            <a:r>
              <a:rPr lang="en-GB" sz="1300" dirty="0" err="1"/>
              <a:t>contexte</a:t>
            </a:r>
            <a:r>
              <a:rPr lang="en-GB" sz="1300" dirty="0"/>
              <a:t> du monde </a:t>
            </a:r>
            <a:r>
              <a:rPr lang="en-GB" sz="1300" dirty="0" err="1"/>
              <a:t>en</a:t>
            </a:r>
            <a:r>
              <a:rPr lang="en-GB" sz="1300" dirty="0"/>
              <a:t> </a:t>
            </a:r>
            <a:r>
              <a:rPr lang="en-GB" sz="1300" dirty="0" err="1"/>
              <a:t>général</a:t>
            </a:r>
            <a:r>
              <a:rPr lang="en-GB" sz="1300" dirty="0"/>
              <a:t>.</a:t>
            </a:r>
          </a:p>
          <a:p>
            <a:pPr algn="just"/>
            <a:endParaRPr lang="en-GB" sz="1300" dirty="0"/>
          </a:p>
          <a:p>
            <a:pPr algn="just"/>
            <a:r>
              <a:rPr lang="en-GB" sz="1300" dirty="0"/>
              <a:t>Pour </a:t>
            </a:r>
            <a:r>
              <a:rPr lang="en-GB" sz="1300" dirty="0" err="1"/>
              <a:t>ce</a:t>
            </a:r>
            <a:r>
              <a:rPr lang="en-GB" sz="1300" dirty="0"/>
              <a:t> faire, </a:t>
            </a:r>
            <a:r>
              <a:rPr lang="en-GB" sz="1300" dirty="0" err="1"/>
              <a:t>ils</a:t>
            </a:r>
            <a:r>
              <a:rPr lang="en-GB" sz="1300" dirty="0"/>
              <a:t> </a:t>
            </a:r>
            <a:r>
              <a:rPr lang="en-GB" sz="1300" dirty="0" err="1"/>
              <a:t>doivent</a:t>
            </a:r>
            <a:r>
              <a:rPr lang="en-GB" sz="1300" dirty="0"/>
              <a:t> </a:t>
            </a:r>
            <a:r>
              <a:rPr lang="en-GB" sz="1300" b="1" dirty="0"/>
              <a:t>DÉVELOPPER DES COMPÉTENCES DE RÉFLEXION DE NIVEAU SUPÉRIEUR </a:t>
            </a:r>
            <a:r>
              <a:rPr lang="en-GB" sz="1300" dirty="0"/>
              <a:t>qui, </a:t>
            </a:r>
            <a:r>
              <a:rPr lang="en-GB" sz="1300" dirty="0" err="1"/>
              <a:t>selon</a:t>
            </a:r>
            <a:r>
              <a:rPr lang="en-GB" sz="1300" dirty="0"/>
              <a:t> nous, </a:t>
            </a:r>
          </a:p>
          <a:p>
            <a:pPr algn="just"/>
            <a:r>
              <a:rPr lang="en-GB" sz="1300" b="1" dirty="0"/>
              <a:t>S'ÉPANOUIRONT SI ON LES ENCOURAGE </a:t>
            </a:r>
            <a:r>
              <a:rPr lang="en-GB" sz="1300" b="1" dirty="0" err="1"/>
              <a:t>À</a:t>
            </a:r>
            <a:r>
              <a:rPr lang="en-GB" sz="1300" b="1" dirty="0"/>
              <a:t> ÊTRE CRÉATIFS, INNOVANTS, INGÉNIEUX ET ADAPTABLES</a:t>
            </a:r>
            <a:r>
              <a:rPr lang="en-GB" sz="1300" dirty="0"/>
              <a:t>.</a:t>
            </a:r>
          </a:p>
          <a:p>
            <a:pPr algn="just">
              <a:lnSpc>
                <a:spcPct val="70000"/>
              </a:lnSpc>
            </a:pPr>
            <a:endParaRPr lang="en-GB" sz="1300" dirty="0"/>
          </a:p>
          <a:p>
            <a:pPr algn="just"/>
            <a:r>
              <a:rPr lang="en-GB" sz="1300" dirty="0"/>
              <a:t>Les “Open Educational Resources” (OER) </a:t>
            </a:r>
            <a:r>
              <a:rPr lang="en-GB" sz="1300" dirty="0" err="1"/>
              <a:t>ont</a:t>
            </a:r>
            <a:r>
              <a:rPr lang="en-GB" sz="1300" dirty="0"/>
              <a:t> </a:t>
            </a:r>
            <a:r>
              <a:rPr lang="en-GB" sz="1300" dirty="0" err="1"/>
              <a:t>été</a:t>
            </a:r>
            <a:r>
              <a:rPr lang="en-GB" sz="1300" dirty="0"/>
              <a:t> </a:t>
            </a:r>
            <a:r>
              <a:rPr lang="en-GB" sz="1300" dirty="0" err="1"/>
              <a:t>conçues</a:t>
            </a:r>
            <a:r>
              <a:rPr lang="en-GB" sz="1300" dirty="0"/>
              <a:t> dans le cadre du </a:t>
            </a:r>
            <a:r>
              <a:rPr lang="en-GB" sz="1300" dirty="0" err="1"/>
              <a:t>projet</a:t>
            </a:r>
            <a:r>
              <a:rPr lang="en-GB" sz="1300" dirty="0"/>
              <a:t> Creative School, </a:t>
            </a:r>
            <a:r>
              <a:rPr lang="en-GB" sz="1300" dirty="0" err="1"/>
              <a:t>dont</a:t>
            </a:r>
            <a:r>
              <a:rPr lang="en-GB" sz="1300" dirty="0"/>
              <a:t> </a:t>
            </a:r>
            <a:r>
              <a:rPr lang="en-GB" sz="1300" dirty="0" err="1"/>
              <a:t>l'objectif</a:t>
            </a:r>
            <a:r>
              <a:rPr lang="en-GB" sz="1300" dirty="0"/>
              <a:t> </a:t>
            </a:r>
            <a:r>
              <a:rPr lang="en-GB" sz="1300" dirty="0" err="1"/>
              <a:t>est</a:t>
            </a:r>
            <a:r>
              <a:rPr lang="en-GB" sz="1300" dirty="0"/>
              <a:t> le </a:t>
            </a:r>
            <a:r>
              <a:rPr lang="en-GB" sz="1300" dirty="0" err="1"/>
              <a:t>suivant</a:t>
            </a:r>
            <a:endParaRPr lang="en-GB" sz="1300" dirty="0"/>
          </a:p>
          <a:p>
            <a:pPr algn="just"/>
            <a:r>
              <a:rPr lang="en-GB" sz="1300" dirty="0" err="1"/>
              <a:t>est</a:t>
            </a:r>
            <a:r>
              <a:rPr lang="en-GB" sz="1300" dirty="0"/>
              <a:t> de </a:t>
            </a:r>
            <a:r>
              <a:rPr lang="en-GB" sz="1300" dirty="0" err="1"/>
              <a:t>développer</a:t>
            </a:r>
            <a:r>
              <a:rPr lang="en-GB" sz="1300" dirty="0"/>
              <a:t> des modules </a:t>
            </a:r>
            <a:r>
              <a:rPr lang="en-GB" sz="1300" dirty="0" err="1"/>
              <a:t>d'enseignement</a:t>
            </a:r>
            <a:r>
              <a:rPr lang="en-GB" sz="1300" dirty="0"/>
              <a:t>/</a:t>
            </a:r>
            <a:r>
              <a:rPr lang="en-GB" sz="1300" dirty="0" err="1"/>
              <a:t>apprentissage</a:t>
            </a:r>
            <a:r>
              <a:rPr lang="en-GB" sz="1300" dirty="0"/>
              <a:t> pour les </a:t>
            </a:r>
            <a:r>
              <a:rPr lang="en-GB" sz="1300" dirty="0" err="1"/>
              <a:t>enseignants</a:t>
            </a:r>
            <a:r>
              <a:rPr lang="en-GB" sz="1300" dirty="0"/>
              <a:t> et les </a:t>
            </a:r>
            <a:r>
              <a:rPr lang="en-GB" sz="1300" dirty="0" err="1"/>
              <a:t>élèves</a:t>
            </a:r>
            <a:r>
              <a:rPr lang="en-GB" sz="1300" dirty="0"/>
              <a:t>, </a:t>
            </a:r>
            <a:r>
              <a:rPr lang="en-GB" sz="1300" dirty="0" err="1"/>
              <a:t>en</a:t>
            </a:r>
            <a:r>
              <a:rPr lang="en-GB" sz="1300" dirty="0"/>
              <a:t> </a:t>
            </a:r>
            <a:r>
              <a:rPr lang="en-GB" sz="1300" dirty="0" err="1"/>
              <a:t>promouvant</a:t>
            </a:r>
            <a:r>
              <a:rPr lang="en-GB" sz="1300" dirty="0"/>
              <a:t> </a:t>
            </a:r>
            <a:r>
              <a:rPr lang="en-GB" sz="1300" dirty="0" err="1"/>
              <a:t>l'apprentissage</a:t>
            </a:r>
            <a:r>
              <a:rPr lang="en-GB" sz="1300" dirty="0"/>
              <a:t> </a:t>
            </a:r>
            <a:r>
              <a:rPr lang="en-GB" sz="1300" dirty="0" err="1"/>
              <a:t>autonome</a:t>
            </a:r>
            <a:r>
              <a:rPr lang="en-GB" sz="1300" dirty="0"/>
              <a:t> et les </a:t>
            </a:r>
            <a:r>
              <a:rPr lang="en-GB" sz="1300" dirty="0" err="1"/>
              <a:t>capacités</a:t>
            </a:r>
            <a:r>
              <a:rPr lang="en-GB" sz="1300" dirty="0"/>
              <a:t> de </a:t>
            </a:r>
            <a:r>
              <a:rPr lang="en-GB" sz="1300" dirty="0" err="1"/>
              <a:t>réflexion</a:t>
            </a:r>
            <a:r>
              <a:rPr lang="en-GB" sz="1300" dirty="0"/>
              <a:t> critique et </a:t>
            </a:r>
            <a:r>
              <a:rPr lang="en-GB" sz="1300" dirty="0" err="1"/>
              <a:t>visuelle</a:t>
            </a:r>
            <a:r>
              <a:rPr lang="en-GB" sz="1300" dirty="0"/>
              <a:t>, </a:t>
            </a:r>
            <a:r>
              <a:rPr lang="en-GB" sz="1300" dirty="0" err="1"/>
              <a:t>en</a:t>
            </a:r>
            <a:r>
              <a:rPr lang="en-GB" sz="1300" dirty="0"/>
              <a:t> </a:t>
            </a:r>
            <a:r>
              <a:rPr lang="en-GB" sz="1300" dirty="0" err="1"/>
              <a:t>utilisant</a:t>
            </a:r>
            <a:r>
              <a:rPr lang="en-GB" sz="1300" dirty="0"/>
              <a:t> les </a:t>
            </a:r>
            <a:r>
              <a:rPr lang="en-GB" sz="1300" b="1" dirty="0"/>
              <a:t>CONTENUS DU PATRIMOINE CULTUREL </a:t>
            </a:r>
            <a:r>
              <a:rPr lang="en-GB" sz="1300" dirty="0"/>
              <a:t>mis </a:t>
            </a:r>
            <a:r>
              <a:rPr lang="en-GB" sz="1300" dirty="0" err="1"/>
              <a:t>à</a:t>
            </a:r>
            <a:r>
              <a:rPr lang="en-GB" sz="1300" dirty="0"/>
              <a:t> disposition par les institutions et les organisations </a:t>
            </a:r>
            <a:r>
              <a:rPr lang="en-GB" sz="1300" dirty="0" err="1"/>
              <a:t>auxquelles</a:t>
            </a:r>
            <a:r>
              <a:rPr lang="en-GB" sz="1300" dirty="0"/>
              <a:t> </a:t>
            </a:r>
            <a:r>
              <a:rPr lang="en-GB" sz="1300" dirty="0" err="1"/>
              <a:t>appartiennent</a:t>
            </a:r>
            <a:r>
              <a:rPr lang="en-GB" sz="1300" dirty="0"/>
              <a:t> les </a:t>
            </a:r>
            <a:r>
              <a:rPr lang="en-GB" sz="1300" dirty="0" err="1"/>
              <a:t>partenaires</a:t>
            </a:r>
            <a:r>
              <a:rPr lang="en-GB" sz="1300" dirty="0"/>
              <a:t> du </a:t>
            </a:r>
            <a:r>
              <a:rPr lang="en-GB" sz="1300" dirty="0" err="1"/>
              <a:t>projet</a:t>
            </a:r>
            <a:r>
              <a:rPr lang="en-GB" sz="1300" dirty="0"/>
              <a:t> Creative School.</a:t>
            </a:r>
          </a:p>
          <a:p>
            <a:pPr algn="just"/>
            <a:endParaRPr lang="en-GB" sz="1300" dirty="0"/>
          </a:p>
          <a:p>
            <a:pPr algn="just"/>
            <a:r>
              <a:rPr lang="en-GB" sz="1300" dirty="0"/>
              <a:t>Les </a:t>
            </a:r>
            <a:r>
              <a:rPr lang="en-GB" sz="1300" b="1" dirty="0"/>
              <a:t>BÉNÉFICIAIRES</a:t>
            </a:r>
            <a:r>
              <a:rPr lang="en-GB" sz="1300" dirty="0"/>
              <a:t> </a:t>
            </a:r>
            <a:r>
              <a:rPr lang="en-GB" sz="1300" dirty="0" err="1"/>
              <a:t>sont</a:t>
            </a:r>
            <a:r>
              <a:rPr lang="en-GB" sz="1300" dirty="0"/>
              <a:t> :</a:t>
            </a:r>
          </a:p>
          <a:p>
            <a:pPr algn="just"/>
            <a:r>
              <a:rPr lang="en-GB" sz="1300" b="1" dirty="0"/>
              <a:t>LES ENSEIGNANTS DES ÉCOLES PRIMAIRES ET SECONDAIRES </a:t>
            </a:r>
            <a:r>
              <a:rPr lang="en-GB" sz="1300" dirty="0"/>
              <a:t>qui, </a:t>
            </a:r>
            <a:r>
              <a:rPr lang="en-GB" sz="1300" dirty="0" err="1"/>
              <a:t>en</a:t>
            </a:r>
            <a:r>
              <a:rPr lang="en-GB" sz="1300" dirty="0"/>
              <a:t> </a:t>
            </a:r>
            <a:r>
              <a:rPr lang="en-GB" sz="1300" dirty="0" err="1"/>
              <a:t>s'engageant</a:t>
            </a:r>
            <a:r>
              <a:rPr lang="en-GB" sz="1300" dirty="0"/>
              <a:t> dans le </a:t>
            </a:r>
            <a:r>
              <a:rPr lang="en-GB" sz="1300" dirty="0" err="1"/>
              <a:t>projet</a:t>
            </a:r>
            <a:r>
              <a:rPr lang="en-GB" sz="1300" dirty="0"/>
              <a:t>, </a:t>
            </a:r>
            <a:r>
              <a:rPr lang="en-GB" sz="1300" dirty="0" err="1"/>
              <a:t>seront</a:t>
            </a:r>
            <a:r>
              <a:rPr lang="en-GB" sz="1300" dirty="0"/>
              <a:t> </a:t>
            </a:r>
            <a:r>
              <a:rPr lang="en-GB" sz="1300" dirty="0" err="1"/>
              <a:t>équipés</a:t>
            </a:r>
            <a:r>
              <a:rPr lang="en-GB" sz="1300" dirty="0"/>
              <a:t> des </a:t>
            </a:r>
            <a:r>
              <a:rPr lang="en-GB" sz="1300" dirty="0" err="1"/>
              <a:t>compétences</a:t>
            </a:r>
            <a:r>
              <a:rPr lang="en-GB" sz="1300" dirty="0"/>
              <a:t> </a:t>
            </a:r>
            <a:r>
              <a:rPr lang="en-GB" sz="1300" dirty="0" err="1"/>
              <a:t>nécessaires</a:t>
            </a:r>
            <a:r>
              <a:rPr lang="en-GB" sz="1300" dirty="0"/>
              <a:t> pour </a:t>
            </a:r>
            <a:r>
              <a:rPr lang="en-GB" sz="1300" dirty="0" err="1"/>
              <a:t>faciliter</a:t>
            </a:r>
            <a:r>
              <a:rPr lang="en-GB" sz="1300" dirty="0"/>
              <a:t> les </a:t>
            </a:r>
            <a:r>
              <a:rPr lang="en-GB" sz="1300" dirty="0" err="1"/>
              <a:t>stratégies</a:t>
            </a:r>
            <a:r>
              <a:rPr lang="en-GB" sz="1300" dirty="0"/>
              <a:t> </a:t>
            </a:r>
            <a:r>
              <a:rPr lang="en-GB" sz="1300" dirty="0" err="1"/>
              <a:t>pédagogiques</a:t>
            </a:r>
            <a:r>
              <a:rPr lang="en-GB" sz="1300" dirty="0"/>
              <a:t> de </a:t>
            </a:r>
            <a:r>
              <a:rPr lang="en-GB" sz="1300" dirty="0" err="1"/>
              <a:t>créativité</a:t>
            </a:r>
            <a:r>
              <a:rPr lang="en-GB" sz="1300" dirty="0"/>
              <a:t> et de pensée critique ;</a:t>
            </a:r>
          </a:p>
          <a:p>
            <a:pPr algn="just"/>
            <a:r>
              <a:rPr lang="en-GB" sz="1300" b="1" dirty="0"/>
              <a:t>LES</a:t>
            </a:r>
            <a:r>
              <a:rPr lang="en-GB" sz="1300" dirty="0"/>
              <a:t> </a:t>
            </a:r>
            <a:r>
              <a:rPr lang="en-GB" sz="1300" b="1" dirty="0"/>
              <a:t>ENFANTS</a:t>
            </a:r>
            <a:r>
              <a:rPr lang="en-GB" sz="1300" dirty="0"/>
              <a:t> </a:t>
            </a:r>
            <a:r>
              <a:rPr lang="en-GB" sz="1300" b="1" dirty="0"/>
              <a:t>ET</a:t>
            </a:r>
            <a:r>
              <a:rPr lang="en-GB" sz="1300" dirty="0"/>
              <a:t> </a:t>
            </a:r>
            <a:r>
              <a:rPr lang="en-GB" sz="1300" b="1" dirty="0"/>
              <a:t>LES</a:t>
            </a:r>
            <a:r>
              <a:rPr lang="en-GB" sz="1300" dirty="0"/>
              <a:t> </a:t>
            </a:r>
            <a:r>
              <a:rPr lang="en-GB" sz="1300" b="1" dirty="0"/>
              <a:t>JEUNES</a:t>
            </a:r>
            <a:r>
              <a:rPr lang="en-GB" sz="1300" dirty="0"/>
              <a:t> qui </a:t>
            </a:r>
            <a:r>
              <a:rPr lang="en-GB" sz="1300" dirty="0" err="1"/>
              <a:t>utiliseront</a:t>
            </a:r>
            <a:r>
              <a:rPr lang="en-GB" sz="1300" dirty="0"/>
              <a:t> les REL </a:t>
            </a:r>
            <a:r>
              <a:rPr lang="en-GB" sz="1300" dirty="0" err="1"/>
              <a:t>développés</a:t>
            </a:r>
            <a:r>
              <a:rPr lang="en-GB" sz="1300" dirty="0"/>
              <a:t> par le </a:t>
            </a:r>
            <a:r>
              <a:rPr lang="en-GB" sz="1300" dirty="0" err="1"/>
              <a:t>projet</a:t>
            </a:r>
            <a:r>
              <a:rPr lang="en-GB" sz="1300" dirty="0"/>
              <a:t>. </a:t>
            </a:r>
          </a:p>
          <a:p>
            <a:pPr algn="just"/>
            <a:endParaRPr lang="en-GB" sz="1300" dirty="0"/>
          </a:p>
          <a:p>
            <a:pPr algn="just"/>
            <a:r>
              <a:rPr lang="en-GB" sz="1300" dirty="0" err="1"/>
              <a:t>Veuillez</a:t>
            </a:r>
            <a:r>
              <a:rPr lang="en-GB" sz="1300" dirty="0"/>
              <a:t> noter que les </a:t>
            </a:r>
            <a:r>
              <a:rPr lang="en-GB" sz="1300" dirty="0" err="1"/>
              <a:t>thèmes</a:t>
            </a:r>
            <a:r>
              <a:rPr lang="en-GB" sz="1300" dirty="0"/>
              <a:t> des OER </a:t>
            </a:r>
            <a:r>
              <a:rPr lang="en-GB" sz="1300" dirty="0" err="1"/>
              <a:t>ont</a:t>
            </a:r>
            <a:r>
              <a:rPr lang="en-GB" sz="1300" dirty="0"/>
              <a:t> </a:t>
            </a:r>
            <a:r>
              <a:rPr lang="en-GB" sz="1300" dirty="0" err="1"/>
              <a:t>été</a:t>
            </a:r>
            <a:r>
              <a:rPr lang="en-GB" sz="1300" dirty="0"/>
              <a:t> </a:t>
            </a:r>
            <a:r>
              <a:rPr lang="en-GB" sz="1300" dirty="0" err="1"/>
              <a:t>sélectionnés</a:t>
            </a:r>
            <a:r>
              <a:rPr lang="en-GB" sz="1300" dirty="0"/>
              <a:t> par un </a:t>
            </a:r>
            <a:r>
              <a:rPr lang="en-GB" sz="1300" dirty="0" err="1"/>
              <a:t>groupe</a:t>
            </a:r>
            <a:r>
              <a:rPr lang="en-GB" sz="1300" dirty="0"/>
              <a:t> international </a:t>
            </a:r>
            <a:r>
              <a:rPr lang="en-GB" sz="1300" dirty="0" err="1"/>
              <a:t>d'enseignants</a:t>
            </a:r>
            <a:r>
              <a:rPr lang="en-GB" sz="1300" dirty="0"/>
              <a:t> et </a:t>
            </a:r>
            <a:r>
              <a:rPr lang="en-GB" sz="1300" dirty="0" err="1"/>
              <a:t>d'éducateurs</a:t>
            </a:r>
            <a:r>
              <a:rPr lang="en-GB" sz="1300" dirty="0"/>
              <a:t> </a:t>
            </a:r>
            <a:r>
              <a:rPr lang="en-GB" sz="1300" dirty="0" err="1"/>
              <a:t>d'Autriche</a:t>
            </a:r>
            <a:r>
              <a:rPr lang="en-GB" sz="1300" dirty="0"/>
              <a:t>, de </a:t>
            </a:r>
            <a:r>
              <a:rPr lang="en-GB" sz="1300" dirty="0" err="1"/>
              <a:t>Croatie</a:t>
            </a:r>
            <a:r>
              <a:rPr lang="en-GB" sz="1300" dirty="0"/>
              <a:t>, de </a:t>
            </a:r>
            <a:r>
              <a:rPr lang="en-GB" sz="1300" dirty="0" err="1"/>
              <a:t>Finlande</a:t>
            </a:r>
            <a:r>
              <a:rPr lang="en-GB" sz="1300" dirty="0"/>
              <a:t>, de France, </a:t>
            </a:r>
            <a:r>
              <a:rPr lang="en-GB" sz="1300" dirty="0" err="1"/>
              <a:t>d'Irlande</a:t>
            </a:r>
            <a:r>
              <a:rPr lang="en-GB" sz="1300" dirty="0"/>
              <a:t>, </a:t>
            </a:r>
            <a:r>
              <a:rPr lang="en-GB" sz="1300" dirty="0" err="1"/>
              <a:t>d'Italie</a:t>
            </a:r>
            <a:r>
              <a:rPr lang="en-GB" sz="1300" dirty="0"/>
              <a:t> et du </a:t>
            </a:r>
            <a:r>
              <a:rPr lang="en-GB" sz="1300" dirty="0" err="1"/>
              <a:t>Royaume</a:t>
            </a:r>
            <a:r>
              <a:rPr lang="en-GB" sz="1300" dirty="0"/>
              <a:t>-Uni, par le </a:t>
            </a:r>
            <a:r>
              <a:rPr lang="en-GB" sz="1300" dirty="0" err="1"/>
              <a:t>biais</a:t>
            </a:r>
            <a:r>
              <a:rPr lang="en-GB" sz="1300" dirty="0"/>
              <a:t> de </a:t>
            </a:r>
            <a:r>
              <a:rPr lang="en-GB" sz="1300" dirty="0" err="1"/>
              <a:t>groupes</a:t>
            </a:r>
            <a:r>
              <a:rPr lang="en-GB" sz="1300" dirty="0"/>
              <a:t> de discussion et </a:t>
            </a:r>
            <a:r>
              <a:rPr lang="en-GB" sz="1300" dirty="0" err="1"/>
              <a:t>d'enquêtes</a:t>
            </a:r>
            <a:r>
              <a:rPr lang="en-GB" sz="1300" dirty="0"/>
              <a:t>. </a:t>
            </a:r>
          </a:p>
          <a:p>
            <a:pPr algn="just"/>
            <a:endParaRPr lang="en-GB" sz="1300" dirty="0"/>
          </a:p>
          <a:p>
            <a:pPr algn="just"/>
            <a:r>
              <a:rPr lang="en-GB" sz="1300" dirty="0"/>
              <a:t>Nous </a:t>
            </a:r>
            <a:r>
              <a:rPr lang="en-GB" sz="1300" dirty="0" err="1"/>
              <a:t>espérons</a:t>
            </a:r>
            <a:r>
              <a:rPr lang="en-GB" sz="1300" dirty="0"/>
              <a:t> que </a:t>
            </a:r>
            <a:r>
              <a:rPr lang="en-GB" sz="1300" dirty="0" err="1"/>
              <a:t>ce</a:t>
            </a:r>
            <a:r>
              <a:rPr lang="en-GB" sz="1300" dirty="0"/>
              <a:t> support </a:t>
            </a:r>
            <a:r>
              <a:rPr lang="en-GB" sz="1300" dirty="0" err="1"/>
              <a:t>enrichira</a:t>
            </a:r>
            <a:r>
              <a:rPr lang="en-GB" sz="1300" dirty="0"/>
              <a:t> </a:t>
            </a:r>
            <a:r>
              <a:rPr lang="en-GB" sz="1300" dirty="0" err="1"/>
              <a:t>vos</a:t>
            </a:r>
            <a:r>
              <a:rPr lang="en-GB" sz="1300" dirty="0"/>
              <a:t> </a:t>
            </a:r>
            <a:r>
              <a:rPr lang="en-GB" sz="1300" dirty="0" err="1"/>
              <a:t>ressources</a:t>
            </a:r>
            <a:r>
              <a:rPr lang="en-GB" sz="1300" dirty="0"/>
              <a:t> </a:t>
            </a:r>
            <a:r>
              <a:rPr lang="en-GB" sz="1300" dirty="0" err="1"/>
              <a:t>pédagogiques</a:t>
            </a:r>
            <a:r>
              <a:rPr lang="en-GB" sz="1300" dirty="0"/>
              <a:t> et </a:t>
            </a:r>
            <a:r>
              <a:rPr lang="en-GB" sz="1300" dirty="0" err="1"/>
              <a:t>favorisera</a:t>
            </a:r>
            <a:r>
              <a:rPr lang="en-GB" sz="1300" dirty="0"/>
              <a:t> la pensée </a:t>
            </a:r>
            <a:r>
              <a:rPr lang="en-GB" sz="1300" dirty="0" err="1"/>
              <a:t>créative</a:t>
            </a:r>
            <a:r>
              <a:rPr lang="en-GB" sz="1300" dirty="0"/>
              <a:t> et critique des </a:t>
            </a:r>
            <a:r>
              <a:rPr lang="en-GB" sz="1300" dirty="0" err="1"/>
              <a:t>élèves</a:t>
            </a:r>
            <a:r>
              <a:rPr lang="en-GB" sz="1300" dirty="0"/>
              <a:t>.</a:t>
            </a:r>
          </a:p>
          <a:p>
            <a:pPr algn="r"/>
            <a:endParaRPr lang="en-GB" sz="1300" b="1" dirty="0">
              <a:hlinkClick r:id="rId3"/>
            </a:endParaRPr>
          </a:p>
          <a:p>
            <a:pPr algn="ctr"/>
            <a:r>
              <a:rPr lang="en-GB" sz="1300" b="1" dirty="0">
                <a:hlinkClick r:id="rId3"/>
              </a:rPr>
              <a:t>https://www.creative-school.eu</a:t>
            </a:r>
            <a:endParaRPr lang="en-GB" sz="13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369" y="5486400"/>
            <a:ext cx="228044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7"/>
          <p:cNvSpPr txBox="1">
            <a:spLocks noChangeArrowheads="1"/>
          </p:cNvSpPr>
          <p:nvPr/>
        </p:nvSpPr>
        <p:spPr bwMode="auto">
          <a:xfrm>
            <a:off x="6858529" y="6211670"/>
            <a:ext cx="29649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200" dirty="0">
                <a:latin typeface="Calibri" pitchFamily="34" charset="0"/>
              </a:rPr>
              <a:t>Les contenus peuvent être utilisés conformément à la : Licence Creative Commons Pas d’Utilisation Commerciale</a:t>
            </a:r>
          </a:p>
        </p:txBody>
      </p:sp>
      <p:sp>
        <p:nvSpPr>
          <p:cNvPr id="6" name="CasellaDiTesto 8"/>
          <p:cNvSpPr txBox="1">
            <a:spLocks noChangeArrowheads="1"/>
          </p:cNvSpPr>
          <p:nvPr/>
        </p:nvSpPr>
        <p:spPr bwMode="auto">
          <a:xfrm rot="10800000" flipV="1">
            <a:off x="58474" y="5842337"/>
            <a:ext cx="679317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>
                <a:latin typeface="Calibri" pitchFamily="34" charset="0"/>
              </a:rPr>
              <a:t>Le </a:t>
            </a:r>
            <a:r>
              <a:rPr lang="en-GB" sz="1200" dirty="0" err="1">
                <a:latin typeface="Calibri" pitchFamily="34" charset="0"/>
              </a:rPr>
              <a:t>projet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i="1" dirty="0">
                <a:latin typeface="Calibri" pitchFamily="34" charset="0"/>
              </a:rPr>
              <a:t>Creative School </a:t>
            </a:r>
            <a:r>
              <a:rPr lang="en-GB" sz="1200" dirty="0">
                <a:latin typeface="Calibri" pitchFamily="34" charset="0"/>
              </a:rPr>
              <a:t>a </a:t>
            </a:r>
            <a:r>
              <a:rPr lang="en-GB" sz="1200" dirty="0" err="1">
                <a:latin typeface="Calibri" pitchFamily="34" charset="0"/>
              </a:rPr>
              <a:t>été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financé</a:t>
            </a:r>
            <a:r>
              <a:rPr lang="en-GB" sz="1200" dirty="0">
                <a:latin typeface="Calibri" pitchFamily="34" charset="0"/>
              </a:rPr>
              <a:t> avec le </a:t>
            </a:r>
            <a:r>
              <a:rPr lang="en-GB" sz="1200" dirty="0" err="1">
                <a:latin typeface="Calibri" pitchFamily="34" charset="0"/>
              </a:rPr>
              <a:t>soutien</a:t>
            </a:r>
            <a:r>
              <a:rPr lang="en-GB" sz="1200" dirty="0">
                <a:latin typeface="Calibri" pitchFamily="34" charset="0"/>
              </a:rPr>
              <a:t> de </a:t>
            </a:r>
            <a:r>
              <a:rPr lang="en-GB" sz="1200" dirty="0" err="1">
                <a:latin typeface="Calibri" pitchFamily="34" charset="0"/>
              </a:rPr>
              <a:t>l'Union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européenne</a:t>
            </a:r>
            <a:r>
              <a:rPr lang="en-GB" sz="1200" dirty="0">
                <a:latin typeface="Calibri" pitchFamily="34" charset="0"/>
              </a:rPr>
              <a:t> et de </a:t>
            </a:r>
            <a:r>
              <a:rPr lang="en-GB" sz="1200" dirty="0" err="1">
                <a:latin typeface="Calibri" pitchFamily="34" charset="0"/>
              </a:rPr>
              <a:t>l'Agence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nationale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française</a:t>
            </a:r>
            <a:r>
              <a:rPr lang="en-GB" sz="1200" dirty="0">
                <a:latin typeface="Calibri" pitchFamily="34" charset="0"/>
              </a:rPr>
              <a:t> pour le programme Erasmus+ (Grant Agreement 2019-1-FR01-KA201-062212). </a:t>
            </a:r>
            <a:r>
              <a:rPr lang="en-GB" sz="1200" dirty="0" err="1">
                <a:latin typeface="Calibri" pitchFamily="34" charset="0"/>
              </a:rPr>
              <a:t>Cette</a:t>
            </a:r>
            <a:r>
              <a:rPr lang="en-GB" sz="1200" dirty="0">
                <a:latin typeface="Calibri" pitchFamily="34" charset="0"/>
              </a:rPr>
              <a:t> publication </a:t>
            </a:r>
            <a:r>
              <a:rPr lang="en-GB" sz="1200" dirty="0" err="1">
                <a:latin typeface="Calibri" pitchFamily="34" charset="0"/>
              </a:rPr>
              <a:t>n'engage</a:t>
            </a:r>
            <a:r>
              <a:rPr lang="en-GB" sz="1200" dirty="0">
                <a:latin typeface="Calibri" pitchFamily="34" charset="0"/>
              </a:rPr>
              <a:t> que son auteur et </a:t>
            </a:r>
            <a:r>
              <a:rPr lang="en-GB" sz="1200" dirty="0" err="1">
                <a:latin typeface="Calibri" pitchFamily="34" charset="0"/>
              </a:rPr>
              <a:t>l'Union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européenne</a:t>
            </a:r>
            <a:r>
              <a:rPr lang="en-GB" sz="1200" dirty="0">
                <a:latin typeface="Calibri" pitchFamily="34" charset="0"/>
              </a:rPr>
              <a:t> et </a:t>
            </a:r>
            <a:r>
              <a:rPr lang="en-GB" sz="1200" dirty="0" err="1">
                <a:latin typeface="Calibri" pitchFamily="34" charset="0"/>
              </a:rPr>
              <a:t>l'Agence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nationale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française</a:t>
            </a:r>
            <a:r>
              <a:rPr lang="en-GB" sz="1200" dirty="0">
                <a:latin typeface="Calibri" pitchFamily="34" charset="0"/>
              </a:rPr>
              <a:t> pour le programme Erasmus+ ne </a:t>
            </a:r>
            <a:r>
              <a:rPr lang="en-GB" sz="1200" dirty="0" err="1">
                <a:latin typeface="Calibri" pitchFamily="34" charset="0"/>
              </a:rPr>
              <a:t>peuvent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être</a:t>
            </a:r>
            <a:r>
              <a:rPr lang="en-GB" sz="1200" dirty="0">
                <a:latin typeface="Calibri" pitchFamily="34" charset="0"/>
              </a:rPr>
              <a:t> tenues </a:t>
            </a:r>
            <a:r>
              <a:rPr lang="en-GB" sz="1200" dirty="0" err="1">
                <a:latin typeface="Calibri" pitchFamily="34" charset="0"/>
              </a:rPr>
              <a:t>responsables</a:t>
            </a:r>
            <a:r>
              <a:rPr lang="en-GB" sz="1200" dirty="0">
                <a:latin typeface="Calibri" pitchFamily="34" charset="0"/>
              </a:rPr>
              <a:t> de </a:t>
            </a:r>
            <a:r>
              <a:rPr lang="en-GB" sz="1200" dirty="0" err="1">
                <a:latin typeface="Calibri" pitchFamily="34" charset="0"/>
              </a:rPr>
              <a:t>l'usage</a:t>
            </a:r>
            <a:r>
              <a:rPr lang="en-GB" sz="1200" dirty="0">
                <a:latin typeface="Calibri" pitchFamily="34" charset="0"/>
              </a:rPr>
              <a:t> qui </a:t>
            </a:r>
            <a:r>
              <a:rPr lang="en-GB" sz="1200" dirty="0" err="1">
                <a:latin typeface="Calibri" pitchFamily="34" charset="0"/>
              </a:rPr>
              <a:t>pourrait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être</a:t>
            </a:r>
            <a:r>
              <a:rPr lang="en-GB" sz="1200" dirty="0">
                <a:latin typeface="Calibri" pitchFamily="34" charset="0"/>
              </a:rPr>
              <a:t> fait des </a:t>
            </a:r>
            <a:r>
              <a:rPr lang="en-GB" sz="1200" dirty="0" err="1">
                <a:latin typeface="Calibri" pitchFamily="34" charset="0"/>
              </a:rPr>
              <a:t>informations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qu'elle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sz="1200" dirty="0" err="1">
                <a:latin typeface="Calibri" pitchFamily="34" charset="0"/>
              </a:rPr>
              <a:t>contient</a:t>
            </a:r>
            <a:r>
              <a:rPr lang="en-GB" sz="1200" dirty="0">
                <a:latin typeface="Calibri" pitchFamily="34" charset="0"/>
              </a:rPr>
              <a:t>. </a:t>
            </a:r>
            <a:endParaRPr lang="it-IT" sz="1200" dirty="0">
              <a:latin typeface="Calibri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F73C66-EB12-A14A-80D0-80AE2EC8F98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089900" y="10886"/>
            <a:ext cx="1816100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419100" y="444500"/>
            <a:ext cx="2882900" cy="1752600"/>
          </a:xfrm>
          <a:prstGeom prst="wedgeRoundRectCallout">
            <a:avLst>
              <a:gd name="adj1" fmla="val -1743"/>
              <a:gd name="adj2" fmla="val 66367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Oui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Samir a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parlé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d'ÉQUILIBRE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qui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signifie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que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LES ÊTRES VIVANTS NE SONT PAS MENACÉS PAR LES HUMAINS...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1" name="Zaobljeni pravokutni oblačić 6"/>
          <p:cNvSpPr/>
          <p:nvPr/>
        </p:nvSpPr>
        <p:spPr>
          <a:xfrm>
            <a:off x="152399" y="3378200"/>
            <a:ext cx="2730501" cy="1168400"/>
          </a:xfrm>
          <a:prstGeom prst="wedgeRoundRectCallout">
            <a:avLst>
              <a:gd name="adj1" fmla="val 50155"/>
              <a:gd name="adj2" fmla="val -6189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...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ILS NE TOMBENT PAS MALADES ET NE MEURENT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pas de la pollution .......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266699" y="5080000"/>
            <a:ext cx="3276601" cy="876300"/>
          </a:xfrm>
          <a:prstGeom prst="wedgeRoundRectCallout">
            <a:avLst>
              <a:gd name="adj1" fmla="val 19380"/>
              <a:gd name="adj2" fmla="val -7638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ILS NE SE FONT PAS TUER PAR LES HUMAINS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.... 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3568700" y="546100"/>
            <a:ext cx="2578100" cy="647700"/>
          </a:xfrm>
          <a:prstGeom prst="wedgeRoundRectCallout">
            <a:avLst>
              <a:gd name="adj1" fmla="val -21414"/>
              <a:gd name="adj2" fmla="val 11988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….. 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ILS REPRODUISENT 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6" name="Zaobljeni pravokutni oblačić 6"/>
          <p:cNvSpPr/>
          <p:nvPr/>
        </p:nvSpPr>
        <p:spPr>
          <a:xfrm>
            <a:off x="6172199" y="1143000"/>
            <a:ext cx="3517901" cy="1066800"/>
          </a:xfrm>
          <a:prstGeom prst="wedgeRoundRectCallout">
            <a:avLst>
              <a:gd name="adj1" fmla="val 2787"/>
              <a:gd name="adj2" fmla="val 9674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donc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la nature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est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en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équilibre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ah ah ah !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5930900" y="5168900"/>
            <a:ext cx="2819399" cy="1333500"/>
          </a:xfrm>
          <a:prstGeom prst="wedgeRoundRectCallout">
            <a:avLst>
              <a:gd name="adj1" fmla="val -54934"/>
              <a:gd name="adj2" fmla="val -6405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OK, OK, </a:t>
            </a:r>
            <a:r>
              <a:rPr lang="en-GB" dirty="0" err="1">
                <a:latin typeface="Comic Sans MS"/>
                <a:cs typeface="Comic Sans MS"/>
              </a:rPr>
              <a:t>j'ai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compris</a:t>
            </a:r>
            <a:r>
              <a:rPr lang="en-GB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dirty="0" err="1">
                <a:latin typeface="Comic Sans MS"/>
                <a:cs typeface="Comic Sans MS"/>
              </a:rPr>
              <a:t>Mais</a:t>
            </a:r>
            <a:r>
              <a:rPr lang="en-GB" dirty="0">
                <a:latin typeface="Comic Sans MS"/>
                <a:cs typeface="Comic Sans MS"/>
              </a:rPr>
              <a:t> Samir a </a:t>
            </a:r>
            <a:r>
              <a:rPr lang="en-GB" dirty="0" err="1">
                <a:latin typeface="Comic Sans MS"/>
                <a:cs typeface="Comic Sans MS"/>
              </a:rPr>
              <a:t>aussi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parlé</a:t>
            </a:r>
            <a:r>
              <a:rPr lang="en-GB" dirty="0">
                <a:latin typeface="Comic Sans MS"/>
                <a:cs typeface="Comic Sans MS"/>
              </a:rPr>
              <a:t> de </a:t>
            </a:r>
            <a:r>
              <a:rPr lang="en-GB" b="1" dirty="0" err="1">
                <a:solidFill>
                  <a:srgbClr val="FD7916"/>
                </a:solidFill>
                <a:latin typeface="Comic Sans MS"/>
                <a:cs typeface="Comic Sans MS"/>
              </a:rPr>
              <a:t>l'ÉQUILIBRE</a:t>
            </a:r>
            <a:r>
              <a:rPr lang="en-GB" dirty="0">
                <a:latin typeface="Comic Sans MS"/>
                <a:cs typeface="Comic Sans MS"/>
              </a:rPr>
              <a:t> ??</a:t>
            </a:r>
            <a:endParaRPr lang="en-GB" dirty="0">
              <a:solidFill>
                <a:srgbClr val="EF86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901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7861" y="-3"/>
            <a:chExt cx="7569309" cy="5143506"/>
          </a:xfrm>
        </p:grpSpPr>
        <p:pic>
          <p:nvPicPr>
            <p:cNvPr id="86" name="Google Shape;86;p17"/>
            <p:cNvPicPr preferRelativeResize="0"/>
            <p:nvPr/>
          </p:nvPicPr>
          <p:blipFill rotWithShape="1">
            <a:blip r:embed="rId3">
              <a:alphaModFix/>
            </a:blip>
            <a:srcRect t="88373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7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2579" y="464813"/>
              <a:ext cx="2553368" cy="918819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6658012" y="251003"/>
            <a:ext cx="2835122" cy="1533368"/>
          </a:xfrm>
          <a:prstGeom prst="wedgeRoundRectCallout">
            <a:avLst>
              <a:gd name="adj1" fmla="val 1969"/>
              <a:gd name="adj2" fmla="val 8136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Les </a:t>
            </a:r>
            <a:r>
              <a:rPr lang="hr-HR" dirty="0" err="1">
                <a:latin typeface="Comic Sans MS"/>
                <a:cs typeface="Comic Sans MS"/>
              </a:rPr>
              <a:t>facteurs</a:t>
            </a:r>
            <a:r>
              <a:rPr lang="hr-HR" dirty="0">
                <a:latin typeface="Comic Sans MS"/>
                <a:cs typeface="Comic Sans MS"/>
              </a:rPr>
              <a:t> les plus </a:t>
            </a:r>
            <a:r>
              <a:rPr lang="hr-HR" dirty="0" err="1">
                <a:latin typeface="Comic Sans MS"/>
                <a:cs typeface="Comic Sans MS"/>
              </a:rPr>
              <a:t>dangereux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sont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>
                <a:solidFill>
                  <a:srgbClr val="FD7916"/>
                </a:solidFill>
                <a:latin typeface="Comic Sans MS"/>
                <a:cs typeface="Comic Sans MS"/>
              </a:rPr>
              <a:t>CHANGEMENT CLIMATIQUE </a:t>
            </a:r>
            <a:r>
              <a:rPr lang="hr-HR" dirty="0" err="1">
                <a:latin typeface="Comic Sans MS"/>
                <a:cs typeface="Comic Sans MS"/>
              </a:rPr>
              <a:t>et</a:t>
            </a:r>
            <a:r>
              <a:rPr lang="hr-HR" dirty="0">
                <a:latin typeface="Comic Sans MS"/>
                <a:cs typeface="Comic Sans MS"/>
              </a:rPr>
              <a:t> les </a:t>
            </a:r>
            <a:r>
              <a:rPr lang="hr-HR" dirty="0">
                <a:solidFill>
                  <a:srgbClr val="FD7916"/>
                </a:solidFill>
                <a:latin typeface="Comic Sans MS"/>
                <a:cs typeface="Comic Sans MS"/>
              </a:rPr>
              <a:t>PESTICIDES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2717800" y="104932"/>
            <a:ext cx="3683471" cy="1533368"/>
          </a:xfrm>
          <a:prstGeom prst="wedgeRoundRectCallout">
            <a:avLst>
              <a:gd name="adj1" fmla="val 7682"/>
              <a:gd name="adj2" fmla="val 7102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Ce qui se passe,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c'est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que la nature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perd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biodiversité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son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équilibre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à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cause des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ACTIVITÉS HUMAINES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et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donc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les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ABEILLES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meurent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 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302686" y="1081032"/>
            <a:ext cx="2694514" cy="1372901"/>
          </a:xfrm>
          <a:prstGeom prst="wedgeRoundRectCallout">
            <a:avLst>
              <a:gd name="adj1" fmla="val -1813"/>
              <a:gd name="adj2" fmla="val 9284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 err="1">
                <a:latin typeface="Comic Sans MS"/>
                <a:cs typeface="Comic Sans MS"/>
              </a:rPr>
              <a:t>Oui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 err="1">
                <a:latin typeface="Comic Sans MS"/>
                <a:cs typeface="Comic Sans MS"/>
              </a:rPr>
              <a:t>vous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avez</a:t>
            </a:r>
            <a:r>
              <a:rPr lang="en-GB" dirty="0">
                <a:latin typeface="Comic Sans MS"/>
                <a:cs typeface="Comic Sans MS"/>
              </a:rPr>
              <a:t> raison ! !</a:t>
            </a:r>
          </a:p>
          <a:p>
            <a:pPr algn="ctr">
              <a:lnSpc>
                <a:spcPts val="2100"/>
              </a:lnSpc>
            </a:pPr>
            <a:r>
              <a:rPr lang="en-GB" dirty="0" err="1">
                <a:latin typeface="Comic Sans MS"/>
                <a:cs typeface="Comic Sans MS"/>
              </a:rPr>
              <a:t>C'est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pourquoi</a:t>
            </a:r>
            <a:r>
              <a:rPr lang="en-GB" dirty="0">
                <a:latin typeface="Comic Sans MS"/>
                <a:cs typeface="Comic Sans MS"/>
              </a:rPr>
              <a:t> nous, les </a:t>
            </a:r>
            <a:r>
              <a:rPr lang="en-GB" dirty="0" err="1">
                <a:latin typeface="Comic Sans MS"/>
                <a:cs typeface="Comic Sans MS"/>
              </a:rPr>
              <a:t>abeilles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NOUS NOUS ENVOLONS </a:t>
            </a:r>
            <a:r>
              <a:rPr lang="en-GB" dirty="0">
                <a:latin typeface="Comic Sans MS"/>
                <a:cs typeface="Comic Sans M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698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3251200" y="5207000"/>
            <a:ext cx="3175000" cy="1358900"/>
          </a:xfrm>
          <a:prstGeom prst="wedgeRoundRectCallout">
            <a:avLst>
              <a:gd name="adj1" fmla="val 17593"/>
              <a:gd name="adj2" fmla="val -9244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Ok, nous </a:t>
            </a:r>
            <a:r>
              <a:rPr lang="en-GB" dirty="0" err="1">
                <a:latin typeface="Comic Sans MS"/>
                <a:cs typeface="Comic Sans MS"/>
              </a:rPr>
              <a:t>avons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parlé</a:t>
            </a:r>
            <a:r>
              <a:rPr lang="en-GB" dirty="0">
                <a:latin typeface="Comic Sans MS"/>
                <a:cs typeface="Comic Sans MS"/>
              </a:rPr>
              <a:t> de la </a:t>
            </a:r>
            <a:r>
              <a:rPr lang="en-GB" b="1" dirty="0" err="1">
                <a:latin typeface="Comic Sans MS"/>
                <a:cs typeface="Comic Sans MS"/>
              </a:rPr>
              <a:t>biodiversité</a:t>
            </a:r>
            <a:r>
              <a:rPr lang="en-GB" dirty="0">
                <a:latin typeface="Comic Sans MS"/>
                <a:cs typeface="Comic Sans MS"/>
              </a:rPr>
              <a:t>, des </a:t>
            </a:r>
            <a:r>
              <a:rPr lang="en-GB" b="1" dirty="0" err="1">
                <a:latin typeface="Comic Sans MS"/>
                <a:cs typeface="Comic Sans MS"/>
              </a:rPr>
              <a:t>écosystèmes</a:t>
            </a:r>
            <a:r>
              <a:rPr lang="en-GB" dirty="0">
                <a:latin typeface="Comic Sans MS"/>
                <a:cs typeface="Comic Sans MS"/>
              </a:rPr>
              <a:t> et de </a:t>
            </a:r>
            <a:r>
              <a:rPr lang="en-GB" dirty="0" err="1">
                <a:latin typeface="Comic Sans MS"/>
                <a:cs typeface="Comic Sans MS"/>
              </a:rPr>
              <a:t>leur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 err="1">
                <a:latin typeface="Comic Sans MS"/>
                <a:cs typeface="Comic Sans MS"/>
              </a:rPr>
              <a:t>équilibre</a:t>
            </a:r>
            <a:r>
              <a:rPr lang="en-GB" dirty="0">
                <a:latin typeface="Comic Sans MS"/>
                <a:cs typeface="Comic Sans MS"/>
              </a:rPr>
              <a:t>... 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952500" y="279400"/>
            <a:ext cx="2984500" cy="2095500"/>
          </a:xfrm>
          <a:prstGeom prst="wedgeRoundRectCallout">
            <a:avLst>
              <a:gd name="adj1" fmla="val 69911"/>
              <a:gd name="adj2" fmla="val 4878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...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Pourriez-vous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me dire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maintenant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avec qui je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suis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censée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partager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ma ruche ? A part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mes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amies les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abeilles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? ??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Notre ruche </a:t>
            </a:r>
            <a:r>
              <a:rPr lang="en-GB" dirty="0" err="1">
                <a:solidFill>
                  <a:srgbClr val="EF8600"/>
                </a:solidFill>
                <a:latin typeface="Comic Sans MS"/>
                <a:cs typeface="Comic Sans MS"/>
              </a:rPr>
              <a:t>est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 déjà </a:t>
            </a:r>
            <a:r>
              <a:rPr lang="en-GB" dirty="0" err="1">
                <a:solidFill>
                  <a:srgbClr val="EF8600"/>
                </a:solidFill>
                <a:latin typeface="Comic Sans MS"/>
                <a:cs typeface="Comic Sans MS"/>
              </a:rPr>
              <a:t>surpeuplée</a:t>
            </a:r>
            <a:r>
              <a:rPr lang="en-GB" dirty="0">
                <a:solidFill>
                  <a:srgbClr val="EF8600"/>
                </a:solidFill>
                <a:latin typeface="Comic Sans MS"/>
                <a:cs typeface="Comic Sans MS"/>
              </a:rPr>
              <a:t> ! !! ....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4749800" y="317500"/>
            <a:ext cx="3022600" cy="1727200"/>
          </a:xfrm>
          <a:prstGeom prst="wedgeRoundRectCallout">
            <a:avLst>
              <a:gd name="adj1" fmla="val -38081"/>
              <a:gd name="adj2" fmla="val 7356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.... Je ne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veux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pas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être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impoli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mais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je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n'ai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pas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envie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partager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ma ruche avec un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méchant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ronfleur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18003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203200"/>
            <a:ext cx="3960000" cy="6480000"/>
          </a:xfrm>
          <a:prstGeom prst="rect">
            <a:avLst/>
          </a:prstGeom>
        </p:spPr>
      </p:pic>
      <p:sp>
        <p:nvSpPr>
          <p:cNvPr id="11" name="Zaobljeni pravokutni oblačić 6"/>
          <p:cNvSpPr/>
          <p:nvPr/>
        </p:nvSpPr>
        <p:spPr>
          <a:xfrm>
            <a:off x="6134099" y="1562100"/>
            <a:ext cx="3517901" cy="2209800"/>
          </a:xfrm>
          <a:prstGeom prst="wedgeRoundRectCallout">
            <a:avLst>
              <a:gd name="adj1" fmla="val -94325"/>
              <a:gd name="adj2" fmla="val -5947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AH AH AH AH ! !!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TU ES TRÈS AMUSANT, MON AMI ! !!!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Tu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t'es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complètement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trompé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ah ah ah ! !!!</a:t>
            </a:r>
          </a:p>
          <a:p>
            <a:pPr algn="ctr">
              <a:lnSpc>
                <a:spcPts val="2100"/>
              </a:lnSpc>
            </a:pP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Personne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n'est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prêt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partager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une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chambre avec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une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lotte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piquante</a:t>
            </a: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!!!! 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4" name="Zaobljeni pravokutni oblačić 6"/>
          <p:cNvSpPr/>
          <p:nvPr/>
        </p:nvSpPr>
        <p:spPr>
          <a:xfrm>
            <a:off x="5016500" y="3905250"/>
            <a:ext cx="4635500" cy="2781300"/>
          </a:xfrm>
          <a:prstGeom prst="wedgeRoundRectCallout">
            <a:avLst>
              <a:gd name="adj1" fmla="val -47700"/>
              <a:gd name="adj2" fmla="val -8022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Demandons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à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amis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ici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qui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lisent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notre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histoire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00"/>
              </a:lnSpc>
            </a:pP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Mes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amis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, FAITES UNE LISTE de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quelques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êtres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vivants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(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animaux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ou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végétaux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) qui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sont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des FLATMATES AVEC BUZZYETTE.</a:t>
            </a:r>
          </a:p>
          <a:p>
            <a:pPr algn="ctr">
              <a:lnSpc>
                <a:spcPts val="2100"/>
              </a:lnSpc>
            </a:pP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Vous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pouvez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trouver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quelques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idées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la page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suivante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,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mais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il y a beaucoup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d'autres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exemples</a:t>
            </a:r>
            <a:r>
              <a:rPr lang="en-GB" b="1" dirty="0">
                <a:ln w="0"/>
                <a:solidFill>
                  <a:srgbClr val="CE0046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1877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266700"/>
            <a:ext cx="2160000" cy="1440000"/>
          </a:xfrm>
          <a:prstGeom prst="rect">
            <a:avLst/>
          </a:prstGeom>
        </p:spPr>
      </p:pic>
      <p:pic>
        <p:nvPicPr>
          <p:cNvPr id="9" name="Immagine 8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59137" y="3619500"/>
            <a:ext cx="216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292100"/>
            <a:ext cx="216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544233" y="2012948"/>
            <a:ext cx="2160000" cy="1440000"/>
          </a:xfrm>
          <a:prstGeom prst="rect">
            <a:avLst/>
          </a:prstGeom>
        </p:spPr>
      </p:pic>
      <p:pic>
        <p:nvPicPr>
          <p:cNvPr id="15" name="Immagine 14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556933" y="5229224"/>
            <a:ext cx="2160000" cy="1440000"/>
          </a:xfrm>
          <a:prstGeom prst="rect">
            <a:avLst/>
          </a:prstGeom>
        </p:spPr>
      </p:pic>
      <p:pic>
        <p:nvPicPr>
          <p:cNvPr id="16" name="Immagine 15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238999" y="2019300"/>
            <a:ext cx="2160000" cy="1440000"/>
          </a:xfrm>
          <a:prstGeom prst="rect">
            <a:avLst/>
          </a:prstGeom>
        </p:spPr>
      </p:pic>
      <p:pic>
        <p:nvPicPr>
          <p:cNvPr id="17" name="Immagine 16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825140" y="5219700"/>
            <a:ext cx="2160000" cy="1440000"/>
          </a:xfrm>
          <a:prstGeom prst="rect">
            <a:avLst/>
          </a:prstGeom>
        </p:spPr>
      </p:pic>
      <p:pic>
        <p:nvPicPr>
          <p:cNvPr id="18" name="Immagine 17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13779" y="5219700"/>
            <a:ext cx="2160000" cy="1440000"/>
          </a:xfrm>
          <a:prstGeom prst="rect">
            <a:avLst/>
          </a:prstGeom>
        </p:spPr>
      </p:pic>
      <p:pic>
        <p:nvPicPr>
          <p:cNvPr id="19" name="Immagine 18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558106" y="3619500"/>
            <a:ext cx="2160000" cy="1440000"/>
          </a:xfrm>
          <a:prstGeom prst="rect">
            <a:avLst/>
          </a:prstGeom>
        </p:spPr>
      </p:pic>
      <p:pic>
        <p:nvPicPr>
          <p:cNvPr id="20" name="Immagine 19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317" y="5207000"/>
            <a:ext cx="2160000" cy="1440000"/>
          </a:xfrm>
          <a:prstGeom prst="rect">
            <a:avLst/>
          </a:prstGeom>
        </p:spPr>
      </p:pic>
      <p:pic>
        <p:nvPicPr>
          <p:cNvPr id="21" name="Immagine 20"/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292100"/>
            <a:ext cx="2160000" cy="1440000"/>
          </a:xfrm>
          <a:prstGeom prst="rect">
            <a:avLst/>
          </a:prstGeom>
        </p:spPr>
      </p:pic>
      <p:pic>
        <p:nvPicPr>
          <p:cNvPr id="22" name="Immagine 21"/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851400" y="2019300"/>
            <a:ext cx="2160000" cy="1440000"/>
          </a:xfrm>
          <a:prstGeom prst="rect">
            <a:avLst/>
          </a:prstGeom>
        </p:spPr>
      </p:pic>
      <p:pic>
        <p:nvPicPr>
          <p:cNvPr id="23" name="Immagine 22"/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239000" y="3619500"/>
            <a:ext cx="2160000" cy="1440000"/>
          </a:xfrm>
          <a:prstGeom prst="rect">
            <a:avLst/>
          </a:prstGeom>
        </p:spPr>
      </p:pic>
      <p:pic>
        <p:nvPicPr>
          <p:cNvPr id="24" name="Immagine 23"/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2527300" y="279400"/>
            <a:ext cx="2160000" cy="1440000"/>
          </a:xfrm>
          <a:prstGeom prst="rect">
            <a:avLst/>
          </a:prstGeom>
        </p:spPr>
      </p:pic>
      <p:pic>
        <p:nvPicPr>
          <p:cNvPr id="26" name="Immagine 25"/>
          <p:cNvPicPr preferRelativeResize="0"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241300" y="2006600"/>
            <a:ext cx="2160000" cy="1440000"/>
          </a:xfrm>
          <a:prstGeom prst="rect">
            <a:avLst/>
          </a:prstGeom>
        </p:spPr>
      </p:pic>
      <p:pic>
        <p:nvPicPr>
          <p:cNvPr id="27" name="Immagine 26"/>
          <p:cNvPicPr preferRelativeResize="0"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" y="3606800"/>
            <a:ext cx="21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21875" y="0"/>
            <a:chExt cx="7623427" cy="5143500"/>
          </a:xfrm>
        </p:grpSpPr>
        <p:pic>
          <p:nvPicPr>
            <p:cNvPr id="94" name="Google Shape;94;p18"/>
            <p:cNvPicPr preferRelativeResize="0"/>
            <p:nvPr/>
          </p:nvPicPr>
          <p:blipFill rotWithShape="1">
            <a:blip r:embed="rId3">
              <a:alphaModFix/>
            </a:blip>
            <a:srcRect l="3204" r="4177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3394" y="6684"/>
              <a:ext cx="2516606" cy="74194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7869" y="855578"/>
              <a:ext cx="411079" cy="583532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4864099" y="5103341"/>
            <a:ext cx="3872127" cy="1538759"/>
          </a:xfrm>
          <a:prstGeom prst="wedgeRoundRectCallout">
            <a:avLst>
              <a:gd name="adj1" fmla="val -7448"/>
              <a:gd name="adj2" fmla="val -7312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Bien</a:t>
            </a:r>
            <a:r>
              <a:rPr lang="hr-HR" dirty="0">
                <a:latin typeface="Comic Sans MS"/>
                <a:cs typeface="Comic Sans MS"/>
              </a:rPr>
              <a:t> sûr, </a:t>
            </a:r>
            <a:r>
              <a:rPr lang="hr-HR" b="1" dirty="0">
                <a:latin typeface="Comic Sans MS"/>
                <a:cs typeface="Comic Sans MS"/>
              </a:rPr>
              <a:t>Max</a:t>
            </a:r>
            <a:r>
              <a:rPr lang="hr-HR" dirty="0">
                <a:latin typeface="Comic Sans MS"/>
                <a:cs typeface="Comic Sans MS"/>
              </a:rPr>
              <a:t> ! Par </a:t>
            </a:r>
            <a:r>
              <a:rPr lang="hr-HR" dirty="0" err="1">
                <a:latin typeface="Comic Sans MS"/>
                <a:cs typeface="Comic Sans MS"/>
              </a:rPr>
              <a:t>exemple</a:t>
            </a:r>
            <a:r>
              <a:rPr lang="hr-HR" dirty="0">
                <a:latin typeface="Comic Sans MS"/>
                <a:cs typeface="Comic Sans MS"/>
              </a:rPr>
              <a:t>, les </a:t>
            </a:r>
            <a:r>
              <a:rPr lang="hr-HR" dirty="0" err="1">
                <a:latin typeface="Comic Sans MS"/>
                <a:cs typeface="Comic Sans MS"/>
              </a:rPr>
              <a:t>gens</a:t>
            </a:r>
            <a:r>
              <a:rPr lang="hr-HR" dirty="0">
                <a:latin typeface="Comic Sans MS"/>
                <a:cs typeface="Comic Sans MS"/>
              </a:rPr>
              <a:t> de </a:t>
            </a:r>
            <a:r>
              <a:rPr lang="hr-HR" b="1" dirty="0">
                <a:latin typeface="Comic Sans MS"/>
                <a:cs typeface="Comic Sans MS"/>
              </a:rPr>
              <a:t>GREENPEACE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comme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moi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ont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fait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beaucoup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pour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réduire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l'utilisation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pesticides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dans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l'agriculture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2958065" y="67726"/>
            <a:ext cx="4011146" cy="1798144"/>
          </a:xfrm>
          <a:prstGeom prst="wedgeRoundRectCallout">
            <a:avLst>
              <a:gd name="adj1" fmla="val 5622"/>
              <a:gd name="adj2" fmla="val 10190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sentez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seule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Il y a des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milliers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PERSONNES QUI SE BATTENT POUR LES ABEILLES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pas, Samir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127000" y="2637908"/>
            <a:ext cx="3173063" cy="1546299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Wow, nous </a:t>
            </a:r>
            <a:r>
              <a:rPr lang="en-GB" dirty="0" err="1">
                <a:latin typeface="Comic Sans MS"/>
                <a:cs typeface="Comic Sans MS"/>
              </a:rPr>
              <a:t>sommes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très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importants</a:t>
            </a:r>
            <a:r>
              <a:rPr lang="en-GB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dirty="0" err="1">
                <a:latin typeface="Comic Sans MS"/>
                <a:cs typeface="Comic Sans MS"/>
              </a:rPr>
              <a:t>Alors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POURQUOI LES HUMAINS CONTINUENT-ILS </a:t>
            </a:r>
            <a:r>
              <a:rPr lang="en-GB" dirty="0" err="1">
                <a:solidFill>
                  <a:srgbClr val="FD7916"/>
                </a:solidFill>
                <a:latin typeface="Comic Sans MS"/>
                <a:cs typeface="Comic Sans MS"/>
              </a:rPr>
              <a:t>À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 POLLUER LA TERRE</a:t>
            </a:r>
            <a:r>
              <a:rPr lang="en-GB" dirty="0"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901700" y="5689600"/>
            <a:ext cx="3311954" cy="863600"/>
          </a:xfrm>
          <a:prstGeom prst="wedgeRoundRectCallout">
            <a:avLst>
              <a:gd name="adj1" fmla="val 8902"/>
              <a:gd name="adj2" fmla="val -9209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POURQUOI PERSONNE NE SE SOUCIE DES ABEILLES ?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700485" y="4515217"/>
            <a:ext cx="3114373" cy="838200"/>
          </a:xfrm>
          <a:prstGeom prst="wedgeRoundRectCallout">
            <a:avLst>
              <a:gd name="adj1" fmla="val 43565"/>
              <a:gd name="adj2" fmla="val -11487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POURQUOI N'AGISSEZ VOUS PAS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4423832" y="175450"/>
            <a:ext cx="2350192" cy="1037530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 err="1">
                <a:latin typeface="Comic Sans MS"/>
                <a:cs typeface="Comic Sans MS"/>
              </a:rPr>
              <a:t>Allons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ensemble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regarder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oeuvres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d'art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alors</a:t>
            </a:r>
            <a:r>
              <a:rPr lang="hr-HR" dirty="0">
                <a:latin typeface="Comic Sans MS"/>
                <a:cs typeface="Comic Sans MS"/>
              </a:rPr>
              <a:t> ! 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152400" y="131922"/>
            <a:ext cx="3206620" cy="2012499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Les ARTISTES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aussi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jouent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un grand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rôle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: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ILS SE BATTENT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pour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protéger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abeilles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s'élèvent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contre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les injustices avec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leurs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ŒUVRES D'ART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4076700" y="3494032"/>
            <a:ext cx="2114553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latin typeface="Comic Sans MS"/>
                <a:cs typeface="Comic Sans MS"/>
              </a:rPr>
              <a:t>WOW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Je </a:t>
            </a:r>
            <a:r>
              <a:rPr lang="en-GB" dirty="0" err="1">
                <a:latin typeface="Comic Sans MS"/>
                <a:cs typeface="Comic Sans MS"/>
              </a:rPr>
              <a:t>suis</a:t>
            </a:r>
            <a:r>
              <a:rPr lang="en-GB" dirty="0">
                <a:latin typeface="Comic Sans MS"/>
                <a:cs typeface="Comic Sans MS"/>
              </a:rPr>
              <a:t> impatient de </a:t>
            </a:r>
            <a:r>
              <a:rPr lang="en-GB" dirty="0" err="1">
                <a:latin typeface="Comic Sans MS"/>
                <a:cs typeface="Comic Sans MS"/>
              </a:rPr>
              <a:t>voir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que les artistes font pour nous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165600" y="216000"/>
            <a:ext cx="9612000" cy="6480000"/>
            <a:chOff x="816750" y="0"/>
            <a:chExt cx="7510502" cy="5143500"/>
          </a:xfrm>
        </p:grpSpPr>
        <p:pic>
          <p:nvPicPr>
            <p:cNvPr id="108" name="Google Shape;108;p20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</p:spPr>
        </p:pic>
      </p:grpSp>
      <p:sp>
        <p:nvSpPr>
          <p:cNvPr id="18" name="Zaobljeni pravokutni oblačić 6"/>
          <p:cNvSpPr/>
          <p:nvPr/>
        </p:nvSpPr>
        <p:spPr>
          <a:xfrm>
            <a:off x="2349432" y="1581617"/>
            <a:ext cx="4087764" cy="3164975"/>
          </a:xfrm>
          <a:prstGeom prst="irregularSeal1">
            <a:avLst/>
          </a:prstGeom>
          <a:ln w="57150" cmpd="sng">
            <a:solidFill>
              <a:srgbClr val="7400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YAY !</a:t>
            </a:r>
          </a:p>
          <a:p>
            <a:pPr algn="ctr"/>
            <a:r>
              <a:rPr lang="hr-HR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C'est</a:t>
            </a:r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hr-HR" sz="2400" b="1" dirty="0" err="1">
                <a:solidFill>
                  <a:srgbClr val="000000"/>
                </a:solidFill>
                <a:latin typeface="Comic Sans MS"/>
                <a:cs typeface="Comic Sans MS"/>
              </a:rPr>
              <a:t>parti</a:t>
            </a:r>
            <a:r>
              <a:rPr lang="hr-HR" sz="2400" b="1" dirty="0">
                <a:solidFill>
                  <a:srgbClr val="000000"/>
                </a:solidFill>
                <a:latin typeface="Comic Sans MS"/>
                <a:cs typeface="Comic Sans MS"/>
              </a:rPr>
              <a:t> ! 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2795411" y="393893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Notre </a:t>
            </a:r>
            <a:r>
              <a:rPr lang="en-GB" sz="1800" dirty="0" err="1">
                <a:solidFill>
                  <a:srgbClr val="000000"/>
                </a:solidFill>
                <a:latin typeface="Comic Sans MS"/>
                <a:cs typeface="Comic Sans MS"/>
              </a:rPr>
              <a:t>visite</a:t>
            </a:r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 commence avec un artiste </a:t>
            </a:r>
            <a:r>
              <a:rPr lang="en-GB" sz="1800" dirty="0" err="1">
                <a:solidFill>
                  <a:srgbClr val="000000"/>
                </a:solidFill>
                <a:latin typeface="Comic Sans MS"/>
                <a:cs typeface="Comic Sans MS"/>
              </a:rPr>
              <a:t>nommé</a:t>
            </a:r>
            <a:r>
              <a:rPr lang="en-GB" sz="1800" dirty="0">
                <a:solidFill>
                  <a:srgbClr val="000000"/>
                </a:solidFill>
                <a:latin typeface="Comic Sans MS"/>
                <a:cs typeface="Comic Sans MS"/>
              </a:rPr>
              <a:t> ......</a:t>
            </a:r>
          </a:p>
        </p:txBody>
      </p:sp>
    </p:spTree>
    <p:extLst>
      <p:ext uri="{BB962C8B-B14F-4D97-AF65-F5344CB8AC3E}">
        <p14:creationId xmlns:p14="http://schemas.microsoft.com/office/powerpoint/2010/main" val="38278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1"/>
          <p:cNvSpPr txBox="1"/>
          <p:nvPr/>
        </p:nvSpPr>
        <p:spPr>
          <a:xfrm>
            <a:off x="1955800" y="418433"/>
            <a:ext cx="6057900" cy="647520"/>
          </a:xfrm>
          <a:prstGeom prst="rect">
            <a:avLst/>
          </a:prstGeom>
          <a:noFill/>
          <a:ln w="38100" cap="rnd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LOUIS MASAI</a:t>
            </a:r>
            <a:endParaRPr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6" name="Google Shape;186;p31"/>
          <p:cNvSpPr txBox="1">
            <a:spLocks/>
          </p:cNvSpPr>
          <p:nvPr/>
        </p:nvSpPr>
        <p:spPr>
          <a:xfrm>
            <a:off x="5311417" y="1417013"/>
            <a:ext cx="2678288" cy="1457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2464"/>
              </a:lnSpc>
              <a:buNone/>
            </a:pP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est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un artiste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britannique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parents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avaient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un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restaurant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7" name="Google Shape;186;p31"/>
          <p:cNvSpPr txBox="1">
            <a:spLocks/>
          </p:cNvSpPr>
          <p:nvPr/>
        </p:nvSpPr>
        <p:spPr>
          <a:xfrm>
            <a:off x="5324114" y="3211975"/>
            <a:ext cx="2623261" cy="140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Outre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cuisine,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l'autre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passion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du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père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de Louis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était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en-GB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peinture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 </a:t>
            </a:r>
          </a:p>
        </p:txBody>
      </p:sp>
      <p:sp>
        <p:nvSpPr>
          <p:cNvPr id="8" name="Google Shape;186;p31"/>
          <p:cNvSpPr txBox="1">
            <a:spLocks/>
          </p:cNvSpPr>
          <p:nvPr/>
        </p:nvSpPr>
        <p:spPr>
          <a:xfrm>
            <a:off x="5320589" y="4954720"/>
            <a:ext cx="2623259" cy="150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Lorsque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son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père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peignait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, Louis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avait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l'habitude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d'aller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au studio de son </a:t>
            </a:r>
            <a:r>
              <a:rPr lang="en-GB" sz="19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père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en-GB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d'y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faire </a:t>
            </a:r>
            <a:r>
              <a:rPr lang="en-GB" sz="19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devoirs</a:t>
            </a:r>
            <a:r>
              <a:rPr lang="en-GB" sz="19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95427" y="1422395"/>
            <a:ext cx="1440000" cy="126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50" y="3283648"/>
            <a:ext cx="1440000" cy="126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216195" y="5088467"/>
            <a:ext cx="1440000" cy="126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1409700"/>
            <a:ext cx="4863984" cy="532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723900" y="495300"/>
            <a:ext cx="8432800" cy="5740645"/>
          </a:xfrm>
          <a:prstGeom prst="rect">
            <a:avLst/>
          </a:prstGeom>
          <a:ln w="28575" cmpd="sng">
            <a:solidFill>
              <a:schemeClr val="tx1"/>
            </a:solidFill>
          </a:ln>
        </p:spPr>
        <p:txBody>
          <a:bodyPr wrap="square" lIns="107287" tIns="53643" rIns="107287" bIns="53643">
            <a:spAutoFit/>
          </a:bodyPr>
          <a:lstStyle/>
          <a:p>
            <a:pPr algn="ctr"/>
            <a:endParaRPr lang="en-GB" dirty="0"/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>
              <a:latin typeface="Chalkboard"/>
              <a:cs typeface="Chalkboard"/>
            </a:endParaRPr>
          </a:p>
          <a:p>
            <a:pPr algn="ctr"/>
            <a:endParaRPr lang="en-GB" dirty="0">
              <a:latin typeface="Chalkboard"/>
              <a:cs typeface="Chalkboard"/>
            </a:endParaRPr>
          </a:p>
          <a:p>
            <a:pPr algn="ctr"/>
            <a:r>
              <a:rPr lang="en-GB" sz="2800" dirty="0">
                <a:latin typeface="Chalkboard"/>
                <a:cs typeface="Chalkboard"/>
              </a:rPr>
              <a:t>Matière:</a:t>
            </a:r>
          </a:p>
          <a:p>
            <a:pPr algn="ctr"/>
            <a:endParaRPr lang="en-GB" sz="900" dirty="0">
              <a:latin typeface="Chalkboard"/>
              <a:cs typeface="Chalkboard"/>
            </a:endParaRPr>
          </a:p>
          <a:p>
            <a:pPr algn="ctr"/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Environnement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, Sciences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naturelles</a:t>
            </a:r>
            <a:endParaRPr lang="en-GB" sz="2800" b="1" dirty="0">
              <a:solidFill>
                <a:srgbClr val="FF6600"/>
              </a:solidFill>
              <a:latin typeface="Chalkboard"/>
            </a:endParaRPr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</a:endParaRPr>
          </a:p>
          <a:p>
            <a:pPr algn="ctr"/>
            <a:r>
              <a:rPr lang="en-GB" sz="2800" dirty="0" err="1">
                <a:latin typeface="Chalkboard"/>
                <a:cs typeface="Chalkboard"/>
              </a:rPr>
              <a:t>Sujet</a:t>
            </a:r>
            <a:r>
              <a:rPr lang="en-GB" sz="2800" dirty="0">
                <a:latin typeface="Chalkboard"/>
                <a:cs typeface="Chalkboard"/>
              </a:rPr>
              <a:t>:</a:t>
            </a:r>
          </a:p>
          <a:p>
            <a:pPr algn="ctr"/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Biodiversité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;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Conservationnisme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; Arts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</a:rPr>
              <a:t>visuels</a:t>
            </a:r>
            <a:r>
              <a:rPr lang="en-GB" sz="2800" b="1" dirty="0">
                <a:solidFill>
                  <a:srgbClr val="FF6600"/>
                </a:solidFill>
                <a:latin typeface="Chalkboard"/>
              </a:rPr>
              <a:t> </a:t>
            </a:r>
          </a:p>
          <a:p>
            <a:pPr algn="ctr"/>
            <a:endParaRPr lang="en-GB" dirty="0">
              <a:latin typeface="Chalkboard"/>
              <a:cs typeface="Chalkboard"/>
            </a:endParaRPr>
          </a:p>
          <a:p>
            <a:pPr algn="ctr"/>
            <a:endParaRPr lang="en-GB" dirty="0">
              <a:latin typeface="Chalkboard"/>
              <a:cs typeface="Chalkboard"/>
            </a:endParaRPr>
          </a:p>
          <a:p>
            <a:pPr algn="ctr"/>
            <a:r>
              <a:rPr lang="en-GB" sz="2800" dirty="0">
                <a:latin typeface="Chalkboard"/>
                <a:cs typeface="Chalkboard"/>
              </a:rPr>
              <a:t>Tranche </a:t>
            </a:r>
            <a:r>
              <a:rPr lang="en-GB" sz="2800" dirty="0" err="1">
                <a:latin typeface="Chalkboard"/>
                <a:cs typeface="Chalkboard"/>
              </a:rPr>
              <a:t>d’âge</a:t>
            </a:r>
            <a:r>
              <a:rPr lang="en-GB" sz="2800" dirty="0">
                <a:latin typeface="Chalkboard"/>
                <a:cs typeface="Chalkboard"/>
              </a:rPr>
              <a:t>:</a:t>
            </a:r>
          </a:p>
          <a:p>
            <a:pPr algn="ctr"/>
            <a:endParaRPr lang="en-GB" sz="900" dirty="0">
              <a:latin typeface="Chalkboard"/>
              <a:cs typeface="Chalkboard"/>
            </a:endParaRPr>
          </a:p>
          <a:p>
            <a:pPr algn="ctr"/>
            <a:r>
              <a:rPr lang="en-GB" sz="2800" b="1" dirty="0">
                <a:solidFill>
                  <a:srgbClr val="FF6600"/>
                </a:solidFill>
                <a:latin typeface="Chalkboard"/>
                <a:cs typeface="Chalkboard"/>
              </a:rPr>
              <a:t>7-11 </a:t>
            </a:r>
            <a:r>
              <a:rPr lang="en-GB" sz="2800" b="1" dirty="0" err="1">
                <a:solidFill>
                  <a:srgbClr val="FF6600"/>
                </a:solidFill>
                <a:latin typeface="Chalkboard"/>
                <a:cs typeface="Chalkboard"/>
              </a:rPr>
              <a:t>ans</a:t>
            </a:r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sz="2800" b="1" dirty="0">
              <a:solidFill>
                <a:srgbClr val="FF6600"/>
              </a:solidFill>
              <a:latin typeface="Chalkboard"/>
              <a:cs typeface="Chalkboard"/>
            </a:endParaRPr>
          </a:p>
          <a:p>
            <a:pPr algn="ctr"/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F73C66-EB12-A14A-80D0-80AE2EC8F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88300" y="5065485"/>
            <a:ext cx="1816100" cy="15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32"/>
          <p:cNvSpPr txBox="1"/>
          <p:nvPr/>
        </p:nvSpPr>
        <p:spPr>
          <a:xfrm>
            <a:off x="229305" y="573677"/>
            <a:ext cx="4317295" cy="539798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QUE NOUS DIT LUIS ?</a:t>
            </a:r>
          </a:p>
        </p:txBody>
      </p:sp>
      <p:sp>
        <p:nvSpPr>
          <p:cNvPr id="7" name="Google Shape;195;p32"/>
          <p:cNvSpPr txBox="1"/>
          <p:nvPr/>
        </p:nvSpPr>
        <p:spPr>
          <a:xfrm>
            <a:off x="79723" y="1533234"/>
            <a:ext cx="4576938" cy="1678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Masai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à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travers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ses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peintures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nous parle des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ANIMAUX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et de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LEUR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ENVIRONNEMENT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et nous parle des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DANGERS QUI LEUR SONT CAUSÉS PAR L'HOMME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76196" y="3153178"/>
            <a:ext cx="4595283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Louis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est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un artiste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très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spécial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: </a:t>
            </a:r>
          </a:p>
          <a:p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Il 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PEINT TRÈS SOUVENT SUR LES MURS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... et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personne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ne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lui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crie</a:t>
            </a:r>
            <a:r>
              <a:rPr lang="en-GB" sz="19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dessus pour le faire ! ! !!!</a:t>
            </a:r>
          </a:p>
        </p:txBody>
      </p:sp>
      <p:sp>
        <p:nvSpPr>
          <p:cNvPr id="10" name="Google Shape;195;p32"/>
          <p:cNvSpPr txBox="1"/>
          <p:nvPr/>
        </p:nvSpPr>
        <p:spPr>
          <a:xfrm>
            <a:off x="107946" y="4606654"/>
            <a:ext cx="3237798" cy="175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Le </a:t>
            </a:r>
            <a:r>
              <a:rPr lang="en-GB" sz="20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croiriez-vous</a:t>
            </a: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? !</a:t>
            </a:r>
          </a:p>
          <a:p>
            <a:endParaRPr lang="en-GB" sz="2000" b="1" dirty="0">
              <a:solidFill>
                <a:srgbClr val="CE0046"/>
              </a:solidFill>
              <a:latin typeface="Avenir Next Regular"/>
              <a:cs typeface="Avenir Next Regular"/>
            </a:endParaRPr>
          </a:p>
          <a:p>
            <a:r>
              <a:rPr lang="en-GB" sz="20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Regardez</a:t>
            </a: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la photo de droite, et </a:t>
            </a:r>
            <a:r>
              <a:rPr lang="en-GB" sz="20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celles</a:t>
            </a: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des pages </a:t>
            </a:r>
            <a:r>
              <a:rPr lang="en-GB" sz="20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suivantes</a:t>
            </a: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! !!!!</a:t>
            </a:r>
          </a:p>
        </p:txBody>
      </p:sp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4762500"/>
            <a:ext cx="1288179" cy="1219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1333499"/>
            <a:ext cx="5143500" cy="528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5;p32"/>
          <p:cNvSpPr txBox="1"/>
          <p:nvPr/>
        </p:nvSpPr>
        <p:spPr>
          <a:xfrm>
            <a:off x="170743" y="2263449"/>
            <a:ext cx="4210052" cy="10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Ce type d'art </a:t>
            </a:r>
            <a:r>
              <a:rPr lang="en-GB" sz="1900" dirty="0" err="1">
                <a:latin typeface="Avenir Next Regular"/>
                <a:cs typeface="Avenir Next Regular"/>
              </a:rPr>
              <a:t>est</a:t>
            </a:r>
            <a:r>
              <a:rPr lang="en-GB" sz="1900" dirty="0">
                <a:latin typeface="Avenir Next Regular"/>
                <a:cs typeface="Avenir Next Regular"/>
              </a:rPr>
              <a:t> </a:t>
            </a:r>
            <a:r>
              <a:rPr lang="en-GB" sz="1900" dirty="0" err="1">
                <a:latin typeface="Avenir Next Regular"/>
                <a:cs typeface="Avenir Next Regular"/>
              </a:rPr>
              <a:t>connu</a:t>
            </a:r>
            <a:r>
              <a:rPr lang="en-GB" sz="1900" dirty="0">
                <a:latin typeface="Avenir Next Regular"/>
                <a:cs typeface="Avenir Next Regular"/>
              </a:rPr>
              <a:t> dans le monde </a:t>
            </a:r>
            <a:r>
              <a:rPr lang="en-GB" sz="1900" dirty="0" err="1">
                <a:latin typeface="Avenir Next Regular"/>
                <a:cs typeface="Avenir Next Regular"/>
              </a:rPr>
              <a:t>entier</a:t>
            </a:r>
            <a:r>
              <a:rPr lang="en-GB" sz="1900" dirty="0">
                <a:latin typeface="Avenir Next Regular"/>
                <a:cs typeface="Avenir Next Regular"/>
              </a:rPr>
              <a:t> sous </a:t>
            </a:r>
            <a:r>
              <a:rPr lang="en-GB" sz="1900" dirty="0" err="1">
                <a:latin typeface="Avenir Next Regular"/>
                <a:cs typeface="Avenir Next Regular"/>
              </a:rPr>
              <a:t>l'expression</a:t>
            </a:r>
            <a:r>
              <a:rPr lang="en-GB" sz="1900" dirty="0">
                <a:latin typeface="Avenir Next Regular"/>
                <a:cs typeface="Avenir Next Regular"/>
              </a:rPr>
              <a:t> anglaise "</a:t>
            </a:r>
            <a:r>
              <a:rPr lang="en-GB" sz="19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</a:rPr>
              <a:t>STREET ART</a:t>
            </a:r>
            <a:r>
              <a:rPr lang="en-GB" sz="1900" dirty="0">
                <a:latin typeface="Avenir Next Regular"/>
                <a:cs typeface="Avenir Next Regular"/>
              </a:rPr>
              <a:t>".</a:t>
            </a:r>
          </a:p>
        </p:txBody>
      </p:sp>
      <p:sp>
        <p:nvSpPr>
          <p:cNvPr id="11" name="Google Shape;195;p32"/>
          <p:cNvSpPr txBox="1"/>
          <p:nvPr/>
        </p:nvSpPr>
        <p:spPr>
          <a:xfrm>
            <a:off x="198963" y="3759219"/>
            <a:ext cx="4182538" cy="50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À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votre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avis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,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pourquoi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cet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appel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?</a:t>
            </a:r>
          </a:p>
        </p:txBody>
      </p:sp>
      <p:sp>
        <p:nvSpPr>
          <p:cNvPr id="12" name="Google Shape;195;p32"/>
          <p:cNvSpPr txBox="1"/>
          <p:nvPr/>
        </p:nvSpPr>
        <p:spPr>
          <a:xfrm>
            <a:off x="169331" y="4895193"/>
            <a:ext cx="4210053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... Nous </a:t>
            </a:r>
            <a:r>
              <a:rPr lang="en-GB" sz="1900" dirty="0" err="1">
                <a:latin typeface="Avenir Next Regular"/>
                <a:cs typeface="Avenir Next Regular"/>
              </a:rPr>
              <a:t>vous</a:t>
            </a:r>
            <a:r>
              <a:rPr lang="en-GB" sz="1900" dirty="0">
                <a:latin typeface="Avenir Next Regular"/>
                <a:cs typeface="Avenir Next Regular"/>
              </a:rPr>
              <a:t> </a:t>
            </a:r>
            <a:r>
              <a:rPr lang="en-GB" sz="1900" dirty="0" err="1">
                <a:latin typeface="Avenir Next Regular"/>
                <a:cs typeface="Avenir Next Regular"/>
              </a:rPr>
              <a:t>donnons</a:t>
            </a:r>
            <a:r>
              <a:rPr lang="en-GB" sz="1900" dirty="0">
                <a:latin typeface="Avenir Next Regular"/>
                <a:cs typeface="Avenir Next Regular"/>
              </a:rPr>
              <a:t> un </a:t>
            </a:r>
            <a:r>
              <a:rPr lang="en-GB" sz="1900" dirty="0" err="1">
                <a:latin typeface="Avenir Next Regular"/>
                <a:cs typeface="Avenir Next Regular"/>
              </a:rPr>
              <a:t>indice</a:t>
            </a:r>
            <a:r>
              <a:rPr lang="en-GB" sz="1900" dirty="0">
                <a:latin typeface="Avenir Next Regular"/>
                <a:cs typeface="Avenir Next Regular"/>
              </a:rPr>
              <a:t>.... </a:t>
            </a:r>
            <a:r>
              <a:rPr lang="en-GB" sz="1900" dirty="0" err="1">
                <a:latin typeface="Avenir Next Regular"/>
                <a:cs typeface="Avenir Next Regular"/>
              </a:rPr>
              <a:t>Regardez</a:t>
            </a:r>
            <a:r>
              <a:rPr lang="en-GB" sz="1900" dirty="0">
                <a:latin typeface="Avenir Next Regular"/>
                <a:cs typeface="Avenir Next Regular"/>
              </a:rPr>
              <a:t> </a:t>
            </a:r>
            <a:r>
              <a:rPr lang="en-GB" sz="1900" dirty="0" err="1">
                <a:latin typeface="Avenir Next Regular"/>
                <a:cs typeface="Avenir Next Regular"/>
              </a:rPr>
              <a:t>l'image</a:t>
            </a:r>
            <a:r>
              <a:rPr lang="en-GB" sz="1900" dirty="0">
                <a:latin typeface="Avenir Next Regular"/>
                <a:cs typeface="Avenir Next Regular"/>
              </a:rPr>
              <a:t> de droite et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réfléchissez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à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ce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que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sont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les "toiles"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préférées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de </a:t>
            </a:r>
            <a:r>
              <a:rPr lang="en-GB" sz="1900" b="1" dirty="0" err="1">
                <a:solidFill>
                  <a:srgbClr val="BB100E"/>
                </a:solidFill>
                <a:latin typeface="Avenir Next Regular"/>
                <a:cs typeface="Avenir Next Regular"/>
              </a:rPr>
              <a:t>ces</a:t>
            </a:r>
            <a:r>
              <a:rPr lang="en-GB" sz="1900" b="1" dirty="0">
                <a:solidFill>
                  <a:srgbClr val="BB100E"/>
                </a:solidFill>
                <a:latin typeface="Avenir Next Regular"/>
                <a:cs typeface="Avenir Next Regular"/>
              </a:rPr>
              <a:t> artistes.</a:t>
            </a:r>
          </a:p>
        </p:txBody>
      </p:sp>
      <p:sp>
        <p:nvSpPr>
          <p:cNvPr id="8" name="Google Shape;195;p32"/>
          <p:cNvSpPr txBox="1"/>
          <p:nvPr/>
        </p:nvSpPr>
        <p:spPr>
          <a:xfrm>
            <a:off x="268814" y="1217797"/>
            <a:ext cx="1940986" cy="801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Une chose </a:t>
            </a:r>
            <a:r>
              <a:rPr lang="en-GB" sz="1900" dirty="0" err="1">
                <a:latin typeface="Avenir Next Regular"/>
                <a:cs typeface="Avenir Next Regular"/>
              </a:rPr>
              <a:t>curieuse</a:t>
            </a:r>
            <a:r>
              <a:rPr lang="en-GB" sz="1900" dirty="0">
                <a:latin typeface="Avenir Next Regular"/>
                <a:cs typeface="Avenir Next Regular"/>
              </a:rPr>
              <a:t> :</a:t>
            </a:r>
          </a:p>
        </p:txBody>
      </p:sp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570100"/>
            <a:ext cx="1440000" cy="14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00" y="457200"/>
            <a:ext cx="54991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41299"/>
            <a:ext cx="1256435" cy="123963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0252" y="1944500"/>
            <a:ext cx="1999548" cy="164721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GB" sz="20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Can you say which tools are necessary to paint a mural?</a:t>
            </a:r>
          </a:p>
        </p:txBody>
      </p:sp>
      <p:sp>
        <p:nvSpPr>
          <p:cNvPr id="9" name="Google Shape;195;p32"/>
          <p:cNvSpPr txBox="1"/>
          <p:nvPr/>
        </p:nvSpPr>
        <p:spPr>
          <a:xfrm>
            <a:off x="2351614" y="265297"/>
            <a:ext cx="1940986" cy="801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en-GB" sz="1900" dirty="0">
                <a:latin typeface="Avenir Next Regular"/>
                <a:cs typeface="Avenir Next Regular"/>
              </a:rPr>
              <a:t>One more curious thing: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100" y="1574800"/>
            <a:ext cx="74422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7" name="Zaobljeni pravokutni oblačić 6"/>
          <p:cNvSpPr/>
          <p:nvPr/>
        </p:nvSpPr>
        <p:spPr>
          <a:xfrm>
            <a:off x="3827230" y="3084525"/>
            <a:ext cx="2357670" cy="1436119"/>
          </a:xfrm>
          <a:prstGeom prst="wedgeRoundRectCallout">
            <a:avLst>
              <a:gd name="adj1" fmla="val -4842"/>
              <a:gd name="adj2" fmla="val -84522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816"/>
              </a:lnSpc>
            </a:pPr>
            <a:r>
              <a:rPr lang="it-IT" dirty="0" err="1">
                <a:latin typeface="Comic Sans MS"/>
                <a:cs typeface="Comic Sans MS"/>
              </a:rPr>
              <a:t>Avez-vous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que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b="1" dirty="0">
                <a:latin typeface="Comic Sans MS"/>
                <a:cs typeface="Comic Sans MS"/>
              </a:rPr>
              <a:t>Louis se </a:t>
            </a:r>
            <a:r>
              <a:rPr lang="it-IT" b="1" dirty="0" err="1">
                <a:latin typeface="Comic Sans MS"/>
                <a:cs typeface="Comic Sans MS"/>
              </a:rPr>
              <a:t>soucie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des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abeilles</a:t>
            </a:r>
            <a:r>
              <a:rPr lang="it-IT" dirty="0"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4486539" y="139700"/>
            <a:ext cx="2072776" cy="1253408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Oui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bien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sûr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! !!</a:t>
            </a:r>
          </a:p>
          <a:p>
            <a:pPr algn="ctr">
              <a:lnSpc>
                <a:spcPts val="2112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Venez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avec nous et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voyez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893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8656866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156930" y="203200"/>
            <a:ext cx="2916470" cy="1473200"/>
          </a:xfrm>
          <a:prstGeom prst="wedgeRoundRectCallout">
            <a:avLst>
              <a:gd name="adj1" fmla="val 82634"/>
              <a:gd name="adj2" fmla="val -5533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endParaRPr lang="en-GB" b="1" dirty="0">
              <a:solidFill>
                <a:srgbClr val="CE0046"/>
              </a:solidFill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WOW ! !! Louis nous a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peint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magnifiquement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! 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Il a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aussi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peint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la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REINE DES ABEILLES.</a:t>
            </a:r>
          </a:p>
          <a:p>
            <a:pPr algn="ctr">
              <a:lnSpc>
                <a:spcPts val="2100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Pouvez-vous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la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repérer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00"/>
              </a:lnSpc>
            </a:pPr>
            <a:endParaRPr lang="en-GB" b="1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254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15900"/>
            <a:ext cx="9167875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536251" y="706592"/>
            <a:ext cx="4613333" cy="1199444"/>
          </a:xfrm>
          <a:prstGeom prst="wedgeRoundRectCallout">
            <a:avLst>
              <a:gd name="adj1" fmla="val -58710"/>
              <a:gd name="adj2" fmla="val 18748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endParaRPr lang="en-GB" dirty="0">
              <a:latin typeface="Comic Sans MS"/>
              <a:cs typeface="Comic Sans MS"/>
            </a:endParaRP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Louis sur </a:t>
            </a:r>
            <a:r>
              <a:rPr lang="en-GB" dirty="0" err="1">
                <a:latin typeface="Comic Sans MS"/>
                <a:cs typeface="Comic Sans MS"/>
              </a:rPr>
              <a:t>ce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mur</a:t>
            </a:r>
            <a:r>
              <a:rPr lang="en-GB" dirty="0">
                <a:latin typeface="Comic Sans MS"/>
                <a:cs typeface="Comic Sans MS"/>
              </a:rPr>
              <a:t> a </a:t>
            </a:r>
            <a:r>
              <a:rPr lang="en-GB" dirty="0" err="1">
                <a:latin typeface="Comic Sans MS"/>
                <a:cs typeface="Comic Sans MS"/>
              </a:rPr>
              <a:t>écrit</a:t>
            </a:r>
            <a:r>
              <a:rPr lang="en-GB" dirty="0">
                <a:latin typeface="Comic Sans MS"/>
                <a:cs typeface="Comic Sans MS"/>
              </a:rPr>
              <a:t> :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"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QUAND NOUS PARTIRONS, NOUS VOUS EMMÈNERONS TOUS AVEC NOUS</a:t>
            </a:r>
            <a:r>
              <a:rPr lang="en-GB" dirty="0">
                <a:latin typeface="Comic Sans MS"/>
                <a:cs typeface="Comic Sans MS"/>
              </a:rPr>
              <a:t>".</a:t>
            </a:r>
          </a:p>
          <a:p>
            <a:pPr algn="ctr">
              <a:lnSpc>
                <a:spcPts val="2100"/>
              </a:lnSpc>
            </a:pP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6" name="Zaobljeni pravokutni oblačić 6"/>
          <p:cNvSpPr/>
          <p:nvPr/>
        </p:nvSpPr>
        <p:spPr>
          <a:xfrm>
            <a:off x="111392" y="3886200"/>
            <a:ext cx="2060308" cy="1093610"/>
          </a:xfrm>
          <a:prstGeom prst="wedgeRoundRectCallout">
            <a:avLst>
              <a:gd name="adj1" fmla="val -38727"/>
              <a:gd name="adj2" fmla="val -11220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Qu'est-ce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que </a:t>
            </a: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ça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DA2810"/>
                </a:solidFill>
                <a:latin typeface="Comic Sans MS"/>
                <a:cs typeface="Comic Sans MS"/>
              </a:rPr>
              <a:t>veut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dire, </a:t>
            </a: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rgbClr val="DA2810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864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0" y="216000"/>
            <a:ext cx="892255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177799" y="228600"/>
            <a:ext cx="2458157" cy="1661984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Le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panneau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indique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: 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" PAS D'ABEILLES,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PAS DE NOURRITURE"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6663974" y="126995"/>
            <a:ext cx="2458157" cy="14224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savez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maintenant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pourquoi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Louis a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écrit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ainsi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pas ? </a:t>
            </a:r>
          </a:p>
        </p:txBody>
      </p:sp>
    </p:spTree>
    <p:extLst>
      <p:ext uri="{BB962C8B-B14F-4D97-AF65-F5344CB8AC3E}">
        <p14:creationId xmlns:p14="http://schemas.microsoft.com/office/powerpoint/2010/main" val="24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164118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177799" y="228599"/>
            <a:ext cx="2458157" cy="1649627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L'abeille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porte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un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panneau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indiquant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: 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" PAS D'ABEILLES,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PAS DE NOURRITURE"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  <p:sp>
        <p:nvSpPr>
          <p:cNvPr id="5" name="Zaobljeni pravokutni oblačić 6"/>
          <p:cNvSpPr/>
          <p:nvPr/>
        </p:nvSpPr>
        <p:spPr>
          <a:xfrm>
            <a:off x="6663974" y="253999"/>
            <a:ext cx="2458157" cy="1244599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b="1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savez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maintenant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pourquoi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Louis a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écrit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ainsi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pas ? </a:t>
            </a:r>
          </a:p>
        </p:txBody>
      </p:sp>
    </p:spTree>
    <p:extLst>
      <p:ext uri="{BB962C8B-B14F-4D97-AF65-F5344CB8AC3E}">
        <p14:creationId xmlns:p14="http://schemas.microsoft.com/office/powerpoint/2010/main" val="318225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6663974" y="126995"/>
            <a:ext cx="2458157" cy="14224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Quels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animaux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Louis a-t-il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peint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sur le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mur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de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cette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maison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051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203200"/>
            <a:ext cx="8190918" cy="64800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88899" y="736600"/>
            <a:ext cx="3000289" cy="2043670"/>
          </a:xfrm>
          <a:prstGeom prst="wedgeRoundRectCallout">
            <a:avLst>
              <a:gd name="adj1" fmla="val -39072"/>
              <a:gd name="adj2" fmla="val -7303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>
              <a:lnSpc>
                <a:spcPct val="150000"/>
              </a:lnSpc>
            </a:pPr>
            <a:r>
              <a:rPr lang="en-GB" sz="1400" b="1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Buzzyette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,</a:t>
            </a:r>
          </a:p>
          <a:p>
            <a:pPr lvl="0">
              <a:lnSpc>
                <a:spcPct val="150000"/>
              </a:lnSpc>
            </a:pP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J'ai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une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autre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question pour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vous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. </a:t>
            </a:r>
            <a:r>
              <a:rPr lang="en-GB" sz="1400" b="1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Louis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peint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-il des </a:t>
            </a:r>
            <a:r>
              <a:rPr lang="en-GB" sz="1400" b="1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FILS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et des </a:t>
            </a:r>
            <a:r>
              <a:rPr lang="en-GB" sz="1400" b="1" dirty="0">
                <a:solidFill>
                  <a:srgbClr val="DA2810"/>
                </a:solidFill>
                <a:latin typeface="Comic Sans MS"/>
                <a:ea typeface="Lora"/>
                <a:cs typeface="Comic Sans MS"/>
                <a:sym typeface="Lora"/>
              </a:rPr>
              <a:t>AIGUILLES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tout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autour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ses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animaux</a:t>
            </a:r>
            <a:r>
              <a:rPr lang="en-GB" sz="1400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  <a:p>
            <a:pPr lvl="0">
              <a:lnSpc>
                <a:spcPct val="150000"/>
              </a:lnSpc>
            </a:pPr>
            <a:endParaRPr lang="en-GB" sz="1400" dirty="0">
              <a:solidFill>
                <a:schemeClr val="tx1"/>
              </a:solidFill>
              <a:latin typeface="Comic Sans MS"/>
              <a:ea typeface="Lora"/>
              <a:cs typeface="Comic Sans MS"/>
              <a:sym typeface="Lora"/>
            </a:endParaRPr>
          </a:p>
        </p:txBody>
      </p:sp>
      <p:sp>
        <p:nvSpPr>
          <p:cNvPr id="7" name="Zaobljeni pravokutni oblačić 6"/>
          <p:cNvSpPr/>
          <p:nvPr/>
        </p:nvSpPr>
        <p:spPr>
          <a:xfrm>
            <a:off x="7061197" y="5472272"/>
            <a:ext cx="2157602" cy="1284127"/>
          </a:xfrm>
          <a:prstGeom prst="wedgeRoundRectCallout">
            <a:avLst>
              <a:gd name="adj1" fmla="val 60243"/>
              <a:gd name="adj2" fmla="val -11864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Qu'est-ce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que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cela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signifie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à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votre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avis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266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3000" y="1246686"/>
            <a:ext cx="9180000" cy="4364627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Idée et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projet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de design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graphique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de :</a:t>
            </a:r>
          </a:p>
          <a:p>
            <a:pPr algn="ctr">
              <a:lnSpc>
                <a:spcPts val="5632"/>
              </a:lnSpc>
            </a:pP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Matilde Biondi 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et </a:t>
            </a:r>
            <a:r>
              <a:rPr lang="en-GB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Sara </a:t>
            </a:r>
            <a:r>
              <a:rPr lang="en-GB" sz="3300" b="1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Borella</a:t>
            </a:r>
            <a:endParaRPr lang="en-GB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3 D,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année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académique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2020-2021 ~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Lycée pour les Arts F.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Arcangeli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~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Bologne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, Italie ~ </a:t>
            </a:r>
          </a:p>
          <a:p>
            <a:pPr algn="ctr">
              <a:lnSpc>
                <a:spcPts val="5632"/>
              </a:lnSpc>
            </a:pP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Avec la supervision de STEPs </a:t>
            </a:r>
            <a:r>
              <a:rPr lang="en-GB" sz="3300" dirty="0" err="1">
                <a:solidFill>
                  <a:srgbClr val="407C3F"/>
                </a:solidFill>
                <a:latin typeface="Avenir Next Regular"/>
                <a:cs typeface="Avenir Next Regular"/>
              </a:rPr>
              <a:t>srl</a:t>
            </a:r>
            <a:r>
              <a:rPr lang="en-GB" sz="3300" dirty="0">
                <a:solidFill>
                  <a:srgbClr val="407C3F"/>
                </a:solidFill>
                <a:latin typeface="Avenir Next Regular"/>
                <a:cs typeface="Avenir Next Regular"/>
              </a:rPr>
              <a:t> - Italie</a:t>
            </a:r>
          </a:p>
        </p:txBody>
      </p:sp>
    </p:spTree>
    <p:extLst>
      <p:ext uri="{BB962C8B-B14F-4D97-AF65-F5344CB8AC3E}">
        <p14:creationId xmlns:p14="http://schemas.microsoft.com/office/powerpoint/2010/main" val="280764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Zaobljeni pravokutni oblačić 6"/>
          <p:cNvSpPr/>
          <p:nvPr/>
        </p:nvSpPr>
        <p:spPr>
          <a:xfrm>
            <a:off x="3107974" y="5753100"/>
            <a:ext cx="2458157" cy="965200"/>
          </a:xfrm>
          <a:prstGeom prst="wedgeRoundRectCallout">
            <a:avLst>
              <a:gd name="adj1" fmla="val -93439"/>
              <a:gd name="adj2" fmla="val 1855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Quels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animaux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a-t-il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peints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sur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ce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mur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7624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406400"/>
            <a:ext cx="60579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5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0" y="1145700"/>
            <a:ext cx="9612000" cy="5402031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175668" y="254000"/>
            <a:ext cx="2834231" cy="853722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dirty="0" err="1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Regardez</a:t>
            </a:r>
            <a:r>
              <a:rPr lang="en-GB" dirty="0">
                <a:solidFill>
                  <a:schemeClr val="tx1"/>
                </a:solidFill>
                <a:latin typeface="Comic Sans MS"/>
                <a:ea typeface="Lora"/>
                <a:cs typeface="Comic Sans MS"/>
                <a:sym typeface="Lora"/>
              </a:rPr>
              <a:t> :</a:t>
            </a:r>
          </a:p>
          <a:p>
            <a:pPr lvl="0" algn="ctr">
              <a:lnSpc>
                <a:spcPct val="150000"/>
              </a:lnSpc>
            </a:pPr>
            <a:r>
              <a:rPr lang="en-GB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Que fait </a:t>
            </a:r>
            <a:r>
              <a:rPr lang="en-GB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l'abeille</a:t>
            </a:r>
            <a:r>
              <a:rPr lang="en-GB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315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jeni pravokutni oblačić 6"/>
          <p:cNvSpPr/>
          <p:nvPr/>
        </p:nvSpPr>
        <p:spPr>
          <a:xfrm>
            <a:off x="404269" y="1035751"/>
            <a:ext cx="2680420" cy="1275649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lvl="0" algn="ctr">
              <a:lnSpc>
                <a:spcPct val="150000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Et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ici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 Qui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vois-tu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 Que font-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ils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400" y="228700"/>
            <a:ext cx="550964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65600" y="216000"/>
            <a:ext cx="9612000" cy="6480000"/>
            <a:chOff x="788300" y="0"/>
            <a:chExt cx="7526774" cy="5143500"/>
          </a:xfrm>
        </p:grpSpPr>
        <p:pic>
          <p:nvPicPr>
            <p:cNvPr id="101" name="Google Shape;101;p19"/>
            <p:cNvPicPr preferRelativeResize="0"/>
            <p:nvPr/>
          </p:nvPicPr>
          <p:blipFill rotWithShape="1">
            <a:blip r:embed="rId3">
              <a:alphaModFix/>
            </a:blip>
            <a:srcRect l="4024" r="4518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658" y="302126"/>
              <a:ext cx="867304" cy="379663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105" y="975895"/>
              <a:ext cx="494631" cy="554789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3665761" y="2921000"/>
            <a:ext cx="2696939" cy="1219200"/>
          </a:xfrm>
          <a:prstGeom prst="wedgeRoundRectCallout">
            <a:avLst>
              <a:gd name="adj1" fmla="val -10321"/>
              <a:gd name="adj2" fmla="val -6579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C'ÉTAIT GÉNIAL !</a:t>
            </a:r>
          </a:p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MERCI</a:t>
            </a:r>
          </a:p>
          <a:p>
            <a:pPr algn="ctr">
              <a:lnSpc>
                <a:spcPts val="1877"/>
              </a:lnSpc>
            </a:pPr>
            <a:r>
              <a:rPr lang="en-GB" sz="1400" dirty="0">
                <a:solidFill>
                  <a:schemeClr val="tx1"/>
                </a:solidFill>
                <a:latin typeface="Comic Sans MS"/>
                <a:cs typeface="Comic Sans MS"/>
              </a:rPr>
              <a:t>LOUIS MASAI </a:t>
            </a:r>
          </a:p>
          <a:p>
            <a:pPr algn="ctr">
              <a:lnSpc>
                <a:spcPts val="1877"/>
              </a:lnSpc>
            </a:pP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de </a:t>
            </a:r>
            <a:r>
              <a:rPr lang="en-GB" sz="1400" b="1" dirty="0" err="1">
                <a:solidFill>
                  <a:srgbClr val="EF8600"/>
                </a:solidFill>
                <a:latin typeface="Comic Sans MS"/>
                <a:cs typeface="Comic Sans MS"/>
              </a:rPr>
              <a:t>vous</a:t>
            </a: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sz="1400" b="1" dirty="0" err="1">
                <a:solidFill>
                  <a:srgbClr val="EF8600"/>
                </a:solidFill>
                <a:latin typeface="Comic Sans MS"/>
                <a:cs typeface="Comic Sans MS"/>
              </a:rPr>
              <a:t>être</a:t>
            </a:r>
            <a:r>
              <a:rPr lang="en-GB" sz="1400" b="1" dirty="0">
                <a:solidFill>
                  <a:srgbClr val="EF8600"/>
                </a:solidFill>
                <a:latin typeface="Comic Sans MS"/>
                <a:cs typeface="Comic Sans MS"/>
              </a:rPr>
              <a:t> battu pour nous ! !!! 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7264400" y="3606800"/>
            <a:ext cx="2387599" cy="1384300"/>
          </a:xfrm>
          <a:prstGeom prst="wedgeRoundRectCallout">
            <a:avLst>
              <a:gd name="adj1" fmla="val -36371"/>
              <a:gd name="adj2" fmla="val -9625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... Eh bien, </a:t>
            </a:r>
            <a:r>
              <a:rPr lang="en-GB" dirty="0" err="1">
                <a:latin typeface="Comic Sans MS"/>
                <a:cs typeface="Comic Sans MS"/>
              </a:rPr>
              <a:t>oui</a:t>
            </a:r>
            <a:r>
              <a:rPr lang="en-GB" dirty="0">
                <a:latin typeface="Comic Sans MS"/>
                <a:cs typeface="Comic Sans MS"/>
              </a:rPr>
              <a:t>, Louis se </a:t>
            </a:r>
            <a:r>
              <a:rPr lang="en-GB" dirty="0" err="1">
                <a:latin typeface="Comic Sans MS"/>
                <a:cs typeface="Comic Sans MS"/>
              </a:rPr>
              <a:t>soucie</a:t>
            </a:r>
            <a:r>
              <a:rPr lang="en-GB" dirty="0">
                <a:latin typeface="Comic Sans MS"/>
                <a:cs typeface="Comic Sans MS"/>
              </a:rPr>
              <a:t> de </a:t>
            </a:r>
            <a:r>
              <a:rPr lang="en-GB" dirty="0" err="1">
                <a:latin typeface="Comic Sans MS"/>
                <a:cs typeface="Comic Sans MS"/>
              </a:rPr>
              <a:t>tous</a:t>
            </a:r>
            <a:r>
              <a:rPr lang="en-GB" dirty="0">
                <a:latin typeface="Comic Sans MS"/>
                <a:cs typeface="Comic Sans MS"/>
              </a:rPr>
              <a:t> les </a:t>
            </a:r>
            <a:r>
              <a:rPr lang="en-GB" dirty="0" err="1">
                <a:latin typeface="Comic Sans MS"/>
                <a:cs typeface="Comic Sans MS"/>
              </a:rPr>
              <a:t>animaux</a:t>
            </a:r>
            <a:r>
              <a:rPr lang="en-GB" dirty="0">
                <a:latin typeface="Comic Sans MS"/>
                <a:cs typeface="Comic Sans MS"/>
              </a:rPr>
              <a:t> et </a:t>
            </a:r>
            <a:r>
              <a:rPr lang="en-GB" dirty="0" err="1">
                <a:latin typeface="Comic Sans MS"/>
                <a:cs typeface="Comic Sans MS"/>
              </a:rPr>
              <a:t>plantes</a:t>
            </a:r>
            <a:r>
              <a:rPr lang="en-GB" dirty="0">
                <a:latin typeface="Comic Sans MS"/>
                <a:cs typeface="Comic Sans MS"/>
              </a:rPr>
              <a:t> qui </a:t>
            </a:r>
            <a:r>
              <a:rPr lang="en-GB" dirty="0" err="1">
                <a:latin typeface="Comic Sans MS"/>
                <a:cs typeface="Comic Sans MS"/>
              </a:rPr>
              <a:t>sont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FD7916"/>
                </a:solidFill>
                <a:latin typeface="Comic Sans MS"/>
                <a:cs typeface="Comic Sans MS"/>
              </a:rPr>
              <a:t>en</a:t>
            </a:r>
            <a:r>
              <a:rPr lang="en-GB" b="1" dirty="0">
                <a:solidFill>
                  <a:srgbClr val="FD7916"/>
                </a:solidFill>
                <a:latin typeface="Comic Sans MS"/>
                <a:cs typeface="Comic Sans MS"/>
              </a:rPr>
              <a:t> danger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3373395" y="4991100"/>
            <a:ext cx="3764005" cy="1460169"/>
          </a:xfrm>
          <a:prstGeom prst="wedgeRoundRectCallout">
            <a:avLst>
              <a:gd name="adj1" fmla="val 21232"/>
              <a:gd name="adj2" fmla="val -8346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..... </a:t>
            </a:r>
            <a:r>
              <a:rPr lang="en-GB" b="1" dirty="0">
                <a:latin typeface="Comic Sans MS"/>
                <a:cs typeface="Comic Sans MS"/>
              </a:rPr>
              <a:t>Samir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 err="1">
                <a:latin typeface="Comic Sans MS"/>
                <a:cs typeface="Comic Sans MS"/>
              </a:rPr>
              <a:t>vous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avez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dit</a:t>
            </a:r>
            <a:r>
              <a:rPr lang="en-GB" dirty="0">
                <a:latin typeface="Comic Sans MS"/>
                <a:cs typeface="Comic Sans MS"/>
              </a:rPr>
              <a:t> que Louis Masai </a:t>
            </a:r>
            <a:r>
              <a:rPr lang="en-GB" dirty="0" err="1">
                <a:latin typeface="Comic Sans MS"/>
                <a:cs typeface="Comic Sans MS"/>
              </a:rPr>
              <a:t>est</a:t>
            </a:r>
            <a:r>
              <a:rPr lang="en-GB" dirty="0">
                <a:latin typeface="Comic Sans MS"/>
                <a:cs typeface="Comic Sans MS"/>
              </a:rPr>
              <a:t> plus </a:t>
            </a:r>
            <a:r>
              <a:rPr lang="en-GB" dirty="0" err="1">
                <a:latin typeface="Comic Sans MS"/>
                <a:cs typeface="Comic Sans MS"/>
              </a:rPr>
              <a:t>impliqué</a:t>
            </a:r>
            <a:r>
              <a:rPr lang="en-GB" dirty="0">
                <a:latin typeface="Comic Sans MS"/>
                <a:cs typeface="Comic Sans MS"/>
              </a:rPr>
              <a:t> dans les questions </a:t>
            </a:r>
            <a:r>
              <a:rPr lang="en-GB" dirty="0" err="1">
                <a:latin typeface="Comic Sans MS"/>
                <a:cs typeface="Comic Sans MS"/>
              </a:rPr>
              <a:t>environnementales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 err="1">
                <a:latin typeface="Comic Sans MS"/>
                <a:cs typeface="Comic Sans MS"/>
              </a:rPr>
              <a:t>n'est-ce</a:t>
            </a:r>
            <a:r>
              <a:rPr lang="en-GB" dirty="0">
                <a:latin typeface="Comic Sans MS"/>
                <a:cs typeface="Comic Sans MS"/>
              </a:rPr>
              <a:t> pas ?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Quoi par </a:t>
            </a:r>
            <a:r>
              <a:rPr lang="en-GB" b="1" dirty="0" err="1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exemple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98024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90500"/>
            <a:ext cx="9575800" cy="64643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200837" y="397912"/>
            <a:ext cx="3050363" cy="1634088"/>
          </a:xfrm>
          <a:prstGeom prst="wedgeRoundRectCallout">
            <a:avLst>
              <a:gd name="adj1" fmla="val -50476"/>
              <a:gd name="adj2" fmla="val -74318"/>
              <a:gd name="adj3" fmla="val 16667"/>
            </a:avLst>
          </a:prstGeom>
          <a:ln w="57150" cmpd="sng">
            <a:solidFill>
              <a:srgbClr val="CE00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Louis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s'intéresse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à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la </a:t>
            </a:r>
            <a:r>
              <a:rPr lang="en-GB" sz="1300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BIODIVERSITÉ MARINE :</a:t>
            </a:r>
          </a:p>
          <a:p>
            <a:pPr algn="ctr">
              <a:lnSpc>
                <a:spcPts val="1877"/>
              </a:lnSpc>
            </a:pPr>
            <a:r>
              <a:rPr lang="en-GB" sz="1300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LES OCÉANS, LES FONDS MARINS, </a:t>
            </a:r>
          </a:p>
          <a:p>
            <a:pPr algn="ctr">
              <a:lnSpc>
                <a:spcPts val="1877"/>
              </a:lnSpc>
            </a:pPr>
            <a:r>
              <a:rPr lang="en-GB" sz="1300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REEFS 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et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tous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les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animaux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et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êtres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vivants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qui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vivent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dans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l'eau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  <p:sp>
        <p:nvSpPr>
          <p:cNvPr id="5" name="Zaobljeni pravokutni oblačić 6"/>
          <p:cNvSpPr/>
          <p:nvPr/>
        </p:nvSpPr>
        <p:spPr>
          <a:xfrm>
            <a:off x="7099300" y="5863167"/>
            <a:ext cx="2590800" cy="867833"/>
          </a:xfrm>
          <a:prstGeom prst="wedgeRoundRectCallout">
            <a:avLst>
              <a:gd name="adj1" fmla="val -32343"/>
              <a:gd name="adj2" fmla="val -10371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Voyez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combien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en-GB" sz="1300" dirty="0" err="1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créatures</a:t>
            </a:r>
            <a:r>
              <a:rPr lang="en-GB" sz="1300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 marines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il a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peintes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sur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ce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sz="13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mur</a:t>
            </a:r>
            <a:r>
              <a:rPr lang="en-GB" sz="13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7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203200"/>
            <a:ext cx="9158922" cy="64800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3454401" y="238886"/>
            <a:ext cx="2229708" cy="1120357"/>
          </a:xfrm>
          <a:prstGeom prst="wedgeRoundRectCallout">
            <a:avLst>
              <a:gd name="adj1" fmla="val 4065"/>
              <a:gd name="adj2" fmla="val -71045"/>
              <a:gd name="adj3" fmla="val 16667"/>
            </a:avLst>
          </a:prstGeom>
          <a:ln w="57150" cmpd="sng">
            <a:solidFill>
              <a:srgbClr val="CE00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Pourquoi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pensez-vous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que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cette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tortue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est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en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danger 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5901267" y="5312829"/>
            <a:ext cx="2648196" cy="948268"/>
          </a:xfrm>
          <a:prstGeom prst="wedgeRoundRectCallout">
            <a:avLst>
              <a:gd name="adj1" fmla="val 35367"/>
              <a:gd name="adj2" fmla="val -9038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De quoi les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tortues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dépendent-elles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pour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leur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survie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7520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54000"/>
            <a:ext cx="9486900" cy="635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3293533" y="804333"/>
            <a:ext cx="2794000" cy="872068"/>
          </a:xfrm>
          <a:prstGeom prst="wedgeRoundRectCallout">
            <a:avLst>
              <a:gd name="adj1" fmla="val -37569"/>
              <a:gd name="adj2" fmla="val -8959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Je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suis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important 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pour la vie des </a:t>
            </a:r>
            <a:r>
              <a:rPr lang="en-GB" dirty="0" err="1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tortues</a:t>
            </a:r>
            <a:r>
              <a:rPr lang="en-GB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, </a:t>
            </a:r>
            <a:r>
              <a:rPr lang="en-GB" dirty="0" err="1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aussi</a:t>
            </a:r>
            <a:r>
              <a:rPr lang="en-GB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?!?!</a:t>
            </a:r>
          </a:p>
        </p:txBody>
      </p:sp>
    </p:spTree>
    <p:extLst>
      <p:ext uri="{BB962C8B-B14F-4D97-AF65-F5344CB8AC3E}">
        <p14:creationId xmlns:p14="http://schemas.microsoft.com/office/powerpoint/2010/main" val="238727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647700"/>
            <a:ext cx="9626600" cy="5556517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965200" y="575713"/>
            <a:ext cx="2222500" cy="1164188"/>
          </a:xfrm>
          <a:prstGeom prst="wedgeRoundRectCallout">
            <a:avLst>
              <a:gd name="adj1" fmla="val -77569"/>
              <a:gd name="adj2" fmla="val -7213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Max, 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que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dit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le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panneau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?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5664200" y="5350913"/>
            <a:ext cx="3263899" cy="1164188"/>
          </a:xfrm>
          <a:prstGeom prst="wedgeRoundRectCallout">
            <a:avLst>
              <a:gd name="adj1" fmla="val 68980"/>
              <a:gd name="adj2" fmla="val 6204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Il est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écrit</a:t>
            </a:r>
            <a:r>
              <a:rPr lang="it-IT" sz="1400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: 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"10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tonnes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plastique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rejetées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chaque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jour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dans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l'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océan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de Los Angeles.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Les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baleines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à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bec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gavées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 de </a:t>
            </a:r>
            <a:r>
              <a:rPr lang="it-IT" sz="1400" dirty="0" err="1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plastique</a:t>
            </a:r>
            <a:r>
              <a:rPr lang="it-IT" sz="1400" dirty="0">
                <a:solidFill>
                  <a:srgbClr val="FF0000"/>
                </a:solidFill>
                <a:latin typeface="Comic Sans MS"/>
                <a:ea typeface="Lora"/>
                <a:cs typeface="Comic Sans MS"/>
                <a:sym typeface="Lora"/>
              </a:rPr>
              <a:t>." </a:t>
            </a:r>
          </a:p>
        </p:txBody>
      </p:sp>
    </p:spTree>
    <p:extLst>
      <p:ext uri="{BB962C8B-B14F-4D97-AF65-F5344CB8AC3E}">
        <p14:creationId xmlns:p14="http://schemas.microsoft.com/office/powerpoint/2010/main" val="12199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03200"/>
            <a:ext cx="9575800" cy="6438900"/>
          </a:xfrm>
          <a:prstGeom prst="rect">
            <a:avLst/>
          </a:prstGeom>
        </p:spPr>
      </p:pic>
      <p:sp>
        <p:nvSpPr>
          <p:cNvPr id="5" name="Zaobljeni pravokutni oblačić 6"/>
          <p:cNvSpPr/>
          <p:nvPr/>
        </p:nvSpPr>
        <p:spPr>
          <a:xfrm>
            <a:off x="848537" y="5181600"/>
            <a:ext cx="2567763" cy="1066799"/>
          </a:xfrm>
          <a:prstGeom prst="wedgeRoundRectCallout">
            <a:avLst>
              <a:gd name="adj1" fmla="val -61301"/>
              <a:gd name="adj2" fmla="val 81774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Samir, les </a:t>
            </a:r>
            <a:r>
              <a:rPr lang="en-GB" b="1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abeilles</a:t>
            </a: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sont</a:t>
            </a: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aussi</a:t>
            </a: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pertinentes</a:t>
            </a:r>
            <a:r>
              <a:rPr lang="en-GB" b="1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pour la vie des </a:t>
            </a:r>
            <a:r>
              <a:rPr lang="en-GB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requins !!!!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6019799" y="5181600"/>
            <a:ext cx="3175001" cy="1397000"/>
          </a:xfrm>
          <a:prstGeom prst="wedgeRoundRectCallout">
            <a:avLst>
              <a:gd name="adj1" fmla="val 75216"/>
              <a:gd name="adj2" fmla="val 42407"/>
              <a:gd name="adj3" fmla="val 16667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Oui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, pour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eux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aussi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  <a:p>
            <a:pPr algn="ctr">
              <a:lnSpc>
                <a:spcPts val="1877"/>
              </a:lnSpc>
            </a:pP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Cette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espèce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s'appelle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: </a:t>
            </a:r>
          </a:p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 REQUIN RENARD </a:t>
            </a:r>
            <a:r>
              <a:rPr lang="en-GB" b="1" dirty="0" err="1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À</a:t>
            </a:r>
            <a:r>
              <a:rPr lang="en-GB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 GROS YEUX</a:t>
            </a:r>
          </a:p>
        </p:txBody>
      </p:sp>
    </p:spTree>
    <p:extLst>
      <p:ext uri="{BB962C8B-B14F-4D97-AF65-F5344CB8AC3E}">
        <p14:creationId xmlns:p14="http://schemas.microsoft.com/office/powerpoint/2010/main" val="133545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6000" y="364320"/>
            <a:ext cx="9180000" cy="6117672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round/>
          </a:ln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LES AVENTURES DE</a:t>
            </a:r>
          </a:p>
          <a:p>
            <a:pPr algn="ctr">
              <a:lnSpc>
                <a:spcPct val="200000"/>
              </a:lnSpc>
            </a:pPr>
            <a:r>
              <a:rPr lang="it-IT" sz="3300" b="1" dirty="0">
                <a:solidFill>
                  <a:srgbClr val="407C3F"/>
                </a:solidFill>
                <a:latin typeface="Avenir Next Regular"/>
                <a:cs typeface="Avenir Next Regular"/>
              </a:rPr>
              <a:t>MAX, SAMIR ET BUZZYETTE</a:t>
            </a: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ct val="200000"/>
              </a:lnSpc>
            </a:pPr>
            <a:endParaRPr lang="it-IT" sz="3300" b="1" dirty="0">
              <a:solidFill>
                <a:srgbClr val="407C3F"/>
              </a:solidFill>
              <a:latin typeface="Avenir Next Regular"/>
              <a:cs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2706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utni oblačić 6"/>
          <p:cNvSpPr/>
          <p:nvPr/>
        </p:nvSpPr>
        <p:spPr>
          <a:xfrm>
            <a:off x="787399" y="5346700"/>
            <a:ext cx="3339757" cy="1276522"/>
          </a:xfrm>
          <a:prstGeom prst="wedgeRoundRectCallout">
            <a:avLst>
              <a:gd name="adj1" fmla="val -56384"/>
              <a:gd name="adj2" fmla="val 6604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Ce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poisson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vit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en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Méditerranée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 Il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est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en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danger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à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cause des </a:t>
            </a:r>
            <a:r>
              <a:rPr lang="en-GB" b="1" dirty="0">
                <a:solidFill>
                  <a:srgbClr val="FD7916"/>
                </a:solidFill>
                <a:latin typeface="Comic Sans MS"/>
                <a:ea typeface="Lora"/>
                <a:cs typeface="Comic Sans MS"/>
                <a:sym typeface="Lora"/>
              </a:rPr>
              <a:t>ACTIVITÉS HUMAINES DE PÊCHE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.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6921500" y="5422900"/>
            <a:ext cx="2133600" cy="1066799"/>
          </a:xfrm>
          <a:prstGeom prst="wedgeRoundRectCallout">
            <a:avLst>
              <a:gd name="adj1" fmla="val 55918"/>
              <a:gd name="adj2" fmla="val 69869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Connaissez-vous</a:t>
            </a:r>
            <a:r>
              <a:rPr lang="en-GB" b="1" dirty="0">
                <a:solidFill>
                  <a:srgbClr val="CE0046"/>
                </a:solidFill>
                <a:latin typeface="Comic Sans MS"/>
                <a:ea typeface="Lora"/>
                <a:cs typeface="Comic Sans MS"/>
                <a:sym typeface="Lora"/>
              </a:rPr>
              <a:t> son nom 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1080000"/>
            <a:ext cx="9612000" cy="38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3" name="Zaobljeni pravokutni oblačić 6"/>
          <p:cNvSpPr/>
          <p:nvPr/>
        </p:nvSpPr>
        <p:spPr>
          <a:xfrm>
            <a:off x="6819900" y="818444"/>
            <a:ext cx="2549880" cy="1106313"/>
          </a:xfrm>
          <a:prstGeom prst="wedgeRoundRectCallout">
            <a:avLst>
              <a:gd name="adj1" fmla="val 59546"/>
              <a:gd name="adj2" fmla="val -40615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Voici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notre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ami</a:t>
            </a:r>
            <a:r>
              <a:rPr lang="en-GB" dirty="0">
                <a:solidFill>
                  <a:srgbClr val="000000"/>
                </a:solidFill>
                <a:latin typeface="Comic Sans MS"/>
                <a:ea typeface="Lora"/>
                <a:cs typeface="Comic Sans MS"/>
                <a:sym typeface="Lora"/>
              </a:rPr>
              <a:t> Louis au travail !</a:t>
            </a:r>
          </a:p>
        </p:txBody>
      </p:sp>
    </p:spTree>
    <p:extLst>
      <p:ext uri="{BB962C8B-B14F-4D97-AF65-F5344CB8AC3E}">
        <p14:creationId xmlns:p14="http://schemas.microsoft.com/office/powerpoint/2010/main" val="11853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81539" y="514610"/>
            <a:ext cx="8431893" cy="47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avez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aimé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Louis Masai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voir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d'autres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peintures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murales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sur Internet !</a:t>
            </a: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Recherchez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sur Google pour :</a:t>
            </a: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 err="1">
                <a:solidFill>
                  <a:srgbClr val="0D5BDC"/>
                </a:solidFill>
                <a:latin typeface="Avenir Next Regular"/>
                <a:ea typeface="Lora"/>
                <a:cs typeface="Avenir Next Regular"/>
                <a:sym typeface="Lora"/>
              </a:rPr>
              <a:t>Luo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</a:rPr>
              <a:t>is+Masai+images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450638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3182768" y="180618"/>
            <a:ext cx="4641144" cy="1893569"/>
          </a:xfrm>
          <a:prstGeom prst="wedgeRoundRectCallout">
            <a:avLst>
              <a:gd name="adj1" fmla="val -1316"/>
              <a:gd name="adj2" fmla="val 8278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816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Très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bien,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816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Continuons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à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explorer le monde de </a:t>
            </a:r>
            <a:r>
              <a:rPr lang="en-GB" b="1" dirty="0" err="1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l'art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816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Nous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aimerions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présenter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un </a:t>
            </a:r>
            <a:r>
              <a:rPr lang="en-GB" b="1" dirty="0" err="1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autre</a:t>
            </a: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 artiste </a:t>
            </a:r>
            <a:r>
              <a:rPr lang="en-GB" b="1" dirty="0" err="1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étonnant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11289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210963" y="411173"/>
            <a:ext cx="3485443" cy="1078407"/>
          </a:xfrm>
          <a:prstGeom prst="rect">
            <a:avLst/>
          </a:prstGeom>
          <a:noFill/>
          <a:ln w="38100" cap="rnd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</a:t>
            </a:r>
            <a:endParaRPr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sp>
        <p:nvSpPr>
          <p:cNvPr id="7" name="Google Shape;113;p21"/>
          <p:cNvSpPr txBox="1">
            <a:spLocks/>
          </p:cNvSpPr>
          <p:nvPr/>
        </p:nvSpPr>
        <p:spPr>
          <a:xfrm>
            <a:off x="4338436" y="1827715"/>
            <a:ext cx="4980518" cy="111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2816"/>
              </a:lnSpc>
              <a:buNone/>
            </a:pP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Savez-vous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ce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que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c'est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  <a:p>
            <a:pPr marL="0" indent="0" algn="ctr">
              <a:lnSpc>
                <a:spcPts val="2816"/>
              </a:lnSpc>
              <a:buNone/>
            </a:pP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Avez-vous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un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objet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en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porcelaine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dans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votre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maison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</p:txBody>
      </p:sp>
      <p:pic>
        <p:nvPicPr>
          <p:cNvPr id="2" name="Immagine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40" y="3544715"/>
            <a:ext cx="1638000" cy="1440000"/>
          </a:xfrm>
          <a:prstGeom prst="rect">
            <a:avLst/>
          </a:prstGeom>
        </p:spPr>
      </p:pic>
      <p:pic>
        <p:nvPicPr>
          <p:cNvPr id="3" name="Immagine 2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22209" y="5192893"/>
            <a:ext cx="1170000" cy="144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736314" y="3556009"/>
            <a:ext cx="1170000" cy="1440000"/>
          </a:xfrm>
          <a:prstGeom prst="rect">
            <a:avLst/>
          </a:prstGeom>
        </p:spPr>
      </p:pic>
      <p:pic>
        <p:nvPicPr>
          <p:cNvPr id="9" name="Immagine 8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750975" y="5192896"/>
            <a:ext cx="1170000" cy="1440000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896435" y="5159025"/>
            <a:ext cx="1638000" cy="1440000"/>
          </a:xfrm>
          <a:prstGeom prst="rect">
            <a:avLst/>
          </a:prstGeom>
        </p:spPr>
      </p:pic>
      <p:pic>
        <p:nvPicPr>
          <p:cNvPr id="11" name="Immagine 10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099291" y="3553169"/>
            <a:ext cx="1170000" cy="1440000"/>
          </a:xfrm>
          <a:prstGeom prst="rect">
            <a:avLst/>
          </a:prstGeom>
        </p:spPr>
      </p:pic>
      <p:pic>
        <p:nvPicPr>
          <p:cNvPr id="12" name="Immagine 11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456786" y="3556001"/>
            <a:ext cx="1170000" cy="1440000"/>
          </a:xfrm>
          <a:prstGeom prst="rect">
            <a:avLst/>
          </a:prstGeom>
        </p:spPr>
      </p:pic>
      <p:pic>
        <p:nvPicPr>
          <p:cNvPr id="13" name="Immagine 12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456789" y="5170312"/>
            <a:ext cx="1170000" cy="144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254500" y="368300"/>
            <a:ext cx="5384800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16"/>
              </a:lnSpc>
            </a:pP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Kate MacDowell </a:t>
            </a:r>
            <a:r>
              <a:rPr lang="en-GB" sz="2000" dirty="0" err="1">
                <a:latin typeface="Avenir Next Regular"/>
                <a:ea typeface="Lora"/>
                <a:cs typeface="Avenir Next Regular"/>
                <a:sym typeface="Lora"/>
              </a:rPr>
              <a:t>est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dirty="0" err="1">
                <a:latin typeface="Avenir Next Regular"/>
                <a:ea typeface="Lora"/>
                <a:cs typeface="Avenir Next Regular"/>
                <a:sym typeface="Lora"/>
              </a:rPr>
              <a:t>une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 artiste des </a:t>
            </a:r>
            <a:r>
              <a:rPr lang="en-GB" sz="2000" dirty="0" err="1">
                <a:latin typeface="Avenir Next Regular"/>
                <a:ea typeface="Lora"/>
                <a:cs typeface="Avenir Next Regular"/>
                <a:sym typeface="Lora"/>
              </a:rPr>
              <a:t>États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-Unis.</a:t>
            </a:r>
          </a:p>
          <a:p>
            <a:pPr>
              <a:lnSpc>
                <a:spcPts val="2816"/>
              </a:lnSpc>
            </a:pP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Elle </a:t>
            </a:r>
            <a:r>
              <a:rPr lang="en-GB" sz="2000" dirty="0" err="1">
                <a:latin typeface="Avenir Next Regular"/>
                <a:ea typeface="Lora"/>
                <a:cs typeface="Avenir Next Regular"/>
                <a:sym typeface="Lora"/>
              </a:rPr>
              <a:t>aime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 par-dessus tout la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PORCELAINE</a:t>
            </a:r>
            <a:r>
              <a:rPr lang="en-GB" sz="2000" dirty="0"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668" y="1926167"/>
            <a:ext cx="325692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7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3;p21"/>
          <p:cNvSpPr txBox="1">
            <a:spLocks/>
          </p:cNvSpPr>
          <p:nvPr/>
        </p:nvSpPr>
        <p:spPr>
          <a:xfrm>
            <a:off x="415027" y="618391"/>
            <a:ext cx="3636273" cy="180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3168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Kate MacDowell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aime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porcelaine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en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raison de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sa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NICTION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et de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sa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MINCEUR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.</a:t>
            </a:r>
          </a:p>
          <a:p>
            <a:pPr marL="0" indent="0">
              <a:lnSpc>
                <a:spcPts val="3168"/>
              </a:lnSpc>
              <a:buNone/>
            </a:pPr>
            <a:endParaRPr lang="en-GB" sz="2000" dirty="0">
              <a:solidFill>
                <a:srgbClr val="000000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  <p:pic>
        <p:nvPicPr>
          <p:cNvPr id="8" name="Immagine 7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2984500"/>
            <a:ext cx="2451100" cy="2434167"/>
          </a:xfrm>
          <a:prstGeom prst="rect">
            <a:avLst/>
          </a:prstGeom>
        </p:spPr>
      </p:pic>
      <p:sp>
        <p:nvSpPr>
          <p:cNvPr id="9" name="Google Shape;113;p21"/>
          <p:cNvSpPr txBox="1">
            <a:spLocks/>
          </p:cNvSpPr>
          <p:nvPr/>
        </p:nvSpPr>
        <p:spPr>
          <a:xfrm>
            <a:off x="4728635" y="2959100"/>
            <a:ext cx="380576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ts val="3168"/>
              </a:lnSpc>
              <a:buNone/>
            </a:pP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Fragilité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des </a:t>
            </a: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réseaux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écologiques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  <a:p>
            <a:pPr marL="0" indent="0" algn="ctr">
              <a:lnSpc>
                <a:spcPts val="3168"/>
              </a:lnSpc>
              <a:buNone/>
            </a:pPr>
            <a:endParaRPr lang="en-GB" sz="2400" b="1" dirty="0">
              <a:solidFill>
                <a:srgbClr val="CE0046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marL="0" indent="0" algn="ctr">
              <a:lnSpc>
                <a:spcPts val="3168"/>
              </a:lnSpc>
              <a:buNone/>
            </a:pP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Qu'est-ce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que </a:t>
            </a: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cela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4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signifie</a:t>
            </a:r>
            <a:r>
              <a:rPr lang="en-GB" sz="24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</p:txBody>
      </p:sp>
      <p:sp>
        <p:nvSpPr>
          <p:cNvPr id="6" name="Google Shape;113;p21"/>
          <p:cNvSpPr txBox="1">
            <a:spLocks/>
          </p:cNvSpPr>
          <p:nvPr/>
        </p:nvSpPr>
        <p:spPr>
          <a:xfrm>
            <a:off x="5105400" y="618391"/>
            <a:ext cx="3893255" cy="13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ts val="3168"/>
              </a:lnSpc>
              <a:buNone/>
            </a:pP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La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fragilité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de la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porcelaine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lui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rappelle</a:t>
            </a:r>
            <a:r>
              <a:rPr lang="en-GB" sz="2000" dirty="0">
                <a:solidFill>
                  <a:srgbClr val="000000"/>
                </a:solidFill>
                <a:latin typeface="Avenir Next Regular"/>
                <a:ea typeface="Lora"/>
                <a:cs typeface="Avenir Next Regular"/>
                <a:sym typeface="Lora"/>
              </a:rPr>
              <a:t> la </a:t>
            </a:r>
            <a:r>
              <a:rPr lang="en-GB" sz="20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FRAGILITÉ DES RÉSEAUX ÉCOLOGIQUES</a:t>
            </a:r>
          </a:p>
        </p:txBody>
      </p:sp>
    </p:spTree>
    <p:extLst>
      <p:ext uri="{BB962C8B-B14F-4D97-AF65-F5344CB8AC3E}">
        <p14:creationId xmlns:p14="http://schemas.microsoft.com/office/powerpoint/2010/main" val="382544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/>
          <p:cNvSpPr txBox="1">
            <a:spLocks/>
          </p:cNvSpPr>
          <p:nvPr/>
        </p:nvSpPr>
        <p:spPr>
          <a:xfrm>
            <a:off x="63500" y="1253573"/>
            <a:ext cx="4626327" cy="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703" indent="0">
              <a:lnSpc>
                <a:spcPct val="108571"/>
              </a:lnSpc>
              <a:buSzPct val="55810"/>
              <a:buNone/>
            </a:pPr>
            <a:r>
              <a:rPr lang="en-GB" sz="1900" dirty="0">
                <a:solidFill>
                  <a:schemeClr val="tx1"/>
                </a:solidFill>
              </a:rPr>
              <a:t>Kate </a:t>
            </a:r>
            <a:r>
              <a:rPr lang="en-GB" sz="1900" dirty="0" err="1">
                <a:solidFill>
                  <a:schemeClr val="tx1"/>
                </a:solidFill>
              </a:rPr>
              <a:t>est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vraiment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b="1" dirty="0">
                <a:solidFill>
                  <a:srgbClr val="7400D0"/>
                </a:solidFill>
              </a:rPr>
              <a:t>FONDUE SUR LA NATURE.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3500" y="3330191"/>
            <a:ext cx="4551542" cy="118025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>
              <a:lnSpc>
                <a:spcPts val="2816"/>
              </a:lnSpc>
            </a:pPr>
            <a:r>
              <a:rPr lang="en-GB" sz="1900" dirty="0">
                <a:solidFill>
                  <a:schemeClr val="tx1"/>
                </a:solidFill>
              </a:rPr>
              <a:t>Les</a:t>
            </a:r>
            <a:r>
              <a:rPr lang="en-GB" sz="1900" b="1" dirty="0">
                <a:solidFill>
                  <a:srgbClr val="7400D0"/>
                </a:solidFill>
              </a:rPr>
              <a:t> RELATIONS </a:t>
            </a:r>
            <a:r>
              <a:rPr lang="en-GB" sz="1900" dirty="0">
                <a:solidFill>
                  <a:schemeClr val="tx1"/>
                </a:solidFill>
              </a:rPr>
              <a:t>entre les </a:t>
            </a:r>
            <a:r>
              <a:rPr lang="en-GB" sz="1900" dirty="0" err="1">
                <a:solidFill>
                  <a:schemeClr val="tx1"/>
                </a:solidFill>
              </a:rPr>
              <a:t>humains</a:t>
            </a:r>
            <a:r>
              <a:rPr lang="en-GB" sz="1900" dirty="0">
                <a:solidFill>
                  <a:schemeClr val="tx1"/>
                </a:solidFill>
              </a:rPr>
              <a:t> et le monde naturel </a:t>
            </a:r>
            <a:r>
              <a:rPr lang="en-GB" sz="1900" dirty="0" err="1">
                <a:solidFill>
                  <a:schemeClr val="tx1"/>
                </a:solidFill>
              </a:rPr>
              <a:t>sont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souvent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b="1" dirty="0">
                <a:solidFill>
                  <a:srgbClr val="7400D0"/>
                </a:solidFill>
              </a:rPr>
              <a:t>TRÈS COMPLIQUÉES.</a:t>
            </a:r>
          </a:p>
        </p:txBody>
      </p:sp>
      <p:sp>
        <p:nvSpPr>
          <p:cNvPr id="7" name="Google Shape;195;p32"/>
          <p:cNvSpPr txBox="1"/>
          <p:nvPr/>
        </p:nvSpPr>
        <p:spPr>
          <a:xfrm>
            <a:off x="394405" y="325276"/>
            <a:ext cx="4567767" cy="539798"/>
          </a:xfrm>
          <a:prstGeom prst="rect">
            <a:avLst/>
          </a:prstGeom>
          <a:noFill/>
          <a:ln w="38100" cmpd="sng">
            <a:solidFill>
              <a:srgbClr val="7400D0"/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QUE NOUS DIT KATE ?</a:t>
            </a:r>
          </a:p>
        </p:txBody>
      </p:sp>
      <p:sp>
        <p:nvSpPr>
          <p:cNvPr id="10" name="Segnaposto testo 2"/>
          <p:cNvSpPr txBox="1">
            <a:spLocks/>
          </p:cNvSpPr>
          <p:nvPr/>
        </p:nvSpPr>
        <p:spPr>
          <a:xfrm>
            <a:off x="63500" y="2032016"/>
            <a:ext cx="4951588" cy="1379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44703" indent="0">
              <a:lnSpc>
                <a:spcPts val="2816"/>
              </a:lnSpc>
              <a:buSzPct val="55810"/>
              <a:buNone/>
            </a:pPr>
            <a:r>
              <a:rPr lang="en-GB" sz="1900" dirty="0">
                <a:solidFill>
                  <a:schemeClr val="tx1"/>
                </a:solidFill>
              </a:rPr>
              <a:t>Elle </a:t>
            </a:r>
            <a:r>
              <a:rPr lang="en-GB" sz="1900" dirty="0" err="1">
                <a:solidFill>
                  <a:schemeClr val="tx1"/>
                </a:solidFill>
              </a:rPr>
              <a:t>est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très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inquiète</a:t>
            </a:r>
            <a:r>
              <a:rPr lang="en-GB" sz="1900" dirty="0">
                <a:solidFill>
                  <a:schemeClr val="tx1"/>
                </a:solidFill>
              </a:rPr>
              <a:t> car les </a:t>
            </a:r>
            <a:r>
              <a:rPr lang="en-GB" sz="1900" b="1" dirty="0">
                <a:solidFill>
                  <a:srgbClr val="7400D0"/>
                </a:solidFill>
              </a:rPr>
              <a:t>ÊTRES HUMAINS MALTRAITENT LA NATURE </a:t>
            </a:r>
            <a:r>
              <a:rPr lang="en-GB" sz="1900" dirty="0">
                <a:solidFill>
                  <a:schemeClr val="tx1"/>
                </a:solidFill>
              </a:rPr>
              <a:t>et</a:t>
            </a:r>
          </a:p>
          <a:p>
            <a:pPr marL="0" marR="44703" indent="0">
              <a:lnSpc>
                <a:spcPts val="2816"/>
              </a:lnSpc>
              <a:buSzPct val="55810"/>
              <a:buNone/>
            </a:pPr>
            <a:r>
              <a:rPr lang="en-GB" sz="1900" b="1" dirty="0">
                <a:solidFill>
                  <a:srgbClr val="7400D0"/>
                </a:solidFill>
              </a:rPr>
              <a:t>NE LA RESPECTENT PAS</a:t>
            </a:r>
            <a:r>
              <a:rPr lang="en-GB" sz="19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3500" y="4854232"/>
            <a:ext cx="4951588" cy="118025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GB" sz="19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Donnez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un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exemple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d'une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relation difficile entre les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êtres</a:t>
            </a: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humains</a:t>
            </a:r>
            <a:endParaRPr lang="en-GB" sz="1900" b="1" dirty="0">
              <a:solidFill>
                <a:srgbClr val="CE0046"/>
              </a:solidFill>
              <a:latin typeface="Avenir Next Regular"/>
              <a:cs typeface="Avenir Next Regular"/>
            </a:endParaRPr>
          </a:p>
          <a:p>
            <a:pPr algn="ctr">
              <a:lnSpc>
                <a:spcPts val="2816"/>
              </a:lnSpc>
            </a:pPr>
            <a:r>
              <a:rPr lang="en-GB" sz="19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et la nature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29" y="1003300"/>
            <a:ext cx="4833871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0" y="165100"/>
            <a:ext cx="4337340" cy="612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9477" y="1038567"/>
            <a:ext cx="5107524" cy="334415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ts val="3168"/>
              </a:lnSpc>
            </a:pPr>
            <a:r>
              <a:rPr lang="en-GB" sz="1900" b="1" dirty="0">
                <a:solidFill>
                  <a:srgbClr val="7400D0"/>
                </a:solidFill>
              </a:rPr>
              <a:t>La MISSION de </a:t>
            </a:r>
            <a:r>
              <a:rPr lang="en-GB" sz="1900" b="1" dirty="0">
                <a:solidFill>
                  <a:schemeClr val="tx1"/>
                </a:solidFill>
              </a:rPr>
              <a:t>Kate</a:t>
            </a:r>
            <a:r>
              <a:rPr lang="en-GB" sz="1900" b="1" dirty="0">
                <a:solidFill>
                  <a:srgbClr val="7400D0"/>
                </a:solidFill>
              </a:rPr>
              <a:t> </a:t>
            </a:r>
            <a:r>
              <a:rPr lang="en-GB" sz="1900" b="1" dirty="0" err="1">
                <a:solidFill>
                  <a:schemeClr val="tx1"/>
                </a:solidFill>
              </a:rPr>
              <a:t>est</a:t>
            </a:r>
            <a:r>
              <a:rPr lang="en-GB" sz="1900" b="1" dirty="0">
                <a:solidFill>
                  <a:srgbClr val="7400D0"/>
                </a:solidFill>
              </a:rPr>
              <a:t> </a:t>
            </a:r>
            <a:r>
              <a:rPr lang="en-GB" sz="1900" b="1" dirty="0" err="1">
                <a:solidFill>
                  <a:srgbClr val="7400D0"/>
                </a:solidFill>
              </a:rPr>
              <a:t>d'AIDER</a:t>
            </a:r>
            <a:r>
              <a:rPr lang="en-GB" sz="1900" b="1" dirty="0">
                <a:solidFill>
                  <a:srgbClr val="7400D0"/>
                </a:solidFill>
              </a:rPr>
              <a:t> LES GENS </a:t>
            </a:r>
            <a:r>
              <a:rPr lang="en-GB" sz="1900" b="1" dirty="0" err="1">
                <a:solidFill>
                  <a:srgbClr val="7400D0"/>
                </a:solidFill>
              </a:rPr>
              <a:t>à</a:t>
            </a:r>
            <a:r>
              <a:rPr lang="en-GB" sz="1900" b="1" dirty="0">
                <a:solidFill>
                  <a:srgbClr val="7400D0"/>
                </a:solidFill>
              </a:rPr>
              <a:t> COMPRENDRE </a:t>
            </a:r>
            <a:r>
              <a:rPr lang="en-GB" sz="1900" b="1" dirty="0" err="1">
                <a:solidFill>
                  <a:schemeClr val="tx1"/>
                </a:solidFill>
              </a:rPr>
              <a:t>cette</a:t>
            </a:r>
            <a:r>
              <a:rPr lang="en-GB" sz="1900" b="1" dirty="0">
                <a:solidFill>
                  <a:schemeClr val="tx1"/>
                </a:solidFill>
              </a:rPr>
              <a:t> relation difficile.</a:t>
            </a:r>
          </a:p>
          <a:p>
            <a:pPr algn="ctr">
              <a:lnSpc>
                <a:spcPts val="3168"/>
              </a:lnSpc>
            </a:pPr>
            <a:r>
              <a:rPr lang="en-GB" sz="1900" b="1" dirty="0">
                <a:solidFill>
                  <a:schemeClr val="tx1"/>
                </a:solidFill>
              </a:rPr>
              <a:t>Par </a:t>
            </a:r>
            <a:r>
              <a:rPr lang="en-GB" sz="1900" b="1" dirty="0" err="1">
                <a:solidFill>
                  <a:schemeClr val="tx1"/>
                </a:solidFill>
              </a:rPr>
              <a:t>exemple</a:t>
            </a:r>
            <a:r>
              <a:rPr lang="en-GB" sz="1900" b="1" dirty="0">
                <a:solidFill>
                  <a:schemeClr val="tx1"/>
                </a:solidFill>
              </a:rPr>
              <a:t>, </a:t>
            </a:r>
            <a:r>
              <a:rPr lang="en-GB" sz="1900" b="1" dirty="0" err="1">
                <a:solidFill>
                  <a:schemeClr val="tx1"/>
                </a:solidFill>
              </a:rPr>
              <a:t>ses</a:t>
            </a:r>
            <a:r>
              <a:rPr lang="en-GB" sz="1900" b="1" dirty="0">
                <a:solidFill>
                  <a:schemeClr val="tx1"/>
                </a:solidFill>
              </a:rPr>
              <a:t> </a:t>
            </a:r>
            <a:r>
              <a:rPr lang="en-GB" sz="1900" b="1" dirty="0" err="1">
                <a:solidFill>
                  <a:schemeClr val="tx1"/>
                </a:solidFill>
              </a:rPr>
              <a:t>œuvres</a:t>
            </a:r>
            <a:r>
              <a:rPr lang="en-GB" sz="1900" b="1" dirty="0">
                <a:solidFill>
                  <a:schemeClr val="tx1"/>
                </a:solidFill>
              </a:rPr>
              <a:t> nous </a:t>
            </a:r>
            <a:r>
              <a:rPr lang="en-GB" sz="1900" b="1" dirty="0" err="1">
                <a:solidFill>
                  <a:schemeClr val="tx1"/>
                </a:solidFill>
              </a:rPr>
              <a:t>parlent</a:t>
            </a:r>
            <a:r>
              <a:rPr lang="en-GB" sz="1900" b="1" dirty="0">
                <a:solidFill>
                  <a:schemeClr val="tx1"/>
                </a:solidFill>
              </a:rPr>
              <a:t> du </a:t>
            </a:r>
            <a:r>
              <a:rPr lang="en-GB" sz="1900" b="1" dirty="0">
                <a:solidFill>
                  <a:srgbClr val="7400D0"/>
                </a:solidFill>
              </a:rPr>
              <a:t>CHANGEMENT CLIMATIQUE, </a:t>
            </a:r>
            <a:r>
              <a:rPr lang="en-GB" sz="1900" b="1" dirty="0">
                <a:solidFill>
                  <a:schemeClr val="tx1"/>
                </a:solidFill>
              </a:rPr>
              <a:t>de la </a:t>
            </a:r>
            <a:r>
              <a:rPr lang="en-GB" sz="1900" b="1" dirty="0">
                <a:solidFill>
                  <a:srgbClr val="7400D0"/>
                </a:solidFill>
              </a:rPr>
              <a:t>POLLUTION </a:t>
            </a:r>
            <a:r>
              <a:rPr lang="en-GB" sz="1900" b="1" dirty="0">
                <a:solidFill>
                  <a:schemeClr val="tx1"/>
                </a:solidFill>
              </a:rPr>
              <a:t>et des </a:t>
            </a:r>
            <a:r>
              <a:rPr lang="en-GB" sz="1900" b="1" dirty="0">
                <a:solidFill>
                  <a:srgbClr val="7400D0"/>
                </a:solidFill>
              </a:rPr>
              <a:t>ORGANISMES GÉNÉTIQUEMENT MODIFIÉS.</a:t>
            </a:r>
          </a:p>
          <a:p>
            <a:pPr algn="ctr">
              <a:lnSpc>
                <a:spcPts val="3168"/>
              </a:lnSpc>
            </a:pPr>
            <a:r>
              <a:rPr lang="en-GB" sz="1900" dirty="0">
                <a:solidFill>
                  <a:srgbClr val="7400D0"/>
                </a:solidFill>
              </a:rPr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31800" y="4301079"/>
            <a:ext cx="4483092" cy="75466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GB" sz="21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Savez-vous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ce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que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signifient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cs typeface="Avenir Next Regular"/>
              </a:rPr>
              <a:t>ces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cs typeface="Avenir Next Regular"/>
              </a:rPr>
              <a:t> expressions 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670555" y="6401845"/>
            <a:ext cx="3980746" cy="35455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it-IT" dirty="0">
                <a:latin typeface="Avenir Next Regular"/>
                <a:cs typeface="Avenir Next Regular"/>
              </a:rPr>
              <a:t>Kate </a:t>
            </a:r>
            <a:r>
              <a:rPr lang="it-IT" dirty="0" err="1">
                <a:latin typeface="Avenir Next Regular"/>
                <a:cs typeface="Avenir Next Regular"/>
              </a:rPr>
              <a:t>MacDowell</a:t>
            </a:r>
            <a:r>
              <a:rPr lang="it-IT" dirty="0">
                <a:latin typeface="Avenir Next Regular"/>
                <a:cs typeface="Avenir Next Regular"/>
              </a:rPr>
              <a:t> in </a:t>
            </a:r>
            <a:r>
              <a:rPr lang="it-IT" dirty="0" err="1">
                <a:latin typeface="Avenir Next Regular"/>
                <a:cs typeface="Avenir Next Regular"/>
              </a:rPr>
              <a:t>her</a:t>
            </a:r>
            <a:r>
              <a:rPr lang="it-IT" dirty="0">
                <a:latin typeface="Avenir Next Regular"/>
                <a:cs typeface="Avenir Next Regular"/>
              </a:rPr>
              <a:t> studio.</a:t>
            </a:r>
          </a:p>
        </p:txBody>
      </p:sp>
    </p:spTree>
    <p:extLst>
      <p:ext uri="{BB962C8B-B14F-4D97-AF65-F5344CB8AC3E}">
        <p14:creationId xmlns:p14="http://schemas.microsoft.com/office/powerpoint/2010/main" val="33306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3155246" y="174946"/>
            <a:ext cx="4430183" cy="1663028"/>
          </a:xfrm>
          <a:prstGeom prst="wedgeRoundRectCallout">
            <a:avLst>
              <a:gd name="adj1" fmla="val -326"/>
              <a:gd name="adj2" fmla="val 816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Jetez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un coup </a:t>
            </a:r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d'œil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aux </a:t>
            </a:r>
            <a:r>
              <a:rPr lang="en-GB" sz="1900" dirty="0">
                <a:solidFill>
                  <a:srgbClr val="FD7916"/>
                </a:solidFill>
                <a:latin typeface="Comic Sans MS"/>
                <a:cs typeface="Comic Sans MS"/>
              </a:rPr>
              <a:t>ŒUVRES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d'art de Kate</a:t>
            </a:r>
          </a:p>
          <a:p>
            <a:pPr algn="ctr"/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et </a:t>
            </a:r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essayons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de </a:t>
            </a:r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comprendre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ensemble </a:t>
            </a:r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quel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rgbClr val="000000"/>
                </a:solidFill>
                <a:latin typeface="Comic Sans MS"/>
                <a:cs typeface="Comic Sans MS"/>
              </a:rPr>
              <a:t>est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 son </a:t>
            </a:r>
            <a:r>
              <a:rPr lang="en-GB" sz="1900" dirty="0">
                <a:solidFill>
                  <a:srgbClr val="FD7916"/>
                </a:solidFill>
                <a:latin typeface="Comic Sans MS"/>
                <a:cs typeface="Comic Sans MS"/>
              </a:rPr>
              <a:t>MESSAGE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pPr algn="ctr"/>
            <a:r>
              <a:rPr lang="en-GB" sz="1900" dirty="0" err="1">
                <a:solidFill>
                  <a:srgbClr val="CE0046"/>
                </a:solidFill>
                <a:latin typeface="Comic Sans MS"/>
                <a:cs typeface="Comic Sans MS"/>
              </a:rPr>
              <a:t>Regardez</a:t>
            </a:r>
            <a:r>
              <a:rPr lang="en-GB" sz="1900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rgbClr val="CE0046"/>
                </a:solidFill>
                <a:latin typeface="Comic Sans MS"/>
                <a:cs typeface="Comic Sans MS"/>
              </a:rPr>
              <a:t>attentivement</a:t>
            </a:r>
            <a:r>
              <a:rPr lang="en-GB" sz="1900" dirty="0">
                <a:solidFill>
                  <a:srgbClr val="CE0046"/>
                </a:solidFill>
                <a:latin typeface="Comic Sans MS"/>
                <a:cs typeface="Comic Sans MS"/>
              </a:rPr>
              <a:t> les </a:t>
            </a:r>
            <a:r>
              <a:rPr lang="en-GB" sz="1900" dirty="0" err="1">
                <a:solidFill>
                  <a:srgbClr val="CE0046"/>
                </a:solidFill>
                <a:latin typeface="Comic Sans MS"/>
                <a:cs typeface="Comic Sans MS"/>
              </a:rPr>
              <a:t>détails</a:t>
            </a:r>
            <a:r>
              <a:rPr lang="en-GB" sz="1900" dirty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630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304800"/>
            <a:ext cx="65786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7365999" y="2637090"/>
            <a:ext cx="2540001" cy="104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/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Fruit de la </a:t>
            </a:r>
            <a:r>
              <a:rPr lang="en-GB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Mutinerie</a:t>
            </a:r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- </a:t>
            </a:r>
            <a:r>
              <a:rPr lang="en-GB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Pomme</a:t>
            </a:r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</a:t>
            </a:r>
          </a:p>
          <a:p>
            <a:pPr lvl="0" algn="ctr"/>
            <a:r>
              <a:rPr lang="en-GB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2017</a:t>
            </a:r>
          </a:p>
        </p:txBody>
      </p:sp>
      <p:cxnSp>
        <p:nvCxnSpPr>
          <p:cNvPr id="9" name="Connettore 2 8"/>
          <p:cNvCxnSpPr/>
          <p:nvPr/>
        </p:nvCxnSpPr>
        <p:spPr>
          <a:xfrm flipV="1">
            <a:off x="2324100" y="5105401"/>
            <a:ext cx="1727200" cy="990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2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6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l="36023" t="30791" r="39648" b="9266"/>
          <a:stretch/>
        </p:blipFill>
        <p:spPr>
          <a:xfrm>
            <a:off x="5209399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7366582" y="5209636"/>
            <a:ext cx="2169253" cy="709076"/>
          </a:xfrm>
          <a:prstGeom prst="rect">
            <a:avLst/>
          </a:prstGeom>
          <a:gradFill flip="none" rotWithShape="1">
            <a:gsLst>
              <a:gs pos="19000">
                <a:srgbClr val="FC532E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fr-FR" dirty="0">
                <a:latin typeface="Comic Sans MS"/>
                <a:ea typeface="Georgia"/>
                <a:cs typeface="Comic Sans MS"/>
                <a:sym typeface="Georgia"/>
              </a:rPr>
              <a:t>"Quoi ? !! Une abeille.. ??"</a:t>
            </a:r>
          </a:p>
        </p:txBody>
      </p:sp>
      <p:sp>
        <p:nvSpPr>
          <p:cNvPr id="9" name="Google Shape;59;p13"/>
          <p:cNvSpPr txBox="1"/>
          <p:nvPr/>
        </p:nvSpPr>
        <p:spPr>
          <a:xfrm>
            <a:off x="7383360" y="3287637"/>
            <a:ext cx="2152475" cy="1693961"/>
          </a:xfrm>
          <a:prstGeom prst="rect">
            <a:avLst/>
          </a:prstGeom>
          <a:gradFill flip="none" rotWithShape="1">
            <a:gsLst>
              <a:gs pos="53000">
                <a:srgbClr val="407C3F"/>
              </a:gs>
              <a:gs pos="100000">
                <a:srgbClr val="FFFFFF"/>
              </a:gs>
            </a:gsLst>
            <a:lin ang="0" scaled="1"/>
            <a:tileRect/>
          </a:gradFill>
          <a:ln w="25400">
            <a:solidFill>
              <a:srgbClr val="407C3F"/>
            </a:solidFill>
          </a:ln>
          <a:effectLst/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r>
              <a:rPr lang="fr-FR" dirty="0">
                <a:latin typeface="Comic Sans MS"/>
                <a:ea typeface="Georgia"/>
                <a:cs typeface="Comic Sans MS"/>
                <a:sym typeface="Georgia"/>
              </a:rPr>
              <a:t>"J'AI TROUVÉ UNE PETITE ABEILLE EN DANGER ! ELLE A BESOIN DE NOUS ! ! COME !!!"</a:t>
            </a:r>
          </a:p>
        </p:txBody>
      </p:sp>
      <p:sp>
        <p:nvSpPr>
          <p:cNvPr id="10" name="Google Shape;59;p13"/>
          <p:cNvSpPr txBox="1"/>
          <p:nvPr/>
        </p:nvSpPr>
        <p:spPr>
          <a:xfrm>
            <a:off x="136849" y="319847"/>
            <a:ext cx="2213174" cy="2432624"/>
          </a:xfrm>
          <a:prstGeom prst="rect">
            <a:avLst/>
          </a:prstGeom>
          <a:solidFill>
            <a:schemeClr val="tx2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/>
            <a:r>
              <a:rPr lang="en-GB" b="1" dirty="0">
                <a:solidFill>
                  <a:srgbClr val="FC532E"/>
                </a:solidFill>
                <a:latin typeface="Comic Sans MS"/>
                <a:ea typeface="Georgia"/>
                <a:cs typeface="Comic Sans MS"/>
                <a:sym typeface="Georgia"/>
              </a:rPr>
              <a:t>MAX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 EST SUR LE POINT DE RETOUR DE L'ÉCOLE, QUAND IL REÇOIT UN MESSAGE DE SON MEILLEUR AMI </a:t>
            </a:r>
            <a:r>
              <a:rPr lang="en-GB" b="1" dirty="0" err="1">
                <a:solidFill>
                  <a:srgbClr val="407C3F"/>
                </a:solidFill>
                <a:latin typeface="Comic Sans MS"/>
                <a:ea typeface="Georgia"/>
                <a:cs typeface="Comic Sans MS"/>
                <a:sym typeface="Georgia"/>
              </a:rPr>
              <a:t>Saamir</a:t>
            </a:r>
            <a:r>
              <a:rPr lang="en-GB" dirty="0">
                <a:latin typeface="Comic Sans MS"/>
                <a:ea typeface="Georgia"/>
                <a:cs typeface="Comic Sans MS"/>
                <a:sym typeface="Georgia"/>
              </a:rPr>
              <a:t>, QUI LUI DEMANDE DE L'AIDE</a:t>
            </a:r>
          </a:p>
        </p:txBody>
      </p:sp>
    </p:spTree>
    <p:extLst>
      <p:ext uri="{BB962C8B-B14F-4D97-AF65-F5344CB8AC3E}">
        <p14:creationId xmlns:p14="http://schemas.microsoft.com/office/powerpoint/2010/main" val="19716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393700"/>
            <a:ext cx="5689600" cy="60960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6242174" y="160590"/>
            <a:ext cx="3390447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/>
            <a:r>
              <a:rPr lang="fr-FR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Pollinisation croisée, 2009</a:t>
            </a:r>
          </a:p>
        </p:txBody>
      </p:sp>
      <p:cxnSp>
        <p:nvCxnSpPr>
          <p:cNvPr id="8" name="Connettore 2 7"/>
          <p:cNvCxnSpPr/>
          <p:nvPr/>
        </p:nvCxnSpPr>
        <p:spPr>
          <a:xfrm flipV="1">
            <a:off x="636191" y="3632200"/>
            <a:ext cx="837009" cy="1036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aobljeni pravokutni oblačić 6"/>
          <p:cNvSpPr/>
          <p:nvPr/>
        </p:nvSpPr>
        <p:spPr>
          <a:xfrm>
            <a:off x="6255457" y="4775201"/>
            <a:ext cx="2732535" cy="1712020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Pourquoi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b="1" dirty="0" err="1">
                <a:solidFill>
                  <a:schemeClr val="tx1"/>
                </a:solidFill>
                <a:latin typeface="Comic Sans MS"/>
                <a:cs typeface="Comic Sans MS"/>
              </a:rPr>
              <a:t>l'artiste</a:t>
            </a:r>
            <a:r>
              <a:rPr lang="en-GB" sz="1900" b="1" dirty="0">
                <a:solidFill>
                  <a:schemeClr val="tx1"/>
                </a:solidFill>
                <a:latin typeface="Comic Sans MS"/>
                <a:cs typeface="Comic Sans MS"/>
              </a:rPr>
              <a:t> a-t-il </a:t>
            </a:r>
            <a:r>
              <a:rPr lang="en-GB" sz="1900" b="1" dirty="0" err="1">
                <a:solidFill>
                  <a:schemeClr val="tx1"/>
                </a:solidFill>
                <a:latin typeface="Comic Sans MS"/>
                <a:cs typeface="Comic Sans MS"/>
              </a:rPr>
              <a:t>réalisé</a:t>
            </a:r>
            <a:r>
              <a:rPr lang="en-GB" sz="1900" b="1" dirty="0">
                <a:solidFill>
                  <a:schemeClr val="tx1"/>
                </a:solidFill>
                <a:latin typeface="Comic Sans MS"/>
                <a:cs typeface="Comic Sans MS"/>
              </a:rPr>
              <a:t> des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mains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humaines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, des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abeilles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et du pollen ? </a:t>
            </a: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889000" y="4787901"/>
            <a:ext cx="1727200" cy="990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1333500"/>
            <a:ext cx="4292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266700"/>
            <a:ext cx="6299200" cy="6235700"/>
          </a:xfrm>
          <a:prstGeom prst="rect">
            <a:avLst/>
          </a:prstGeom>
        </p:spPr>
      </p:pic>
      <p:sp>
        <p:nvSpPr>
          <p:cNvPr id="7" name="Google Shape;129;p23"/>
          <p:cNvSpPr txBox="1"/>
          <p:nvPr/>
        </p:nvSpPr>
        <p:spPr>
          <a:xfrm>
            <a:off x="0" y="230012"/>
            <a:ext cx="3360965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en-GB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Premier et dernier souffle</a:t>
            </a:r>
            <a:r>
              <a:rPr lang="en-GB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495301" y="1308100"/>
            <a:ext cx="3149600" cy="1728594"/>
          </a:xfrm>
          <a:prstGeom prst="wedgeRoundRectCallout">
            <a:avLst>
              <a:gd name="adj1" fmla="val -53602"/>
              <a:gd name="adj2" fmla="val -76881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Le titre de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cette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œuvre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est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"Premier et dernier souffle".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l'artiste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a-t-il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choisi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900" dirty="0" err="1">
                <a:solidFill>
                  <a:schemeClr val="tx1"/>
                </a:solidFill>
                <a:latin typeface="Comic Sans MS"/>
                <a:cs typeface="Comic Sans MS"/>
              </a:rPr>
              <a:t>ce</a:t>
            </a:r>
            <a:r>
              <a:rPr lang="en-GB" sz="1900" dirty="0">
                <a:solidFill>
                  <a:schemeClr val="tx1"/>
                </a:solidFill>
                <a:latin typeface="Comic Sans MS"/>
                <a:cs typeface="Comic Sans MS"/>
              </a:rPr>
              <a:t> titre ?</a:t>
            </a:r>
          </a:p>
        </p:txBody>
      </p:sp>
      <p:sp>
        <p:nvSpPr>
          <p:cNvPr id="6" name="Zaobljeni pravokutni oblačić 6"/>
          <p:cNvSpPr/>
          <p:nvPr/>
        </p:nvSpPr>
        <p:spPr>
          <a:xfrm>
            <a:off x="1393758" y="3465690"/>
            <a:ext cx="2926364" cy="1275644"/>
          </a:xfrm>
          <a:prstGeom prst="wedgeRoundRectCallout">
            <a:avLst>
              <a:gd name="adj1" fmla="val -74962"/>
              <a:gd name="adj2" fmla="val -1562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De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quels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animaux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s'agit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-il 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1081903" y="5192890"/>
            <a:ext cx="2926364" cy="1275644"/>
          </a:xfrm>
          <a:prstGeom prst="wedgeRoundRectCallout">
            <a:avLst>
              <a:gd name="adj1" fmla="val -76529"/>
              <a:gd name="adj2" fmla="val 250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Voyez-vous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quelque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chose de bizarre dans </a:t>
            </a:r>
            <a:r>
              <a:rPr lang="en-GB" sz="1900" b="1" dirty="0" err="1">
                <a:solidFill>
                  <a:srgbClr val="CE0046"/>
                </a:solidFill>
                <a:latin typeface="Comic Sans MS"/>
                <a:cs typeface="Comic Sans MS"/>
              </a:rPr>
              <a:t>cette</a:t>
            </a:r>
            <a:r>
              <a:rPr lang="en-GB" sz="1900" b="1" dirty="0">
                <a:solidFill>
                  <a:srgbClr val="CE0046"/>
                </a:solidFill>
                <a:latin typeface="Comic Sans MS"/>
                <a:cs typeface="Comic Sans MS"/>
              </a:rPr>
              <a:t> sculpture ?</a:t>
            </a:r>
          </a:p>
        </p:txBody>
      </p:sp>
    </p:spTree>
    <p:extLst>
      <p:ext uri="{BB962C8B-B14F-4D97-AF65-F5344CB8AC3E}">
        <p14:creationId xmlns:p14="http://schemas.microsoft.com/office/powerpoint/2010/main" val="36881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334133" y="169334"/>
            <a:ext cx="3105444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fr-FR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L</a:t>
            </a:r>
            <a:r>
              <a:rPr lang="it" sz="1800" b="1" i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 dernier de sa tribu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2012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1321225" y="1227845"/>
            <a:ext cx="1992369" cy="1154451"/>
          </a:xfrm>
          <a:prstGeom prst="wedgeRoundRectCallout">
            <a:avLst>
              <a:gd name="adj1" fmla="val -105904"/>
              <a:gd name="adj2" fmla="val -5305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sz="1800" b="1" dirty="0">
                <a:solidFill>
                  <a:srgbClr val="CE0046"/>
                </a:solidFill>
                <a:latin typeface="Comic Sans MS"/>
                <a:cs typeface="Comic Sans MS"/>
              </a:rPr>
              <a:t>Que </a:t>
            </a:r>
            <a:r>
              <a:rPr lang="en-GB" sz="1800" b="1" dirty="0" err="1">
                <a:solidFill>
                  <a:srgbClr val="CE0046"/>
                </a:solidFill>
                <a:latin typeface="Comic Sans MS"/>
                <a:cs typeface="Comic Sans MS"/>
              </a:rPr>
              <a:t>voyez-vous</a:t>
            </a:r>
            <a:r>
              <a:rPr lang="en-GB" sz="1800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9" name="Zaobljeni pravokutni oblačić 6"/>
          <p:cNvSpPr/>
          <p:nvPr/>
        </p:nvSpPr>
        <p:spPr>
          <a:xfrm>
            <a:off x="835956" y="3668379"/>
            <a:ext cx="2586141" cy="1797577"/>
          </a:xfrm>
          <a:prstGeom prst="wedgeRoundRectCallout">
            <a:avLst>
              <a:gd name="adj1" fmla="val -75528"/>
              <a:gd name="adj2" fmla="val -3303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Un </a:t>
            </a:r>
            <a:r>
              <a:rPr lang="en-GB" sz="1800" dirty="0" err="1">
                <a:solidFill>
                  <a:schemeClr val="tx1"/>
                </a:solidFill>
                <a:latin typeface="Comic Sans MS"/>
                <a:cs typeface="Comic Sans MS"/>
              </a:rPr>
              <a:t>peu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Comic Sans MS"/>
                <a:cs typeface="Comic Sans MS"/>
              </a:rPr>
              <a:t>d'aide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464"/>
              </a:lnSpc>
            </a:pP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Le titre de </a:t>
            </a:r>
            <a:r>
              <a:rPr lang="en-GB" sz="1800" dirty="0" err="1">
                <a:solidFill>
                  <a:schemeClr val="tx1"/>
                </a:solidFill>
                <a:latin typeface="Comic Sans MS"/>
                <a:cs typeface="Comic Sans MS"/>
              </a:rPr>
              <a:t>cette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 composition </a:t>
            </a:r>
            <a:r>
              <a:rPr lang="en-GB" sz="1800" dirty="0" err="1">
                <a:solidFill>
                  <a:schemeClr val="tx1"/>
                </a:solidFill>
                <a:latin typeface="Comic Sans MS"/>
                <a:cs typeface="Comic Sans MS"/>
              </a:rPr>
              <a:t>artistique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Comic Sans MS"/>
                <a:cs typeface="Comic Sans MS"/>
              </a:rPr>
              <a:t>est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"Le dernier de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sa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tribu</a:t>
            </a:r>
            <a:r>
              <a:rPr lang="en-GB" sz="1800" b="1" dirty="0">
                <a:solidFill>
                  <a:srgbClr val="EF8600"/>
                </a:solidFill>
                <a:latin typeface="Comic Sans MS"/>
                <a:cs typeface="Comic Sans MS"/>
              </a:rPr>
              <a:t>"</a:t>
            </a:r>
            <a:r>
              <a:rPr lang="en-GB" sz="1800" dirty="0"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330200"/>
            <a:ext cx="6299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75730"/>
            <a:ext cx="9563100" cy="60325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095500" y="121588"/>
            <a:ext cx="4165599" cy="385333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en-GB" sz="1800" b="1" i="1" dirty="0">
                <a:solidFill>
                  <a:srgbClr val="7400D0"/>
                </a:solidFill>
              </a:rPr>
              <a:t>Nursemaid 1, 2 e 3</a:t>
            </a:r>
            <a:r>
              <a:rPr lang="en-GB" sz="1800" b="1" dirty="0">
                <a:solidFill>
                  <a:srgbClr val="7400D0"/>
                </a:solidFill>
              </a:rPr>
              <a:t>, 2015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6654800" y="203200"/>
            <a:ext cx="2232984" cy="1358900"/>
          </a:xfrm>
          <a:prstGeom prst="wedgeRoundRectCallout">
            <a:avLst>
              <a:gd name="adj1" fmla="val 78983"/>
              <a:gd name="adj2" fmla="val -3441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Que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pensez-vous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de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ces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statues ?</a:t>
            </a:r>
          </a:p>
        </p:txBody>
      </p:sp>
      <p:sp>
        <p:nvSpPr>
          <p:cNvPr id="7" name="Zaobljeni pravokutni oblačić 6"/>
          <p:cNvSpPr/>
          <p:nvPr/>
        </p:nvSpPr>
        <p:spPr>
          <a:xfrm>
            <a:off x="385751" y="1092200"/>
            <a:ext cx="2199824" cy="1143000"/>
          </a:xfrm>
          <a:prstGeom prst="wedgeRoundRectCallout">
            <a:avLst>
              <a:gd name="adj1" fmla="val -30095"/>
              <a:gd name="adj2" fmla="val -9283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464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Qu'ont-ils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voir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avec la BIODIVERSITÉ ?</a:t>
            </a:r>
          </a:p>
        </p:txBody>
      </p:sp>
    </p:spTree>
    <p:extLst>
      <p:ext uri="{BB962C8B-B14F-4D97-AF65-F5344CB8AC3E}">
        <p14:creationId xmlns:p14="http://schemas.microsoft.com/office/powerpoint/2010/main" val="22494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884442" y="350754"/>
            <a:ext cx="3360965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Feral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2019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5897739" y="5452535"/>
            <a:ext cx="2429130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sz="1800" b="1" dirty="0">
                <a:solidFill>
                  <a:srgbClr val="CE0046"/>
                </a:solidFill>
                <a:latin typeface="Comic Sans MS"/>
                <a:cs typeface="Comic Sans MS"/>
              </a:rPr>
              <a:t>Que se passe-t-il ?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03400"/>
            <a:ext cx="96012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66700"/>
            <a:ext cx="6934200" cy="6286500"/>
          </a:xfrm>
          <a:prstGeom prst="rect">
            <a:avLst/>
          </a:prstGeom>
        </p:spPr>
      </p:pic>
      <p:sp>
        <p:nvSpPr>
          <p:cNvPr id="6" name="Zaobljeni pravokutni oblačić 6"/>
          <p:cNvSpPr/>
          <p:nvPr/>
        </p:nvSpPr>
        <p:spPr>
          <a:xfrm>
            <a:off x="580672" y="1025758"/>
            <a:ext cx="2721328" cy="1476142"/>
          </a:xfrm>
          <a:prstGeom prst="wedgeRoundRectCallout">
            <a:avLst>
              <a:gd name="adj1" fmla="val -65682"/>
              <a:gd name="adj2" fmla="val -4272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Le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mot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SOLIFILIA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est un 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NÉOLOGISME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inventé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par Glenn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Albrecht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, un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philosophe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australien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 de l'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environnement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, un de nos </a:t>
            </a:r>
            <a:r>
              <a:rPr lang="it-IT" sz="1400" dirty="0" err="1">
                <a:solidFill>
                  <a:srgbClr val="000000"/>
                </a:solidFill>
                <a:latin typeface="Comic Sans MS"/>
                <a:cs typeface="Comic Sans MS"/>
              </a:rPr>
              <a:t>contemporains</a:t>
            </a:r>
            <a:r>
              <a:rPr lang="it-IT" sz="1400" dirty="0">
                <a:solidFill>
                  <a:srgbClr val="000000"/>
                </a:solidFill>
                <a:latin typeface="Comic Sans MS"/>
                <a:cs typeface="Comic Sans MS"/>
              </a:rPr>
              <a:t>. </a:t>
            </a:r>
          </a:p>
        </p:txBody>
      </p:sp>
      <p:sp>
        <p:nvSpPr>
          <p:cNvPr id="8" name="Zaobljeni pravokutni oblačić 6"/>
          <p:cNvSpPr/>
          <p:nvPr/>
        </p:nvSpPr>
        <p:spPr>
          <a:xfrm>
            <a:off x="292100" y="2803758"/>
            <a:ext cx="2895600" cy="1399942"/>
          </a:xfrm>
          <a:prstGeom prst="wedgeRoundRectCallout">
            <a:avLst>
              <a:gd name="adj1" fmla="val 65258"/>
              <a:gd name="adj2" fmla="val -65036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sz="1400" dirty="0">
                <a:latin typeface="Comic Sans MS"/>
                <a:cs typeface="Comic Sans MS"/>
              </a:rPr>
              <a:t>Le </a:t>
            </a:r>
            <a:r>
              <a:rPr lang="it-IT" sz="1400" b="1" dirty="0">
                <a:latin typeface="Comic Sans MS"/>
                <a:cs typeface="Comic Sans MS"/>
              </a:rPr>
              <a:t>SENS</a:t>
            </a:r>
            <a:r>
              <a:rPr lang="it-IT" sz="1400" dirty="0">
                <a:latin typeface="Comic Sans MS"/>
                <a:cs typeface="Comic Sans MS"/>
              </a:rPr>
              <a:t> de ce </a:t>
            </a:r>
            <a:r>
              <a:rPr lang="it-IT" sz="1400" dirty="0" err="1">
                <a:latin typeface="Comic Sans MS"/>
                <a:cs typeface="Comic Sans MS"/>
              </a:rPr>
              <a:t>mot</a:t>
            </a:r>
            <a:r>
              <a:rPr lang="it-IT" sz="1400" dirty="0">
                <a:latin typeface="Comic Sans MS"/>
                <a:cs typeface="Comic Sans MS"/>
              </a:rPr>
              <a:t> est </a:t>
            </a:r>
            <a:r>
              <a:rPr lang="it-IT" sz="1400" dirty="0" err="1">
                <a:latin typeface="Comic Sans MS"/>
                <a:cs typeface="Comic Sans MS"/>
              </a:rPr>
              <a:t>assez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compliqué</a:t>
            </a:r>
            <a:r>
              <a:rPr lang="it-IT" sz="1400" dirty="0">
                <a:latin typeface="Comic Sans MS"/>
                <a:cs typeface="Comic Sans MS"/>
              </a:rPr>
              <a:t>. Pour l'</a:t>
            </a:r>
            <a:r>
              <a:rPr lang="it-IT" sz="1400" dirty="0" err="1">
                <a:latin typeface="Comic Sans MS"/>
                <a:cs typeface="Comic Sans MS"/>
              </a:rPr>
              <a:t>expliquer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simplement</a:t>
            </a:r>
            <a:r>
              <a:rPr lang="it-IT" sz="1400" dirty="0">
                <a:latin typeface="Comic Sans MS"/>
                <a:cs typeface="Comic Sans MS"/>
              </a:rPr>
              <a:t>, </a:t>
            </a:r>
            <a:r>
              <a:rPr lang="it-IT" sz="1400" dirty="0" err="1">
                <a:latin typeface="Comic Sans MS"/>
                <a:cs typeface="Comic Sans MS"/>
              </a:rPr>
              <a:t>nous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pouvons</a:t>
            </a:r>
            <a:r>
              <a:rPr lang="it-IT" sz="1400" dirty="0">
                <a:latin typeface="Comic Sans MS"/>
                <a:cs typeface="Comic Sans MS"/>
              </a:rPr>
              <a:t> dire </a:t>
            </a:r>
            <a:r>
              <a:rPr lang="it-IT" sz="1400" dirty="0" err="1">
                <a:latin typeface="Comic Sans MS"/>
                <a:cs typeface="Comic Sans MS"/>
              </a:rPr>
              <a:t>qu'il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signifie</a:t>
            </a:r>
            <a:r>
              <a:rPr lang="it-IT" sz="1400" dirty="0">
                <a:latin typeface="Comic Sans MS"/>
                <a:cs typeface="Comic Sans MS"/>
              </a:rPr>
              <a:t>... </a:t>
            </a:r>
            <a:endParaRPr lang="it-IT" sz="1400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4772" y="5216758"/>
            <a:ext cx="2657828" cy="1450742"/>
          </a:xfrm>
          <a:prstGeom prst="wedgeRoundRectCallout">
            <a:avLst>
              <a:gd name="adj1" fmla="val -45886"/>
              <a:gd name="adj2" fmla="val -11072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s-IS" sz="1400" dirty="0">
                <a:latin typeface="Comic Sans MS"/>
                <a:cs typeface="Comic Sans MS"/>
              </a:rPr>
              <a:t>... "L'AMOUR DE LA RESPONSABILITÉ POUR UN LIEU, UNE BIORÉGION, UNE PLANÈTE". </a:t>
            </a:r>
            <a:endParaRPr lang="it-IT" sz="1400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15" name="Zaobljeni pravokutni oblačić 6"/>
          <p:cNvSpPr/>
          <p:nvPr/>
        </p:nvSpPr>
        <p:spPr>
          <a:xfrm>
            <a:off x="3323872" y="5041558"/>
            <a:ext cx="2086328" cy="1662634"/>
          </a:xfrm>
          <a:prstGeom prst="wedgeRoundRectCallout">
            <a:avLst>
              <a:gd name="adj1" fmla="val -11573"/>
              <a:gd name="adj2" fmla="val -102222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Maintenant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vous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savez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ce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cela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signifie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commentez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cette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CE0046"/>
                </a:solidFill>
                <a:latin typeface="Comic Sans MS"/>
                <a:cs typeface="Comic Sans MS"/>
              </a:rPr>
              <a:t>sculpture</a:t>
            </a:r>
            <a:r>
              <a:rPr lang="it-IT" dirty="0">
                <a:solidFill>
                  <a:srgbClr val="CE0046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1877"/>
              </a:lnSpc>
            </a:pPr>
            <a:endParaRPr lang="it-IT" b="1" dirty="0">
              <a:solidFill>
                <a:srgbClr val="CE0046"/>
              </a:solidFill>
              <a:latin typeface="Comic Sans MS"/>
              <a:cs typeface="Comic Sans MS"/>
            </a:endParaRPr>
          </a:p>
        </p:txBody>
      </p:sp>
      <p:sp>
        <p:nvSpPr>
          <p:cNvPr id="10" name="Google Shape;129;p23"/>
          <p:cNvSpPr txBox="1"/>
          <p:nvPr/>
        </p:nvSpPr>
        <p:spPr>
          <a:xfrm>
            <a:off x="160866" y="249154"/>
            <a:ext cx="2489201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algn="ctr"/>
            <a:r>
              <a:rPr lang="it-IT" sz="1800" b="1" i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Soliphilia</a:t>
            </a:r>
            <a:r>
              <a:rPr lang="it-IT" sz="1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32758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973676" y="241222"/>
            <a:ext cx="3114514" cy="1885927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Alors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...</a:t>
            </a:r>
          </a:p>
          <a:p>
            <a:pPr algn="ctr">
              <a:lnSpc>
                <a:spcPts val="2112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œuvres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d'art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sont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très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puissantes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 ?</a:t>
            </a:r>
          </a:p>
          <a:p>
            <a:pPr algn="ctr">
              <a:lnSpc>
                <a:spcPts val="2112"/>
              </a:lnSpc>
            </a:pP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Comment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ces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sculptures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vous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font-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elles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sentir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4429475" y="159778"/>
            <a:ext cx="2743884" cy="1660351"/>
          </a:xfrm>
          <a:prstGeom prst="wedgeRoundRectCallout">
            <a:avLst>
              <a:gd name="adj1" fmla="val -23386"/>
              <a:gd name="adj2" fmla="val 1165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.... Wow....</a:t>
            </a:r>
          </a:p>
          <a:p>
            <a:pPr algn="ctr">
              <a:lnSpc>
                <a:spcPts val="2112"/>
              </a:lnSpc>
            </a:pPr>
            <a:r>
              <a:rPr lang="en-GB" dirty="0">
                <a:latin typeface="Comic Sans MS"/>
                <a:cs typeface="Comic Sans MS"/>
              </a:rPr>
              <a:t>Les sculptures de Kate </a:t>
            </a:r>
            <a:r>
              <a:rPr lang="en-GB" dirty="0" err="1">
                <a:latin typeface="Comic Sans MS"/>
                <a:cs typeface="Comic Sans MS"/>
              </a:rPr>
              <a:t>sont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étonnantes</a:t>
            </a:r>
            <a:r>
              <a:rPr lang="en-GB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12"/>
              </a:lnSpc>
            </a:pP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En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avez-vous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d'autres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à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me </a:t>
            </a:r>
            <a:r>
              <a:rPr lang="en-GB" b="1" dirty="0" err="1">
                <a:solidFill>
                  <a:srgbClr val="CE0046"/>
                </a:solidFill>
                <a:latin typeface="Comic Sans MS"/>
                <a:cs typeface="Comic Sans MS"/>
              </a:rPr>
              <a:t>montrer</a:t>
            </a:r>
            <a:r>
              <a:rPr lang="en-GB" b="1" dirty="0">
                <a:solidFill>
                  <a:srgbClr val="CE0046"/>
                </a:solidFill>
                <a:latin typeface="Comic Sans MS"/>
                <a:cs typeface="Comic Sans M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666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481539" y="514610"/>
            <a:ext cx="8431893" cy="47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Si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avez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aussi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aimé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les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œuvres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de Kate MacDowell, 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pouvez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en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trouver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d'autres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sur son site personnel :</a:t>
            </a: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Avenir Next Regular"/>
                <a:ea typeface="Lora"/>
                <a:cs typeface="Avenir Next Regular"/>
                <a:sym typeface="Lora"/>
                <a:hlinkClick r:id="rId3"/>
              </a:rPr>
              <a:t>http://www.katemacdowell.com/portfolio.html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Regarde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-les avec ton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professeur</a:t>
            </a:r>
            <a:endParaRPr lang="en-GB" sz="2800" b="1" dirty="0">
              <a:solidFill>
                <a:srgbClr val="7400D0"/>
              </a:solidFill>
              <a:latin typeface="Avenir Next Regular"/>
              <a:ea typeface="Lora"/>
              <a:cs typeface="Avenir Next Regular"/>
              <a:sym typeface="Lora"/>
            </a:endParaRPr>
          </a:p>
          <a:p>
            <a:pPr lvl="0" algn="ctr">
              <a:lnSpc>
                <a:spcPct val="150000"/>
              </a:lnSpc>
            </a:pP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en-GB" sz="2800" b="1" dirty="0" err="1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commente</a:t>
            </a:r>
            <a:r>
              <a:rPr lang="en-GB" sz="2800" b="1" dirty="0">
                <a:solidFill>
                  <a:srgbClr val="7400D0"/>
                </a:solidFill>
                <a:latin typeface="Avenir Next Regular"/>
                <a:ea typeface="Lora"/>
                <a:cs typeface="Avenir Next Regular"/>
                <a:sym typeface="Lora"/>
              </a:rPr>
              <a:t>-les. </a:t>
            </a:r>
            <a:endParaRPr lang="en-GB" sz="2800" b="1" dirty="0">
              <a:solidFill>
                <a:srgbClr val="3366FF"/>
              </a:solidFill>
              <a:latin typeface="Avenir Next Regular"/>
              <a:ea typeface="Lora"/>
              <a:cs typeface="Avenir Next Regular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806517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447800" y="2057400"/>
            <a:ext cx="690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Chalkboard"/>
                <a:cs typeface="Chalkboard"/>
              </a:rPr>
              <a:t>EPILOGUE</a:t>
            </a:r>
          </a:p>
        </p:txBody>
      </p:sp>
    </p:spTree>
    <p:extLst>
      <p:ext uri="{BB962C8B-B14F-4D97-AF65-F5344CB8AC3E}">
        <p14:creationId xmlns:p14="http://schemas.microsoft.com/office/powerpoint/2010/main" val="1833460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65600" y="216000"/>
            <a:ext cx="9612000" cy="6480000"/>
            <a:chOff x="889075" y="0"/>
            <a:chExt cx="7365850" cy="5143500"/>
          </a:xfrm>
        </p:grpSpPr>
        <p:pic>
          <p:nvPicPr>
            <p:cNvPr id="286" name="Google Shape;286;p48"/>
            <p:cNvPicPr preferRelativeResize="0"/>
            <p:nvPr/>
          </p:nvPicPr>
          <p:blipFill rotWithShape="1">
            <a:blip r:embed="rId3">
              <a:alphaModFix/>
            </a:blip>
            <a:srcRect l="1279" r="9218"/>
            <a:stretch/>
          </p:blipFill>
          <p:spPr>
            <a:xfrm>
              <a:off x="889075" y="0"/>
              <a:ext cx="73658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1872" y="0"/>
              <a:ext cx="1491917" cy="915737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7474" y="594892"/>
              <a:ext cx="439472" cy="386347"/>
            </a:xfrm>
            <a:prstGeom prst="rect">
              <a:avLst/>
            </a:prstGeom>
          </p:spPr>
        </p:pic>
      </p:grpSp>
      <p:sp>
        <p:nvSpPr>
          <p:cNvPr id="10" name="Zaobljeni pravokutni oblačić 6"/>
          <p:cNvSpPr/>
          <p:nvPr/>
        </p:nvSpPr>
        <p:spPr>
          <a:xfrm>
            <a:off x="5715000" y="314679"/>
            <a:ext cx="1668641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hr-HR" dirty="0" err="1">
                <a:latin typeface="Comic Sans MS"/>
                <a:cs typeface="Comic Sans MS"/>
              </a:rPr>
              <a:t>Nous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revoilà</a:t>
            </a:r>
            <a:r>
              <a:rPr lang="hr-HR" dirty="0"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190500" y="287085"/>
            <a:ext cx="2812345" cy="1262315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Alors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mon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ami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</a:t>
            </a:r>
          </a:p>
          <a:p>
            <a:pPr algn="ctr"/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qu'en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pensez-vous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  <a:p>
            <a:pPr algn="ctr"/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Avez-vous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apprécié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que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avez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vu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6825550" y="3576514"/>
            <a:ext cx="2445450" cy="1973385"/>
          </a:xfrm>
          <a:prstGeom prst="wedgeRoundRectCallout">
            <a:avLst>
              <a:gd name="adj1" fmla="val -45567"/>
              <a:gd name="adj2" fmla="val -114785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 err="1">
                <a:latin typeface="Comic Sans MS"/>
                <a:cs typeface="Comic Sans MS"/>
              </a:rPr>
              <a:t>Oui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cela</a:t>
            </a:r>
            <a:r>
              <a:rPr lang="hr-HR" dirty="0">
                <a:latin typeface="Comic Sans MS"/>
                <a:cs typeface="Comic Sans MS"/>
              </a:rPr>
              <a:t> a </a:t>
            </a:r>
            <a:r>
              <a:rPr lang="hr-HR" dirty="0" err="1">
                <a:latin typeface="Comic Sans MS"/>
                <a:cs typeface="Comic Sans MS"/>
              </a:rPr>
              <a:t>été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une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expérience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surprenante</a:t>
            </a:r>
            <a:r>
              <a:rPr lang="hr-HR" dirty="0"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suis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honoré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d'avoir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été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le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protagoniste de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cette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tournée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369320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81051" y="0"/>
            <a:chExt cx="7581881" cy="5143500"/>
          </a:xfrm>
        </p:grpSpPr>
        <p:pic>
          <p:nvPicPr>
            <p:cNvPr id="65" name="Google Shape;65;p14"/>
            <p:cNvPicPr preferRelativeResize="0"/>
            <p:nvPr/>
          </p:nvPicPr>
          <p:blipFill rotWithShape="1">
            <a:blip r:embed="rId3">
              <a:alphaModFix/>
            </a:blip>
            <a:srcRect t="3477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5658" y="0"/>
              <a:ext cx="2672182" cy="1169750"/>
            </a:xfrm>
            <a:prstGeom prst="rect">
              <a:avLst/>
            </a:prstGeom>
          </p:spPr>
        </p:pic>
      </p:grpSp>
      <p:sp>
        <p:nvSpPr>
          <p:cNvPr id="7" name="Zaobljeni pravokutni oblačić 6"/>
          <p:cNvSpPr/>
          <p:nvPr/>
        </p:nvSpPr>
        <p:spPr>
          <a:xfrm>
            <a:off x="6769100" y="838200"/>
            <a:ext cx="2921000" cy="1392962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Ohhh</a:t>
            </a:r>
            <a:r>
              <a:rPr lang="it-IT" dirty="0">
                <a:latin typeface="Comic Sans MS"/>
                <a:cs typeface="Comic Sans MS"/>
              </a:rPr>
              <a:t>, c'est une</a:t>
            </a:r>
          </a:p>
          <a:p>
            <a:pPr algn="ctr">
              <a:lnSpc>
                <a:spcPts val="1877"/>
              </a:lnSpc>
            </a:pPr>
            <a:r>
              <a:rPr lang="it-IT" dirty="0">
                <a:solidFill>
                  <a:schemeClr val="accent4"/>
                </a:solidFill>
                <a:latin typeface="Comic Sans MS"/>
                <a:cs typeface="Comic Sans MS"/>
              </a:rPr>
              <a:t> TRÈS MAUVAISE NOUVELLE ! !</a:t>
            </a:r>
          </a:p>
          <a:p>
            <a:pPr algn="ctr">
              <a:lnSpc>
                <a:spcPts val="1877"/>
              </a:lnSpc>
            </a:pPr>
            <a:r>
              <a:rPr lang="it-IT" dirty="0" err="1">
                <a:latin typeface="Comic Sans MS"/>
                <a:cs typeface="Comic Sans MS"/>
              </a:rPr>
              <a:t>Comment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faire</a:t>
            </a:r>
            <a:r>
              <a:rPr lang="it-IT" dirty="0">
                <a:latin typeface="Comic Sans MS"/>
                <a:cs typeface="Comic Sans MS"/>
              </a:rPr>
              <a:t> sans </a:t>
            </a:r>
            <a:r>
              <a:rPr lang="it-IT" dirty="0" err="1">
                <a:latin typeface="Comic Sans MS"/>
                <a:cs typeface="Comic Sans MS"/>
              </a:rPr>
              <a:t>abeilles</a:t>
            </a:r>
            <a:r>
              <a:rPr lang="it-IT" dirty="0">
                <a:latin typeface="Comic Sans MS"/>
                <a:cs typeface="Comic Sans MS"/>
              </a:rPr>
              <a:t> ????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8" name="Zaobljeni pravokutni oblačić 6"/>
          <p:cNvSpPr/>
          <p:nvPr/>
        </p:nvSpPr>
        <p:spPr>
          <a:xfrm>
            <a:off x="1765300" y="5334000"/>
            <a:ext cx="3492349" cy="1413268"/>
          </a:xfrm>
          <a:prstGeom prst="wedgeRoundRectCallout">
            <a:avLst>
              <a:gd name="adj1" fmla="val 58503"/>
              <a:gd name="adj2" fmla="val -67876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m'appelle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 err="1">
                <a:latin typeface="Comic Sans MS"/>
                <a:cs typeface="Comic Sans MS"/>
              </a:rPr>
              <a:t>Buzzyette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Toutes</a:t>
            </a:r>
            <a:r>
              <a:rPr lang="hr-HR" dirty="0">
                <a:latin typeface="Comic Sans MS"/>
                <a:cs typeface="Comic Sans MS"/>
              </a:rPr>
              <a:t> les </a:t>
            </a:r>
            <a:r>
              <a:rPr lang="hr-HR" dirty="0" err="1">
                <a:latin typeface="Comic Sans MS"/>
                <a:cs typeface="Comic Sans MS"/>
              </a:rPr>
              <a:t>abeilles</a:t>
            </a:r>
            <a:r>
              <a:rPr lang="hr-HR" dirty="0">
                <a:latin typeface="Comic Sans MS"/>
                <a:cs typeface="Comic Sans MS"/>
              </a:rPr>
              <a:t> de ma </a:t>
            </a:r>
            <a:r>
              <a:rPr lang="hr-HR" dirty="0" err="1">
                <a:latin typeface="Comic Sans MS"/>
                <a:cs typeface="Comic Sans MS"/>
              </a:rPr>
              <a:t>ruche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quittent</a:t>
            </a:r>
            <a:r>
              <a:rPr lang="hr-HR" dirty="0">
                <a:latin typeface="Comic Sans MS"/>
                <a:cs typeface="Comic Sans MS"/>
              </a:rPr>
              <a:t> la </a:t>
            </a:r>
            <a:r>
              <a:rPr lang="hr-HR" dirty="0" err="1">
                <a:latin typeface="Comic Sans MS"/>
                <a:cs typeface="Comic Sans MS"/>
              </a:rPr>
              <a:t>ville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PARCE QUE L'AIR EST TROP POLLUÉ ICI EN VILLE.	</a:t>
            </a:r>
            <a:endParaRPr lang="hr-HR" dirty="0"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3632200" y="508000"/>
            <a:ext cx="3079043" cy="1096433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Que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se passe-t-il 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pleurez-vous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Pourquoi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es-tu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seul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200900" y="5201906"/>
            <a:ext cx="2438400" cy="139296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suis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tellement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triste</a:t>
            </a:r>
            <a:r>
              <a:rPr lang="hr-HR" dirty="0">
                <a:latin typeface="Comic Sans MS"/>
                <a:cs typeface="Comic Sans MS"/>
              </a:rPr>
              <a:t> ! Je ne </a:t>
            </a:r>
            <a:r>
              <a:rPr lang="hr-HR" dirty="0" err="1">
                <a:latin typeface="Comic Sans MS"/>
                <a:cs typeface="Comic Sans MS"/>
              </a:rPr>
              <a:t>veux</a:t>
            </a:r>
            <a:r>
              <a:rPr lang="hr-HR" dirty="0">
                <a:latin typeface="Comic Sans MS"/>
                <a:cs typeface="Comic Sans MS"/>
              </a:rPr>
              <a:t> pas </a:t>
            </a:r>
            <a:r>
              <a:rPr lang="hr-HR" dirty="0" err="1">
                <a:latin typeface="Comic Sans MS"/>
                <a:cs typeface="Comic Sans MS"/>
              </a:rPr>
              <a:t>partir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alors</a:t>
            </a:r>
            <a:r>
              <a:rPr lang="hr-HR" dirty="0">
                <a:latin typeface="Comic Sans MS"/>
                <a:cs typeface="Comic Sans MS"/>
              </a:rPr>
              <a:t> je me </a:t>
            </a:r>
            <a:r>
              <a:rPr lang="hr-HR" dirty="0" err="1">
                <a:latin typeface="Comic Sans MS"/>
                <a:cs typeface="Comic Sans MS"/>
              </a:rPr>
              <a:t>cache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des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autres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abeilles</a:t>
            </a:r>
            <a:r>
              <a:rPr lang="hr-HR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28601" y="673898"/>
            <a:ext cx="3124200" cy="1336935"/>
          </a:xfrm>
          <a:prstGeom prst="wedgeRoundRectCallout">
            <a:avLst>
              <a:gd name="adj1" fmla="val 34349"/>
              <a:gd name="adj2" fmla="val 105688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Bonjour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petite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abeille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je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suis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Max. Et lui c'est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mon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ami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2100"/>
              </a:lnSpc>
            </a:pP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Et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toi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comment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tu t'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appelles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293" name="Google Shape;293;p49"/>
            <p:cNvPicPr preferRelativeResize="0"/>
            <p:nvPr/>
          </p:nvPicPr>
          <p:blipFill rotWithShape="1">
            <a:blip r:embed="rId3">
              <a:alphaModFix/>
            </a:blip>
            <a:srcRect l="5607" r="5098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6649156" y="622300"/>
            <a:ext cx="2421466" cy="953264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Et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l’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ART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dirty="0" err="1">
                <a:solidFill>
                  <a:schemeClr val="tx1"/>
                </a:solidFill>
                <a:latin typeface="Comic Sans MS"/>
                <a:cs typeface="Comic Sans MS"/>
              </a:rPr>
              <a:t>peut</a:t>
            </a:r>
            <a:r>
              <a:rPr lang="hr-H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AIDER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2980956" y="169963"/>
            <a:ext cx="3185065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Oui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très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bien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dit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Nous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devons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JOINDRE NOS FORCES ET TRAVAILLER ENSEMBLE 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317501" y="2527300"/>
            <a:ext cx="2736146" cy="1698978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dirty="0">
                <a:latin typeface="Comic Sans MS"/>
                <a:cs typeface="Comic Sans MS"/>
              </a:rPr>
              <a:t>Je </a:t>
            </a:r>
            <a:r>
              <a:rPr lang="hr-HR" dirty="0" err="1">
                <a:latin typeface="Comic Sans MS"/>
                <a:cs typeface="Comic Sans MS"/>
              </a:rPr>
              <a:t>suis</a:t>
            </a:r>
            <a:r>
              <a:rPr lang="hr-HR" dirty="0">
                <a:latin typeface="Comic Sans MS"/>
                <a:cs typeface="Comic Sans MS"/>
              </a:rPr>
              <a:t> très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TRISTE </a:t>
            </a:r>
            <a:r>
              <a:rPr lang="hr-HR" dirty="0" err="1">
                <a:latin typeface="Comic Sans MS"/>
                <a:cs typeface="Comic Sans MS"/>
              </a:rPr>
              <a:t>pour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mes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amis</a:t>
            </a:r>
            <a:r>
              <a:rPr lang="hr-HR" dirty="0">
                <a:latin typeface="Comic Sans MS"/>
                <a:cs typeface="Comic Sans MS"/>
              </a:rPr>
              <a:t> les </a:t>
            </a:r>
            <a:r>
              <a:rPr lang="hr-HR" dirty="0" err="1">
                <a:latin typeface="Comic Sans MS"/>
                <a:cs typeface="Comic Sans MS"/>
              </a:rPr>
              <a:t>animaux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en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DANGER</a:t>
            </a:r>
            <a:r>
              <a:rPr lang="hr-HR" dirty="0">
                <a:latin typeface="Comic Sans MS"/>
                <a:cs typeface="Comic Sans MS"/>
              </a:rPr>
              <a:t> ! </a:t>
            </a:r>
            <a:r>
              <a:rPr lang="hr-HR" dirty="0" err="1">
                <a:latin typeface="Comic Sans MS"/>
                <a:cs typeface="Comic Sans MS"/>
              </a:rPr>
              <a:t>C'est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choquant</a:t>
            </a:r>
            <a:r>
              <a:rPr lang="hr-HR" dirty="0">
                <a:latin typeface="Comic Sans MS"/>
                <a:cs typeface="Comic Sans MS"/>
              </a:rPr>
              <a:t> de </a:t>
            </a:r>
            <a:r>
              <a:rPr lang="hr-HR" dirty="0" err="1">
                <a:latin typeface="Comic Sans MS"/>
                <a:cs typeface="Comic Sans MS"/>
              </a:rPr>
              <a:t>voir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ce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qui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arrive</a:t>
            </a:r>
            <a:r>
              <a:rPr lang="hr-HR" dirty="0">
                <a:latin typeface="Comic Sans MS"/>
                <a:cs typeface="Comic Sans MS"/>
              </a:rPr>
              <a:t> à la nature. ....</a:t>
            </a:r>
          </a:p>
        </p:txBody>
      </p:sp>
      <p:sp>
        <p:nvSpPr>
          <p:cNvPr id="11" name="Zaobljeni pravokutni oblačić 6"/>
          <p:cNvSpPr/>
          <p:nvPr/>
        </p:nvSpPr>
        <p:spPr>
          <a:xfrm>
            <a:off x="241301" y="4864100"/>
            <a:ext cx="2736146" cy="1143000"/>
          </a:xfrm>
          <a:prstGeom prst="wedgeRoundRectCallout">
            <a:avLst>
              <a:gd name="adj1" fmla="val 28532"/>
              <a:gd name="adj2" fmla="val -8139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latin typeface="Comic Sans MS"/>
                <a:cs typeface="Comic Sans MS"/>
              </a:rPr>
              <a:t>.... </a:t>
            </a:r>
            <a:r>
              <a:rPr lang="en-GB" dirty="0" err="1">
                <a:latin typeface="Comic Sans MS"/>
                <a:cs typeface="Comic Sans MS"/>
              </a:rPr>
              <a:t>Mais</a:t>
            </a:r>
            <a:r>
              <a:rPr lang="en-GB" dirty="0">
                <a:latin typeface="Comic Sans MS"/>
                <a:cs typeface="Comic Sans MS"/>
              </a:rPr>
              <a:t> savoir, 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C'EST MIEUX QUE DE NE PAS SAVOIR.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9;p23"/>
          <p:cNvSpPr txBox="1"/>
          <p:nvPr/>
        </p:nvSpPr>
        <p:spPr>
          <a:xfrm>
            <a:off x="1859127" y="128400"/>
            <a:ext cx="7856373" cy="118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Pourquoi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BUZZYETTE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dit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qu'apprendre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À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CONNAÎTRE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un </a:t>
            </a:r>
            <a:r>
              <a:rPr lang="en-GB" sz="21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problème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est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MIEUX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que de </a:t>
            </a:r>
            <a:r>
              <a:rPr lang="en-GB" sz="2100" dirty="0" err="1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l'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IGNORER</a:t>
            </a:r>
            <a:r>
              <a:rPr lang="en-GB" sz="2100" dirty="0">
                <a:solidFill>
                  <a:schemeClr val="tx1"/>
                </a:solidFill>
                <a:latin typeface="Avenir Next Regular"/>
                <a:ea typeface="Lora"/>
                <a:cs typeface="Avenir Next Regular"/>
                <a:sym typeface="Lora"/>
              </a:rPr>
              <a:t> ? </a:t>
            </a:r>
          </a:p>
        </p:txBody>
      </p:sp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63279" y="2027756"/>
            <a:ext cx="1440000" cy="1440000"/>
          </a:xfrm>
          <a:prstGeom prst="rect">
            <a:avLst/>
          </a:prstGeom>
        </p:spPr>
      </p:pic>
      <p:pic>
        <p:nvPicPr>
          <p:cNvPr id="2" name="Immagine 1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0780" y="3368315"/>
            <a:ext cx="1440000" cy="1440000"/>
          </a:xfrm>
          <a:prstGeom prst="rect">
            <a:avLst/>
          </a:prstGeom>
        </p:spPr>
      </p:pic>
      <p:pic>
        <p:nvPicPr>
          <p:cNvPr id="4" name="Immagine 3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45719"/>
            <a:ext cx="1440000" cy="1440000"/>
          </a:xfrm>
          <a:prstGeom prst="rect">
            <a:avLst/>
          </a:prstGeom>
        </p:spPr>
      </p:pic>
      <p:sp>
        <p:nvSpPr>
          <p:cNvPr id="8" name="Google Shape;129;p23"/>
          <p:cNvSpPr txBox="1"/>
          <p:nvPr/>
        </p:nvSpPr>
        <p:spPr>
          <a:xfrm>
            <a:off x="3432921" y="1941991"/>
            <a:ext cx="4708784" cy="118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Pourquoi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latin typeface="Avenir Next Regular"/>
                <a:ea typeface="Lora"/>
                <a:cs typeface="Avenir Next Regular"/>
                <a:sym typeface="Lora"/>
              </a:rPr>
              <a:t>MAX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dit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que nous</a:t>
            </a:r>
          </a:p>
          <a:p>
            <a:pPr lvl="0" algn="r">
              <a:lnSpc>
                <a:spcPct val="150000"/>
              </a:lnSpc>
            </a:pP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devons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TRAVAILLER TOUS ENSEMBLE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</p:txBody>
      </p:sp>
      <p:sp>
        <p:nvSpPr>
          <p:cNvPr id="9" name="Google Shape;129;p23"/>
          <p:cNvSpPr txBox="1"/>
          <p:nvPr/>
        </p:nvSpPr>
        <p:spPr>
          <a:xfrm>
            <a:off x="1802354" y="3438816"/>
            <a:ext cx="5923237" cy="118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A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votre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 err="1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avis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,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quand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b="1" dirty="0">
                <a:latin typeface="Avenir Next Regular"/>
                <a:ea typeface="Lora"/>
                <a:cs typeface="Avenir Next Regular"/>
                <a:sym typeface="Lora"/>
              </a:rPr>
              <a:t>SAMIR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dit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que</a:t>
            </a:r>
          </a:p>
          <a:p>
            <a:pPr lvl="0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L'ART EST IMPORTANT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, que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veut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-il dire ?</a:t>
            </a:r>
          </a:p>
        </p:txBody>
      </p:sp>
      <p:sp>
        <p:nvSpPr>
          <p:cNvPr id="10" name="Google Shape;129;p23"/>
          <p:cNvSpPr txBox="1"/>
          <p:nvPr/>
        </p:nvSpPr>
        <p:spPr>
          <a:xfrm>
            <a:off x="292100" y="4682282"/>
            <a:ext cx="7637650" cy="215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69" tIns="107269" rIns="107269" bIns="107269" anchor="t" anchorCtr="0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Un petit conseil pour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vous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...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pensez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à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ces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deux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verbes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:</a:t>
            </a:r>
          </a:p>
          <a:p>
            <a:pPr lvl="0" algn="r">
              <a:lnSpc>
                <a:spcPct val="150000"/>
              </a:lnSpc>
            </a:pP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RÉPANDRE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et </a:t>
            </a:r>
            <a:r>
              <a:rPr lang="en-GB" sz="2100" b="1" dirty="0">
                <a:solidFill>
                  <a:srgbClr val="CE0046"/>
                </a:solidFill>
                <a:latin typeface="Avenir Next Regular"/>
                <a:ea typeface="Lora"/>
                <a:cs typeface="Avenir Next Regular"/>
                <a:sym typeface="Lora"/>
              </a:rPr>
              <a:t>SENSIBILISER.</a:t>
            </a:r>
          </a:p>
          <a:p>
            <a:pPr lvl="0" algn="r">
              <a:lnSpc>
                <a:spcPct val="150000"/>
              </a:lnSpc>
            </a:pP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Savez-vous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ce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qu'ils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signifient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  <a:p>
            <a:pPr lvl="0" algn="r">
              <a:lnSpc>
                <a:spcPct val="150000"/>
              </a:lnSpc>
            </a:pP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Pouvez-vous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penser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à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un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autre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verbe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lié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à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ces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deux-</a:t>
            </a:r>
            <a:r>
              <a:rPr lang="en-GB" sz="2100" dirty="0" err="1">
                <a:latin typeface="Avenir Next Regular"/>
                <a:ea typeface="Lora"/>
                <a:cs typeface="Avenir Next Regular"/>
                <a:sym typeface="Lora"/>
              </a:rPr>
              <a:t>là</a:t>
            </a:r>
            <a:r>
              <a:rPr lang="en-GB" sz="2100" dirty="0">
                <a:latin typeface="Avenir Next Regular"/>
                <a:ea typeface="Lora"/>
                <a:cs typeface="Avenir Next Regular"/>
                <a:sym typeface="Lora"/>
              </a:rPr>
              <a:t> ?</a:t>
            </a:r>
          </a:p>
        </p:txBody>
      </p:sp>
      <p:pic>
        <p:nvPicPr>
          <p:cNvPr id="5" name="Immagine 4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218311" y="494171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300" name="Google Shape;300;p50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6579" y="-3137"/>
              <a:ext cx="2005262" cy="958978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4185" y="0"/>
              <a:ext cx="1734551" cy="708526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5632" y="561474"/>
              <a:ext cx="982226" cy="28274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4896" y="699759"/>
              <a:ext cx="987574" cy="25608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8769" y="847558"/>
              <a:ext cx="328863" cy="282742"/>
            </a:xfrm>
            <a:prstGeom prst="rect">
              <a:avLst/>
            </a:prstGeom>
          </p:spPr>
        </p:pic>
      </p:grpSp>
      <p:sp>
        <p:nvSpPr>
          <p:cNvPr id="15" name="Zaobljeni pravokutni oblačić 6"/>
          <p:cNvSpPr/>
          <p:nvPr/>
        </p:nvSpPr>
        <p:spPr>
          <a:xfrm>
            <a:off x="7240320" y="419789"/>
            <a:ext cx="2564080" cy="1346275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Et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nous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nous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ENGAGEONS à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ce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que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les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choses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hr-HR" b="1" dirty="0" err="1">
                <a:solidFill>
                  <a:srgbClr val="EF8600"/>
                </a:solidFill>
                <a:latin typeface="Comic Sans MS"/>
                <a:cs typeface="Comic Sans MS"/>
              </a:rPr>
              <a:t>changent</a:t>
            </a:r>
            <a:r>
              <a:rPr lang="hr-HR" b="1" dirty="0">
                <a:solidFill>
                  <a:srgbClr val="EF8600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8" name="Zaobljeni pravokutni oblačić 6"/>
          <p:cNvSpPr/>
          <p:nvPr/>
        </p:nvSpPr>
        <p:spPr>
          <a:xfrm>
            <a:off x="571499" y="444500"/>
            <a:ext cx="2272593" cy="1422400"/>
          </a:xfrm>
          <a:prstGeom prst="wedgeRoundRectCallout">
            <a:avLst>
              <a:gd name="adj1" fmla="val 108845"/>
              <a:gd name="adj2" fmla="val -47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Merci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mes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chers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amis</a:t>
            </a:r>
            <a:r>
              <a:rPr lang="hr-HR" dirty="0">
                <a:latin typeface="Comic Sans MS"/>
                <a:cs typeface="Comic Sans MS"/>
              </a:rPr>
              <a:t> !!!</a:t>
            </a:r>
          </a:p>
          <a:p>
            <a:pPr algn="ctr">
              <a:lnSpc>
                <a:spcPts val="2100"/>
              </a:lnSpc>
            </a:pPr>
            <a:r>
              <a:rPr lang="hr-HR" dirty="0" err="1">
                <a:latin typeface="Comic Sans MS"/>
                <a:cs typeface="Comic Sans MS"/>
              </a:rPr>
              <a:t>Maintenant</a:t>
            </a:r>
            <a:r>
              <a:rPr lang="hr-HR" dirty="0">
                <a:latin typeface="Comic Sans MS"/>
                <a:cs typeface="Comic Sans MS"/>
              </a:rPr>
              <a:t>, </a:t>
            </a:r>
            <a:r>
              <a:rPr lang="hr-HR" dirty="0" err="1">
                <a:latin typeface="Comic Sans MS"/>
                <a:cs typeface="Comic Sans MS"/>
              </a:rPr>
              <a:t>j'en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sais</a:t>
            </a:r>
            <a:r>
              <a:rPr lang="hr-HR" dirty="0">
                <a:latin typeface="Comic Sans MS"/>
                <a:cs typeface="Comic Sans MS"/>
              </a:rPr>
              <a:t> </a:t>
            </a:r>
            <a:r>
              <a:rPr lang="hr-HR" dirty="0" err="1">
                <a:latin typeface="Comic Sans MS"/>
                <a:cs typeface="Comic Sans MS"/>
              </a:rPr>
              <a:t>beaucoup</a:t>
            </a:r>
            <a:r>
              <a:rPr lang="hr-HR" dirty="0">
                <a:latin typeface="Comic Sans MS"/>
                <a:cs typeface="Comic Sans MS"/>
              </a:rPr>
              <a:t> plus !</a:t>
            </a:r>
          </a:p>
        </p:txBody>
      </p:sp>
      <p:sp>
        <p:nvSpPr>
          <p:cNvPr id="19" name="Zaobljeni pravokutni oblačić 6"/>
          <p:cNvSpPr/>
          <p:nvPr/>
        </p:nvSpPr>
        <p:spPr>
          <a:xfrm>
            <a:off x="3860801" y="2555511"/>
            <a:ext cx="2261430" cy="2028845"/>
          </a:xfrm>
          <a:prstGeom prst="wedgeRoundRectCallout">
            <a:avLst>
              <a:gd name="adj1" fmla="val -12791"/>
              <a:gd name="adj2" fmla="val -8082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Je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dois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retrouver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mes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amis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 les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abeilles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solidFill>
                  <a:srgbClr val="000000"/>
                </a:solidFill>
                <a:latin typeface="Comic Sans MS"/>
                <a:cs typeface="Comic Sans MS"/>
              </a:rPr>
              <a:t>maintenant</a:t>
            </a:r>
            <a:r>
              <a:rPr lang="en-GB" dirty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</a:p>
          <a:p>
            <a:pPr algn="ctr">
              <a:lnSpc>
                <a:spcPts val="1877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Je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reviendrai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quand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les choses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seront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EF8600"/>
                </a:solidFill>
                <a:latin typeface="Comic Sans MS"/>
                <a:cs typeface="Comic Sans MS"/>
              </a:rPr>
              <a:t>différentes</a:t>
            </a: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307" name="Google Shape;307;p51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7600" y="701843"/>
              <a:ext cx="437192" cy="550111"/>
            </a:xfrm>
            <a:prstGeom prst="rect">
              <a:avLst/>
            </a:prstGeom>
          </p:spPr>
        </p:pic>
      </p:grpSp>
      <p:sp>
        <p:nvSpPr>
          <p:cNvPr id="14" name="Zaobljeni pravokutni oblačić 6"/>
          <p:cNvSpPr/>
          <p:nvPr/>
        </p:nvSpPr>
        <p:spPr>
          <a:xfrm>
            <a:off x="1219201" y="270933"/>
            <a:ext cx="1963562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revoir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b="1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!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6543323" y="34769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Bon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voyage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  <p:sp>
        <p:nvSpPr>
          <p:cNvPr id="17" name="Zaobljeni pravokutni oblačić 6"/>
          <p:cNvSpPr/>
          <p:nvPr/>
        </p:nvSpPr>
        <p:spPr>
          <a:xfrm>
            <a:off x="7084485" y="15465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revoir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amis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0" y="216000"/>
            <a:ext cx="9612000" cy="6480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81420" y="428974"/>
            <a:ext cx="3402180" cy="970108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r>
              <a:rPr lang="it-IT" sz="5600" dirty="0">
                <a:solidFill>
                  <a:srgbClr val="FFFF00"/>
                </a:solidFill>
                <a:latin typeface="Comic Sans MS"/>
                <a:cs typeface="Comic Sans MS"/>
              </a:rPr>
              <a:t>La fin</a:t>
            </a:r>
          </a:p>
        </p:txBody>
      </p:sp>
    </p:spTree>
    <p:extLst>
      <p:ext uri="{BB962C8B-B14F-4D97-AF65-F5344CB8AC3E}">
        <p14:creationId xmlns:p14="http://schemas.microsoft.com/office/powerpoint/2010/main" val="1833401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210" y="-1"/>
              <a:ext cx="2352843" cy="1630947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</p:spPr>
        </p:pic>
      </p:grpSp>
      <p:sp>
        <p:nvSpPr>
          <p:cNvPr id="13" name="Zaobljeni pravokutni oblačić 6"/>
          <p:cNvSpPr/>
          <p:nvPr/>
        </p:nvSpPr>
        <p:spPr>
          <a:xfrm>
            <a:off x="554576" y="508000"/>
            <a:ext cx="3114514" cy="1181100"/>
          </a:xfrm>
          <a:prstGeom prst="wedgeRoundRectCallout">
            <a:avLst>
              <a:gd name="adj1" fmla="val 43220"/>
              <a:gd name="adj2" fmla="val 10189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a raison!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COMMENT ALLONS-NOUS SURVIVRE SANS ABEILLES ?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4637619" y="412367"/>
            <a:ext cx="2906181" cy="1594233"/>
          </a:xfrm>
          <a:prstGeom prst="wedgeRoundRectCallout">
            <a:avLst>
              <a:gd name="adj1" fmla="val -27454"/>
              <a:gd name="adj2" fmla="val 11586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Je ne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comprends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pas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ça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...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Poruquoi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VOUS SOUCIEZ-VOUS DE MON HABITAT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Que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signifie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la </a:t>
            </a:r>
            <a:r>
              <a:rPr lang="en-GB" b="1" dirty="0">
                <a:ln w="0"/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BIODIVERSITÉ</a:t>
            </a:r>
            <a:r>
              <a:rPr lang="en-GB" dirty="0">
                <a:solidFill>
                  <a:schemeClr val="accent4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 </a:t>
            </a:r>
            <a:endParaRPr lang="en-GB" dirty="0">
              <a:latin typeface="Comic Sans MS"/>
              <a:cs typeface="Comic Sans MS"/>
            </a:endParaRPr>
          </a:p>
        </p:txBody>
      </p:sp>
      <p:sp>
        <p:nvSpPr>
          <p:cNvPr id="9" name="Zaobljeni pravokutni oblačić 6"/>
          <p:cNvSpPr/>
          <p:nvPr/>
        </p:nvSpPr>
        <p:spPr>
          <a:xfrm>
            <a:off x="50800" y="1905000"/>
            <a:ext cx="3009900" cy="1524000"/>
          </a:xfrm>
          <a:prstGeom prst="wedgeRoundRectCallout">
            <a:avLst>
              <a:gd name="adj1" fmla="val 43277"/>
              <a:gd name="adj2" fmla="val 67064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La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BIODIVERSITÉ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dépend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qui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est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la plus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grande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partie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notre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b="1" dirty="0" err="1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nourriture</a:t>
            </a:r>
            <a:r>
              <a:rPr lang="en-GB" b="1" dirty="0">
                <a:ln w="0"/>
                <a:solidFill>
                  <a:srgbClr val="EF8600"/>
                </a:solidFill>
                <a:latin typeface="Comic Sans MS"/>
                <a:cs typeface="Comic Sans MS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9" name="Zaobljeni pravokutni oblačić 6"/>
          <p:cNvSpPr/>
          <p:nvPr/>
        </p:nvSpPr>
        <p:spPr>
          <a:xfrm>
            <a:off x="6248400" y="228599"/>
            <a:ext cx="3581400" cy="2222501"/>
          </a:xfrm>
          <a:prstGeom prst="wedgeRoundRectCallout">
            <a:avLst>
              <a:gd name="adj1" fmla="val 10639"/>
              <a:gd name="adj2" fmla="val 63208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La 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BIODIVERSITE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désigne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toute</a:t>
            </a:r>
            <a:r>
              <a:rPr lang="en-GB" dirty="0">
                <a:latin typeface="Comic Sans MS"/>
                <a:cs typeface="Comic Sans MS"/>
              </a:rPr>
              <a:t> la 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VARIÉTÉ DE VIE</a:t>
            </a:r>
            <a:r>
              <a:rPr lang="en-GB" dirty="0">
                <a:latin typeface="Comic Sans MS"/>
                <a:cs typeface="Comic Sans MS"/>
              </a:rPr>
              <a:t> que </a:t>
            </a:r>
            <a:r>
              <a:rPr lang="en-GB" dirty="0" err="1">
                <a:latin typeface="Comic Sans MS"/>
                <a:cs typeface="Comic Sans MS"/>
              </a:rPr>
              <a:t>l'on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peut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trouver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 SUR LA TERRE</a:t>
            </a:r>
            <a:r>
              <a:rPr lang="en-GB" dirty="0">
                <a:latin typeface="Comic Sans MS"/>
                <a:cs typeface="Comic Sans MS"/>
              </a:rPr>
              <a:t> (</a:t>
            </a:r>
            <a:r>
              <a:rPr lang="en-GB" dirty="0" err="1">
                <a:latin typeface="Comic Sans MS"/>
                <a:cs typeface="Comic Sans MS"/>
              </a:rPr>
              <a:t>plantes</a:t>
            </a:r>
            <a:r>
              <a:rPr lang="en-GB" dirty="0">
                <a:latin typeface="Comic Sans MS"/>
                <a:cs typeface="Comic Sans MS"/>
              </a:rPr>
              <a:t>, </a:t>
            </a:r>
            <a:r>
              <a:rPr lang="en-GB" dirty="0" err="1">
                <a:latin typeface="Comic Sans MS"/>
                <a:cs typeface="Comic Sans MS"/>
              </a:rPr>
              <a:t>animaux</a:t>
            </a:r>
            <a:r>
              <a:rPr lang="en-GB" dirty="0">
                <a:latin typeface="Comic Sans MS"/>
                <a:cs typeface="Comic Sans MS"/>
              </a:rPr>
              <a:t>, champignons et micro-</a:t>
            </a:r>
            <a:r>
              <a:rPr lang="en-GB" dirty="0" err="1">
                <a:latin typeface="Comic Sans MS"/>
                <a:cs typeface="Comic Sans MS"/>
              </a:rPr>
              <a:t>organismes</a:t>
            </a:r>
            <a:r>
              <a:rPr lang="en-GB" dirty="0">
                <a:latin typeface="Comic Sans MS"/>
                <a:cs typeface="Comic Sans MS"/>
              </a:rPr>
              <a:t>) </a:t>
            </a:r>
            <a:r>
              <a:rPr lang="en-GB" dirty="0" err="1">
                <a:latin typeface="Comic Sans MS"/>
                <a:cs typeface="Comic Sans MS"/>
              </a:rPr>
              <a:t>ainsi</a:t>
            </a:r>
            <a:r>
              <a:rPr lang="en-GB" dirty="0">
                <a:latin typeface="Comic Sans MS"/>
                <a:cs typeface="Comic Sans MS"/>
              </a:rPr>
              <a:t> que les </a:t>
            </a:r>
            <a:r>
              <a:rPr lang="en-GB" b="1" dirty="0">
                <a:solidFill>
                  <a:srgbClr val="FD7916"/>
                </a:solidFill>
                <a:latin typeface="Comic Sans MS"/>
                <a:cs typeface="Comic Sans MS"/>
              </a:rPr>
              <a:t>COMMUNAUTÉS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qu'elles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forment</a:t>
            </a:r>
            <a:r>
              <a:rPr lang="en-GB" dirty="0">
                <a:latin typeface="Comic Sans MS"/>
                <a:cs typeface="Comic Sans MS"/>
              </a:rPr>
              <a:t> et les </a:t>
            </a:r>
            <a:r>
              <a:rPr lang="en-GB" dirty="0">
                <a:solidFill>
                  <a:srgbClr val="FD7916"/>
                </a:solidFill>
                <a:latin typeface="Comic Sans MS"/>
                <a:cs typeface="Comic Sans MS"/>
              </a:rPr>
              <a:t>HABITATS</a:t>
            </a:r>
            <a:r>
              <a:rPr lang="en-GB" dirty="0">
                <a:latin typeface="Comic Sans MS"/>
                <a:cs typeface="Comic Sans MS"/>
              </a:rPr>
              <a:t> dans </a:t>
            </a:r>
            <a:r>
              <a:rPr lang="en-GB" dirty="0" err="1">
                <a:latin typeface="Comic Sans MS"/>
                <a:cs typeface="Comic Sans MS"/>
              </a:rPr>
              <a:t>lesquels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elles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vivent</a:t>
            </a:r>
            <a:r>
              <a:rPr lang="en-GB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12" name="Zaobljeni pravokutni oblačić 6"/>
          <p:cNvSpPr/>
          <p:nvPr/>
        </p:nvSpPr>
        <p:spPr>
          <a:xfrm>
            <a:off x="2717800" y="263769"/>
            <a:ext cx="3149600" cy="2099599"/>
          </a:xfrm>
          <a:prstGeom prst="wedgeRoundRectCallout">
            <a:avLst>
              <a:gd name="adj1" fmla="val 12437"/>
              <a:gd name="adj2" fmla="val 69501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Je ne </a:t>
            </a:r>
            <a:r>
              <a:rPr lang="en-GB" dirty="0" err="1">
                <a:latin typeface="Comic Sans MS"/>
                <a:cs typeface="Comic Sans MS"/>
              </a:rPr>
              <a:t>comprends</a:t>
            </a:r>
            <a:r>
              <a:rPr lang="en-GB" dirty="0">
                <a:latin typeface="Comic Sans MS"/>
                <a:cs typeface="Comic Sans MS"/>
              </a:rPr>
              <a:t> pas...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Je </a:t>
            </a:r>
            <a:r>
              <a:rPr lang="en-GB" dirty="0" err="1">
                <a:latin typeface="Comic Sans MS"/>
                <a:cs typeface="Comic Sans MS"/>
              </a:rPr>
              <a:t>suis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dirty="0" err="1">
                <a:latin typeface="Comic Sans MS"/>
                <a:cs typeface="Comic Sans MS"/>
              </a:rPr>
              <a:t>perplexe</a:t>
            </a:r>
            <a:r>
              <a:rPr lang="en-GB" dirty="0">
                <a:latin typeface="Comic Sans MS"/>
                <a:cs typeface="Comic Sans MS"/>
              </a:rPr>
              <a:t>..... 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QU'EST-CE QUE JE DOIS FAIRE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avec la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biodiversité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?!?</a:t>
            </a:r>
          </a:p>
          <a:p>
            <a:pPr algn="ctr">
              <a:lnSpc>
                <a:spcPts val="2100"/>
              </a:lnSpc>
            </a:pPr>
            <a:r>
              <a:rPr lang="en-GB" b="1" dirty="0">
                <a:solidFill>
                  <a:srgbClr val="EF8600"/>
                </a:solidFill>
                <a:latin typeface="Comic Sans MS"/>
                <a:cs typeface="Comic Sans MS"/>
              </a:rPr>
              <a:t>JE NE VOLE QUE DE FLEUR EN FLEUR 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pour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boire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/>
                <a:cs typeface="Comic Sans MS"/>
              </a:rPr>
              <a:t>leur</a:t>
            </a:r>
            <a:r>
              <a:rPr lang="en-GB" dirty="0">
                <a:solidFill>
                  <a:schemeClr val="tx1"/>
                </a:solidFill>
                <a:latin typeface="Comic Sans MS"/>
                <a:cs typeface="Comic Sans MS"/>
              </a:rPr>
              <a:t> nectar</a:t>
            </a:r>
          </a:p>
        </p:txBody>
      </p:sp>
      <p:sp>
        <p:nvSpPr>
          <p:cNvPr id="10" name="Zaobljeni pravokutni oblačić 6"/>
          <p:cNvSpPr/>
          <p:nvPr/>
        </p:nvSpPr>
        <p:spPr>
          <a:xfrm>
            <a:off x="7073900" y="4317999"/>
            <a:ext cx="2705100" cy="1866901"/>
          </a:xfrm>
          <a:prstGeom prst="wedgeRoundRectCallout">
            <a:avLst>
              <a:gd name="adj1" fmla="val -50120"/>
              <a:gd name="adj2" fmla="val -78911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 err="1">
                <a:latin typeface="Chalkboard"/>
                <a:cs typeface="Chalkboard"/>
              </a:rPr>
              <a:t>Lorsque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tous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ces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êtres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vivants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b="1" dirty="0">
                <a:solidFill>
                  <a:srgbClr val="FD7916"/>
                </a:solidFill>
                <a:latin typeface="Chalkboard"/>
                <a:cs typeface="Chalkboard"/>
              </a:rPr>
              <a:t>PARTAGENT</a:t>
            </a:r>
            <a:r>
              <a:rPr lang="en-GB" dirty="0">
                <a:latin typeface="Chalkboard"/>
                <a:cs typeface="Chalkboard"/>
              </a:rPr>
              <a:t> le </a:t>
            </a:r>
            <a:r>
              <a:rPr lang="en-GB" dirty="0" err="1">
                <a:latin typeface="Chalkboard"/>
                <a:cs typeface="Chalkboard"/>
              </a:rPr>
              <a:t>même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écosystème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dirty="0" err="1">
                <a:latin typeface="Chalkboard"/>
                <a:cs typeface="Chalkboard"/>
              </a:rPr>
              <a:t>en</a:t>
            </a:r>
            <a:r>
              <a:rPr lang="en-GB" dirty="0">
                <a:latin typeface="Chalkboard"/>
                <a:cs typeface="Chalkboard"/>
              </a:rPr>
              <a:t> </a:t>
            </a:r>
            <a:r>
              <a:rPr lang="en-GB" b="1" dirty="0">
                <a:solidFill>
                  <a:srgbClr val="FD7916"/>
                </a:solidFill>
                <a:latin typeface="Chalkboard"/>
                <a:cs typeface="Chalkboard"/>
              </a:rPr>
              <a:t>HARMONIE</a:t>
            </a:r>
            <a:r>
              <a:rPr lang="en-GB" dirty="0">
                <a:latin typeface="Chalkboard"/>
                <a:cs typeface="Chalkboard"/>
              </a:rPr>
              <a:t>, le </a:t>
            </a:r>
            <a:r>
              <a:rPr lang="en-GB" b="1" dirty="0">
                <a:solidFill>
                  <a:srgbClr val="FD7916"/>
                </a:solidFill>
                <a:latin typeface="Chalkboard"/>
                <a:cs typeface="Chalkboard"/>
              </a:rPr>
              <a:t>SYSTÈME</a:t>
            </a:r>
            <a:r>
              <a:rPr lang="en-GB" dirty="0">
                <a:latin typeface="Chalkboard"/>
                <a:cs typeface="Chalkboard"/>
              </a:rPr>
              <a:t> se </a:t>
            </a:r>
            <a:r>
              <a:rPr lang="en-GB" dirty="0" err="1">
                <a:latin typeface="Chalkboard"/>
                <a:cs typeface="Chalkboard"/>
              </a:rPr>
              <a:t>maintient</a:t>
            </a:r>
            <a:r>
              <a:rPr lang="en-GB" dirty="0">
                <a:latin typeface="Chalkboard"/>
                <a:cs typeface="Chalkboard"/>
              </a:rPr>
              <a:t> EN </a:t>
            </a:r>
            <a:r>
              <a:rPr lang="en-GB" b="1" dirty="0">
                <a:solidFill>
                  <a:srgbClr val="FD7916"/>
                </a:solidFill>
                <a:latin typeface="Chalkboard"/>
                <a:cs typeface="Chalkboard"/>
              </a:rPr>
              <a:t>ÉQUILIBRE</a:t>
            </a:r>
            <a:r>
              <a:rPr lang="en-GB" dirty="0">
                <a:latin typeface="Chalkboard"/>
                <a:cs typeface="Chalkboard"/>
              </a:rPr>
              <a:t>.</a:t>
            </a:r>
          </a:p>
        </p:txBody>
      </p:sp>
      <p:sp>
        <p:nvSpPr>
          <p:cNvPr id="14" name="Zaobljeni pravokutni oblačić 6"/>
          <p:cNvSpPr/>
          <p:nvPr/>
        </p:nvSpPr>
        <p:spPr>
          <a:xfrm>
            <a:off x="2717800" y="4914900"/>
            <a:ext cx="2692399" cy="1333500"/>
          </a:xfrm>
          <a:prstGeom prst="wedgeRoundRectCallout">
            <a:avLst>
              <a:gd name="adj1" fmla="val 18854"/>
              <a:gd name="adj2" fmla="val -113580"/>
              <a:gd name="adj3" fmla="val 16667"/>
            </a:avLst>
          </a:prstGeom>
          <a:ln w="57150" cmpd="sng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Et que </a:t>
            </a:r>
            <a:r>
              <a:rPr lang="en-GB" dirty="0" err="1">
                <a:latin typeface="Comic Sans MS"/>
                <a:cs typeface="Comic Sans MS"/>
              </a:rPr>
              <a:t>signifie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en-GB" b="1" dirty="0" err="1">
                <a:solidFill>
                  <a:srgbClr val="FD7916"/>
                </a:solidFill>
                <a:latin typeface="Comic Sans MS"/>
                <a:cs typeface="Comic Sans MS"/>
              </a:rPr>
              <a:t>l'ÉQUILIBRE</a:t>
            </a:r>
            <a:r>
              <a:rPr lang="en-GB" dirty="0">
                <a:latin typeface="Comic Sans MS"/>
                <a:cs typeface="Comic Sans MS"/>
              </a:rPr>
              <a:t> ?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atin typeface="Comic Sans MS"/>
                <a:cs typeface="Comic Sans MS"/>
              </a:rPr>
              <a:t>Et avec qui </a:t>
            </a:r>
            <a:r>
              <a:rPr lang="en-GB" dirty="0" err="1">
                <a:latin typeface="Comic Sans MS"/>
                <a:cs typeface="Comic Sans MS"/>
              </a:rPr>
              <a:t>dois</a:t>
            </a:r>
            <a:r>
              <a:rPr lang="en-GB" dirty="0">
                <a:latin typeface="Comic Sans MS"/>
                <a:cs typeface="Comic Sans MS"/>
              </a:rPr>
              <a:t>-je </a:t>
            </a:r>
            <a:r>
              <a:rPr lang="en-GB" b="1" dirty="0">
                <a:solidFill>
                  <a:srgbClr val="FD7916"/>
                </a:solidFill>
                <a:latin typeface="Comic Sans MS"/>
                <a:cs typeface="Comic Sans MS"/>
              </a:rPr>
              <a:t>PARTAGER</a:t>
            </a:r>
            <a:r>
              <a:rPr lang="en-GB" dirty="0">
                <a:latin typeface="Comic Sans MS"/>
                <a:cs typeface="Comic Sans MS"/>
              </a:rPr>
              <a:t> ma ruche ?</a:t>
            </a:r>
          </a:p>
        </p:txBody>
      </p:sp>
    </p:spTree>
    <p:extLst>
      <p:ext uri="{BB962C8B-B14F-4D97-AF65-F5344CB8AC3E}">
        <p14:creationId xmlns:p14="http://schemas.microsoft.com/office/powerpoint/2010/main" val="221575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165600" y="216000"/>
            <a:ext cx="9612000" cy="6480000"/>
            <a:chOff x="791325" y="0"/>
            <a:chExt cx="7563048" cy="514350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</p:spPr>
        </p:pic>
      </p:grpSp>
      <p:sp>
        <p:nvSpPr>
          <p:cNvPr id="11" name="Zaobljeni pravokutni oblačić 6"/>
          <p:cNvSpPr/>
          <p:nvPr/>
        </p:nvSpPr>
        <p:spPr>
          <a:xfrm>
            <a:off x="7061200" y="800100"/>
            <a:ext cx="2717800" cy="1422400"/>
          </a:xfrm>
          <a:prstGeom prst="wedgeRoundRectCallout">
            <a:avLst>
              <a:gd name="adj1" fmla="val -56009"/>
              <a:gd name="adj2" fmla="val 66517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Tant de questions,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1877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Nous y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répondrons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n'est-ce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pas, Max ? ?</a:t>
            </a:r>
          </a:p>
        </p:txBody>
      </p:sp>
      <p:sp>
        <p:nvSpPr>
          <p:cNvPr id="13" name="Zaobljeni pravokutni oblačić 6"/>
          <p:cNvSpPr/>
          <p:nvPr/>
        </p:nvSpPr>
        <p:spPr>
          <a:xfrm>
            <a:off x="7206916" y="3657599"/>
            <a:ext cx="2622884" cy="1985211"/>
          </a:xfrm>
          <a:prstGeom prst="wedgeRoundRectCallout">
            <a:avLst>
              <a:gd name="adj1" fmla="val -59339"/>
              <a:gd name="adj2" fmla="val -65679"/>
              <a:gd name="adj3" fmla="val 16667"/>
            </a:avLst>
          </a:prstGeom>
          <a:ln w="57150" cmpd="sng">
            <a:solidFill>
              <a:srgbClr val="407C3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000"/>
              </a:lnSpc>
            </a:pP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Donc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SANS LES INSECTES COMME VOUS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il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n'y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aurait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pratiquement</a:t>
            </a:r>
            <a:endParaRPr lang="en-GB" dirty="0">
              <a:ln w="0"/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lnSpc>
                <a:spcPts val="2000"/>
              </a:lnSpc>
            </a:pPr>
            <a:r>
              <a:rPr lang="en-GB" b="1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PAS DE NOURRITURE 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pour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humains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animaux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</a:t>
            </a:r>
          </a:p>
        </p:txBody>
      </p:sp>
      <p:sp>
        <p:nvSpPr>
          <p:cNvPr id="15" name="Zaobljeni pravokutni oblačić 6"/>
          <p:cNvSpPr/>
          <p:nvPr/>
        </p:nvSpPr>
        <p:spPr>
          <a:xfrm>
            <a:off x="165101" y="165213"/>
            <a:ext cx="4152900" cy="2095387"/>
          </a:xfrm>
          <a:prstGeom prst="wedgeRoundRectCallout">
            <a:avLst>
              <a:gd name="adj1" fmla="val -5672"/>
              <a:gd name="adj2" fmla="val 66352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Ok,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Buzzyette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écoute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</a:t>
            </a:r>
          </a:p>
          <a:p>
            <a:pPr algn="ctr">
              <a:lnSpc>
                <a:spcPts val="2100"/>
              </a:lnSpc>
            </a:pP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insectes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autres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animaux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comme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toi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lorsqu'ils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volent de fleur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en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fleur pour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boire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du nectar,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ils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POLLINENT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LES FLEURS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. Les fleurs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pollinisées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deviennent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des </a:t>
            </a:r>
            <a:r>
              <a:rPr lang="en-GB" dirty="0">
                <a:ln w="0"/>
                <a:solidFill>
                  <a:srgbClr val="FD7916"/>
                </a:solidFill>
                <a:latin typeface="Comic Sans MS"/>
                <a:cs typeface="Comic Sans MS"/>
              </a:rPr>
              <a:t>FRUITS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animaux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et les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humains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mangent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en-GB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ces</a:t>
            </a:r>
            <a:r>
              <a:rPr lang="en-GB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fruits.</a:t>
            </a:r>
          </a:p>
        </p:txBody>
      </p:sp>
      <p:sp>
        <p:nvSpPr>
          <p:cNvPr id="16" name="Zaobljeni pravokutni oblačić 6"/>
          <p:cNvSpPr/>
          <p:nvPr/>
        </p:nvSpPr>
        <p:spPr>
          <a:xfrm>
            <a:off x="4584700" y="355600"/>
            <a:ext cx="2374901" cy="673100"/>
          </a:xfrm>
          <a:prstGeom prst="wedgeRoundRectCallout">
            <a:avLst>
              <a:gd name="adj1" fmla="val -34081"/>
              <a:gd name="adj2" fmla="val 146133"/>
              <a:gd name="adj3" fmla="val 16667"/>
            </a:avLst>
          </a:prstGeom>
          <a:ln w="57150" cmpd="sng">
            <a:solidFill>
              <a:srgbClr val="BB10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>
              <a:lnSpc>
                <a:spcPts val="1800"/>
              </a:lnSpc>
            </a:pP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Oui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bien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sûr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dirty="0" err="1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Samir</a:t>
            </a:r>
            <a:r>
              <a:rPr lang="it-IT" dirty="0">
                <a:ln w="0"/>
                <a:solidFill>
                  <a:schemeClr val="tx1"/>
                </a:solidFill>
                <a:latin typeface="Comic Sans MS"/>
                <a:cs typeface="Comic Sans MS"/>
              </a:rPr>
              <a:t>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11309</TotalTime>
  <Words>2603</Words>
  <Application>Microsoft Macintosh PowerPoint</Application>
  <PresentationFormat>Format A4 (210 x 297 mm)</PresentationFormat>
  <Paragraphs>288</Paragraphs>
  <Slides>64</Slides>
  <Notes>62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70" baseType="lpstr">
      <vt:lpstr>Comic Sans MS</vt:lpstr>
      <vt:lpstr>Avenir Next Regular</vt:lpstr>
      <vt:lpstr>Calibri</vt:lpstr>
      <vt:lpstr>Arial</vt:lpstr>
      <vt:lpstr>Chalkboard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Inès Martorell</cp:lastModifiedBy>
  <cp:revision>310</cp:revision>
  <dcterms:modified xsi:type="dcterms:W3CDTF">2021-09-07T14:40:20Z</dcterms:modified>
</cp:coreProperties>
</file>