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73" r:id="rId2"/>
    <p:sldId id="256" r:id="rId3"/>
    <p:sldId id="257" r:id="rId4"/>
    <p:sldId id="269" r:id="rId5"/>
    <p:sldId id="271" r:id="rId6"/>
    <p:sldId id="272" r:id="rId7"/>
    <p:sldId id="266" r:id="rId8"/>
    <p:sldId id="258" r:id="rId9"/>
    <p:sldId id="259" r:id="rId10"/>
    <p:sldId id="260" r:id="rId11"/>
    <p:sldId id="262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Siung" initials="JS" lastIdx="1" clrIdx="0">
    <p:extLst>
      <p:ext uri="{19B8F6BF-5375-455C-9EA6-DF929625EA0E}">
        <p15:presenceInfo xmlns:p15="http://schemas.microsoft.com/office/powerpoint/2012/main" userId="61e1cc65969628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54" autoAdjust="0"/>
    <p:restoredTop sz="94660"/>
  </p:normalViewPr>
  <p:slideViewPr>
    <p:cSldViewPr snapToGrid="0">
      <p:cViewPr>
        <p:scale>
          <a:sx n="65" d="100"/>
          <a:sy n="65" d="100"/>
        </p:scale>
        <p:origin x="-2888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08T11:58:47.924" idx="1">
    <p:pos x="10" y="10"/>
    <p:text>For post-primary schools swap 2-headed pig with 4 Horsemen
</p:text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79936-6A51-4549-BB59-E17FE5A58691}" type="datetimeFigureOut">
              <a:rPr lang="en-IE" smtClean="0"/>
              <a:t>25/08/2021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08D45-54CB-4556-B740-BB0F0AA4ECF7}" type="slidenum">
              <a:rPr lang="en-IE" smtClean="0"/>
              <a:t>‹N°›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299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A57D5B-0B10-4685-98F9-B22CEB64C1AF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09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477BE9C-7B02-4356-9DC6-4762545BA2F8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33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8/25/21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ative-school.e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useum.ie/getmedia/70209005-1713-450d-b0a9-5fc826bc7572/NMIEgyptianHieroglyphs_1.pdf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5" descr="Erasmus+ Programme">
            <a:extLst>
              <a:ext uri="{FF2B5EF4-FFF2-40B4-BE49-F238E27FC236}">
                <a16:creationId xmlns:a16="http://schemas.microsoft.com/office/drawing/2014/main" id="{C17D3D07-1AEB-0848-A23B-3F8A28EC5FE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78" y="5177736"/>
            <a:ext cx="2992437" cy="6537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1">
            <a:extLst>
              <a:ext uri="{FF2B5EF4-FFF2-40B4-BE49-F238E27FC236}">
                <a16:creationId xmlns:a16="http://schemas.microsoft.com/office/drawing/2014/main" id="{25666F82-3EFE-CE47-A7B9-2F1BEC912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278" y="44638"/>
            <a:ext cx="8851900" cy="506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defTabSz="914400">
              <a:buClr>
                <a:srgbClr val="000000"/>
              </a:buClr>
            </a:pPr>
            <a:r>
              <a:rPr lang="en-GB" sz="28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Open Educational Resources (OER)</a:t>
            </a:r>
            <a:endParaRPr lang="en-GB" sz="28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defTabSz="914400">
              <a:lnSpc>
                <a:spcPct val="90000"/>
              </a:lnSpc>
              <a:buClr>
                <a:srgbClr val="000000"/>
              </a:buClr>
            </a:pPr>
            <a:endParaRPr lang="en-GB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914400">
              <a:buClr>
                <a:srgbClr val="000000"/>
              </a:buClr>
            </a:pP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nos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jours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partout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dans le monde, les enfants et les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jeunes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besoin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d'être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formés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lvl="0" algn="just" defTabSz="914400">
              <a:buClr>
                <a:srgbClr val="000000"/>
              </a:buClr>
            </a:pP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pour affronter les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problèmes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sociaux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émotionnels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et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économiques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auxquels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ils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seront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confrontés</a:t>
            </a:r>
            <a:endParaRPr lang="en-GB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914400">
              <a:buClr>
                <a:srgbClr val="000000"/>
              </a:buClr>
            </a:pP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-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tant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qu'adultes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- tant dans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leur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vie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personnelle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que dans le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contexte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 monde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général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lvl="0" algn="just" defTabSz="914400">
              <a:buClr>
                <a:srgbClr val="000000"/>
              </a:buClr>
            </a:pPr>
            <a:endParaRPr lang="en-GB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914400">
              <a:buClr>
                <a:srgbClr val="000000"/>
              </a:buClr>
            </a:pP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Pour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faire,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ils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doivent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DÉVELOPPER DES COMPÉTENCES DE RÉFLEXION DE NIVEAU SUPÉRIEUR 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qui,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selon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nous, </a:t>
            </a:r>
          </a:p>
          <a:p>
            <a:pPr lvl="0" algn="just" defTabSz="914400">
              <a:buClr>
                <a:srgbClr val="000000"/>
              </a:buClr>
            </a:pP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S'ÉPANOUIRONT SI ON LES ENCOURAGE </a:t>
            </a:r>
            <a:r>
              <a:rPr lang="en-GB" sz="1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À</a:t>
            </a: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ÊTRE CRÉATIFS, INNOVANTS, INGÉNIEUX ET ADAPTABLES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lvl="0" algn="just" defTabSz="914400">
              <a:lnSpc>
                <a:spcPct val="70000"/>
              </a:lnSpc>
              <a:buClr>
                <a:srgbClr val="000000"/>
              </a:buClr>
            </a:pPr>
            <a:endParaRPr lang="en-GB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914400">
              <a:buClr>
                <a:srgbClr val="000000"/>
              </a:buClr>
            </a:pP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présentes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ressources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éducatives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libres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(REL)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été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conçues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dans le cadre du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projet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Creative School,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l'objectif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suivant</a:t>
            </a:r>
            <a:endParaRPr lang="en-GB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914400">
              <a:buClr>
                <a:srgbClr val="000000"/>
              </a:buClr>
            </a:pP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développer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des modules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d'enseignement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/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apprentissage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pour les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enseignants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et les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élèves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promouvant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l'apprentissage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autonome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et les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capacités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réflexion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critique et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visuelle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utilisant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les </a:t>
            </a: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CONTENUS DU PATRIMOINE CULTUREL 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à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disposition par les institutions et les organisations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auxquelles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appartiennent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partenaires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projet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Creative School.</a:t>
            </a:r>
          </a:p>
          <a:p>
            <a:pPr lvl="0" algn="just" defTabSz="914400">
              <a:buClr>
                <a:srgbClr val="000000"/>
              </a:buClr>
            </a:pPr>
            <a:endParaRPr lang="en-GB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914400">
              <a:buClr>
                <a:srgbClr val="000000"/>
              </a:buClr>
            </a:pP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Les </a:t>
            </a: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BÉNÉFICIAIRES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présentes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ressources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éducatives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libres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:</a:t>
            </a:r>
          </a:p>
          <a:p>
            <a:pPr lvl="0" algn="just" defTabSz="914400">
              <a:buClr>
                <a:srgbClr val="000000"/>
              </a:buClr>
            </a:pP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LES ENSEIGNANTS DES ÉCOLES PRIMAIRES ET SECONDAIRES 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qui,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s'engageant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dans le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projet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seront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équipés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compétences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nécessaires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pour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faciliter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stratégies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pédagogiques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créativité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et de pensée critique ;</a:t>
            </a:r>
          </a:p>
          <a:p>
            <a:pPr lvl="0" algn="just" defTabSz="914400">
              <a:buClr>
                <a:srgbClr val="000000"/>
              </a:buClr>
            </a:pP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ENFANTS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JEUNES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qui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utiliseront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les REL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développés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par le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projet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</a:p>
          <a:p>
            <a:pPr lvl="0" algn="just" defTabSz="914400">
              <a:buClr>
                <a:srgbClr val="000000"/>
              </a:buClr>
            </a:pPr>
            <a:endParaRPr lang="en-GB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914400">
              <a:buClr>
                <a:srgbClr val="000000"/>
              </a:buClr>
            </a:pP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Veuillez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noter que les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thèmes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des REL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ont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été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sélectionnés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par un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groupe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international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d'enseignants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et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d'éducateurs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d'Autriche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de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Croatie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de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Finlande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de France,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d'Irlande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d'Italie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et du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Royaume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-Uni, par le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biais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groupes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de discussion et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d'enquêtes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</a:p>
          <a:p>
            <a:pPr lvl="0" algn="just" defTabSz="914400">
              <a:buClr>
                <a:srgbClr val="000000"/>
              </a:buClr>
            </a:pPr>
            <a:endParaRPr lang="en-GB"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algn="just" defTabSz="914400">
              <a:buClr>
                <a:srgbClr val="000000"/>
              </a:buClr>
            </a:pP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Nous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espérons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que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support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enrichira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vos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ressources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pédagogiques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et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favorisera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la pensée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créative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et critique des </a:t>
            </a:r>
            <a:r>
              <a:rPr lang="en-GB" sz="1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étudiants</a:t>
            </a:r>
            <a:r>
              <a:rPr lang="en-GB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  <a:p>
            <a:pPr lvl="0" algn="r" defTabSz="914400">
              <a:buClr>
                <a:srgbClr val="000000"/>
              </a:buClr>
            </a:pPr>
            <a:endParaRPr lang="en-GB" sz="1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 algn="ctr" defTabSz="914400">
              <a:buClr>
                <a:srgbClr val="000000"/>
              </a:buClr>
            </a:pPr>
            <a:r>
              <a:rPr lang="en-GB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https://www.creative-school.eu</a:t>
            </a:r>
            <a:endParaRPr lang="en-GB" sz="12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/>
            <a:endParaRPr lang="en-GB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8C05A30-8B16-4744-AECA-D6EDAA1F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3153" y="5475514"/>
            <a:ext cx="2105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B54183-BEC2-3840-A039-BB347E209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0378" y="6200783"/>
            <a:ext cx="2736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Materials can be used according </a:t>
            </a:r>
            <a:b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to the: Creative Commons Non Commercial Share Alike license</a:t>
            </a:r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DF07CE-D6F9-3B43-B3D3-87B784D23684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2013403" y="5831450"/>
            <a:ext cx="62706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i="1" dirty="0">
                <a:latin typeface="Calibri" panose="020F0502020204030204" pitchFamily="34" charset="0"/>
                <a:cs typeface="Calibri" panose="020F0502020204030204" pitchFamily="34" charset="0"/>
              </a:rPr>
              <a:t>The Creative School </a:t>
            </a:r>
            <a:r>
              <a:rPr lang="en-GB" sz="1200" dirty="0">
                <a:latin typeface="Calibri" panose="020F0502020204030204" pitchFamily="34" charset="0"/>
                <a:cs typeface="Calibri" panose="020F0502020204030204" pitchFamily="34" charset="0"/>
              </a:rPr>
              <a:t>project has been funded with the support of the European Union and the French National Agency for the Erasmus+ Programme (Grant Agreement 2019-1-FR01-KA201-062212). This publication reflects the views only of the author, and the European Union and the French National Agency for the Erasmus+ Programme cannot be held responsible for any use which may be made of the information contained therein.</a:t>
            </a:r>
            <a:r>
              <a:rPr 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161BA1A-FA8B-DF43-B2A0-96056BBD376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427028" y="0"/>
            <a:ext cx="1676400" cy="158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9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122868A-70C0-AF42-B26D-DC2236998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739" y="388188"/>
            <a:ext cx="10092200" cy="624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7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4563AA6-E78E-244F-AE8A-38FA9E353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696" y="21020"/>
            <a:ext cx="4950605" cy="68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6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Objets</a:t>
            </a:r>
            <a:r>
              <a:rPr lang="en-IE" dirty="0"/>
              <a:t>/</a:t>
            </a:r>
            <a:r>
              <a:rPr lang="en-IE" dirty="0" err="1"/>
              <a:t>activités</a:t>
            </a:r>
            <a:r>
              <a:rPr lang="en-IE" dirty="0"/>
              <a:t> pour la session Zoom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03313" y="1571626"/>
            <a:ext cx="4396338" cy="666750"/>
          </a:xfrm>
        </p:spPr>
        <p:txBody>
          <a:bodyPr/>
          <a:lstStyle/>
          <a:p>
            <a:r>
              <a:rPr lang="en-IE" dirty="0">
                <a:solidFill>
                  <a:srgbClr val="FFFF00"/>
                </a:solidFill>
              </a:rPr>
              <a:t>École </a:t>
            </a:r>
            <a:r>
              <a:rPr lang="en-IE" dirty="0" err="1">
                <a:solidFill>
                  <a:srgbClr val="FFFF00"/>
                </a:solidFill>
              </a:rPr>
              <a:t>primaire</a:t>
            </a:r>
            <a:endParaRPr lang="en-IE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103312" y="2352675"/>
            <a:ext cx="4396339" cy="3903663"/>
          </a:xfrm>
        </p:spPr>
        <p:txBody>
          <a:bodyPr/>
          <a:lstStyle/>
          <a:p>
            <a:r>
              <a:rPr lang="en-IE" dirty="0"/>
              <a:t>Sensory objects: which ones?</a:t>
            </a:r>
          </a:p>
          <a:p>
            <a:r>
              <a:rPr lang="en-IE" dirty="0"/>
              <a:t>Example of objects </a:t>
            </a:r>
          </a:p>
          <a:p>
            <a:r>
              <a:rPr lang="en-IE" dirty="0"/>
              <a:t>Sailing with 7 lucky gods: bring in objects that are good luck for them?</a:t>
            </a:r>
          </a:p>
          <a:p>
            <a:r>
              <a:rPr lang="en-IE" dirty="0"/>
              <a:t>Dragon robe: dragon toys/images from home</a:t>
            </a:r>
          </a:p>
          <a:p>
            <a:r>
              <a:rPr lang="en-IE" dirty="0"/>
              <a:t>Pre-Post activity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54495" y="1685925"/>
            <a:ext cx="4396339" cy="552451"/>
          </a:xfrm>
        </p:spPr>
        <p:txBody>
          <a:bodyPr/>
          <a:lstStyle/>
          <a:p>
            <a:r>
              <a:rPr lang="en-IE" dirty="0">
                <a:solidFill>
                  <a:srgbClr val="FFFF00"/>
                </a:solidFill>
              </a:rPr>
              <a:t>Collège-lycées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654495" y="2352675"/>
            <a:ext cx="4396339" cy="3903663"/>
          </a:xfrm>
        </p:spPr>
        <p:txBody>
          <a:bodyPr/>
          <a:lstStyle/>
          <a:p>
            <a:r>
              <a:rPr lang="en-IE" dirty="0"/>
              <a:t>Objects: manga images</a:t>
            </a:r>
          </a:p>
          <a:p>
            <a:r>
              <a:rPr lang="en-IE" dirty="0"/>
              <a:t>Gaming examples</a:t>
            </a:r>
          </a:p>
          <a:p>
            <a:r>
              <a:rPr lang="en-IE" dirty="0"/>
              <a:t>Books – any related stories?</a:t>
            </a:r>
          </a:p>
          <a:p>
            <a:r>
              <a:rPr lang="en-IE" dirty="0"/>
              <a:t>Pre-post activity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69502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Activité</a:t>
            </a:r>
            <a:r>
              <a:rPr lang="en-IE" dirty="0"/>
              <a:t> - Livre des </a:t>
            </a:r>
            <a:r>
              <a:rPr lang="en-IE" dirty="0" err="1"/>
              <a:t>morts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IE" b="1" dirty="0">
                <a:solidFill>
                  <a:srgbClr val="FFFF00"/>
                </a:solidFill>
              </a:rPr>
              <a:t>Livre des </a:t>
            </a:r>
            <a:r>
              <a:rPr lang="en-IE" b="1" dirty="0" err="1">
                <a:solidFill>
                  <a:srgbClr val="FFFF00"/>
                </a:solidFill>
              </a:rPr>
              <a:t>morts</a:t>
            </a:r>
            <a:r>
              <a:rPr lang="en-IE" b="1" dirty="0">
                <a:solidFill>
                  <a:srgbClr val="FFFF00"/>
                </a:solidFill>
              </a:rPr>
              <a:t> des </a:t>
            </a:r>
            <a:r>
              <a:rPr lang="en-IE" b="1" dirty="0" err="1">
                <a:solidFill>
                  <a:srgbClr val="FFFF00"/>
                </a:solidFill>
              </a:rPr>
              <a:t>Anciens</a:t>
            </a:r>
            <a:r>
              <a:rPr lang="en-IE" b="1" dirty="0">
                <a:solidFill>
                  <a:srgbClr val="FFFF00"/>
                </a:solidFill>
              </a:rPr>
              <a:t> </a:t>
            </a:r>
            <a:r>
              <a:rPr lang="en-IE" b="1" dirty="0" err="1">
                <a:solidFill>
                  <a:srgbClr val="FFFF00"/>
                </a:solidFill>
              </a:rPr>
              <a:t>Égyptiens</a:t>
            </a:r>
            <a:endParaRPr lang="en-IE" b="1" dirty="0">
              <a:solidFill>
                <a:srgbClr val="FFFF00"/>
              </a:solidFill>
            </a:endParaRPr>
          </a:p>
          <a:p>
            <a:r>
              <a:rPr lang="en-IE" sz="1700" dirty="0"/>
              <a:t>Points de discussion : </a:t>
            </a:r>
            <a:r>
              <a:rPr lang="en-IE" sz="1700" dirty="0" err="1"/>
              <a:t>Demandez</a:t>
            </a:r>
            <a:r>
              <a:rPr lang="en-IE" sz="1700" dirty="0"/>
              <a:t> </a:t>
            </a:r>
            <a:r>
              <a:rPr lang="en-IE" sz="1700" dirty="0" err="1"/>
              <a:t>à</a:t>
            </a:r>
            <a:r>
              <a:rPr lang="en-IE" sz="1700" dirty="0"/>
              <a:t> </a:t>
            </a:r>
            <a:r>
              <a:rPr lang="en-IE" sz="1700" dirty="0" err="1"/>
              <a:t>votre</a:t>
            </a:r>
            <a:r>
              <a:rPr lang="en-IE" sz="1700" dirty="0"/>
              <a:t> </a:t>
            </a:r>
            <a:r>
              <a:rPr lang="en-IE" sz="1700" dirty="0" err="1"/>
              <a:t>classe</a:t>
            </a:r>
            <a:r>
              <a:rPr lang="en-IE" sz="1700" dirty="0"/>
              <a:t> </a:t>
            </a:r>
            <a:r>
              <a:rPr lang="en-IE" sz="1700" dirty="0" err="1"/>
              <a:t>d'énumérer</a:t>
            </a:r>
            <a:r>
              <a:rPr lang="en-IE" sz="1700" dirty="0"/>
              <a:t> </a:t>
            </a:r>
            <a:r>
              <a:rPr lang="en-IE" sz="1700" dirty="0" err="1"/>
              <a:t>tous</a:t>
            </a:r>
            <a:r>
              <a:rPr lang="en-IE" sz="1700" dirty="0"/>
              <a:t> les </a:t>
            </a:r>
            <a:r>
              <a:rPr lang="en-IE" sz="1700" dirty="0" err="1"/>
              <a:t>animaux</a:t>
            </a:r>
            <a:r>
              <a:rPr lang="en-IE" sz="1700" dirty="0"/>
              <a:t> </a:t>
            </a:r>
            <a:r>
              <a:rPr lang="en-IE" sz="1700" dirty="0" err="1"/>
              <a:t>qu'elle</a:t>
            </a:r>
            <a:r>
              <a:rPr lang="en-IE" sz="1700" dirty="0"/>
              <a:t> </a:t>
            </a:r>
            <a:r>
              <a:rPr lang="en-IE" sz="1700" dirty="0" err="1"/>
              <a:t>peut</a:t>
            </a:r>
            <a:r>
              <a:rPr lang="en-IE" sz="1700" dirty="0"/>
              <a:t> </a:t>
            </a:r>
            <a:r>
              <a:rPr lang="en-IE" sz="1700" dirty="0" err="1"/>
              <a:t>voir</a:t>
            </a:r>
            <a:r>
              <a:rPr lang="en-IE" sz="1700" dirty="0"/>
              <a:t> sur </a:t>
            </a:r>
            <a:r>
              <a:rPr lang="en-IE" sz="1700" dirty="0" err="1"/>
              <a:t>cette</a:t>
            </a:r>
            <a:r>
              <a:rPr lang="en-IE" sz="1700" dirty="0"/>
              <a:t> image. </a:t>
            </a:r>
            <a:r>
              <a:rPr lang="en-IE" sz="1700" dirty="0" err="1"/>
              <a:t>D'après</a:t>
            </a:r>
            <a:r>
              <a:rPr lang="en-IE" sz="1700" dirty="0"/>
              <a:t> </a:t>
            </a:r>
            <a:r>
              <a:rPr lang="en-IE" sz="1700" dirty="0" err="1"/>
              <a:t>vous</a:t>
            </a:r>
            <a:r>
              <a:rPr lang="en-IE" sz="1700" dirty="0"/>
              <a:t>, que se passe-t-il dans </a:t>
            </a:r>
            <a:r>
              <a:rPr lang="en-IE" sz="1700" dirty="0" err="1"/>
              <a:t>cette</a:t>
            </a:r>
            <a:r>
              <a:rPr lang="en-IE" sz="1700" dirty="0"/>
              <a:t> image ? </a:t>
            </a:r>
            <a:r>
              <a:rPr lang="en-IE" sz="1700" dirty="0" err="1"/>
              <a:t>Pouvez-vous</a:t>
            </a:r>
            <a:r>
              <a:rPr lang="en-IE" sz="1700" dirty="0"/>
              <a:t> </a:t>
            </a:r>
            <a:r>
              <a:rPr lang="en-IE" sz="1700" dirty="0" err="1"/>
              <a:t>énumérer</a:t>
            </a:r>
            <a:r>
              <a:rPr lang="en-IE" sz="1700" dirty="0"/>
              <a:t> les </a:t>
            </a:r>
            <a:r>
              <a:rPr lang="en-IE" sz="1700" dirty="0" err="1"/>
              <a:t>symboles</a:t>
            </a:r>
            <a:r>
              <a:rPr lang="en-IE" sz="1700" dirty="0"/>
              <a:t> </a:t>
            </a:r>
            <a:r>
              <a:rPr lang="en-IE" sz="1700" dirty="0" err="1"/>
              <a:t>contenus</a:t>
            </a:r>
            <a:r>
              <a:rPr lang="en-IE" sz="1700" dirty="0"/>
              <a:t> dans les </a:t>
            </a:r>
            <a:r>
              <a:rPr lang="en-IE" sz="1700" dirty="0" err="1"/>
              <a:t>hiéroglyphes</a:t>
            </a:r>
            <a:r>
              <a:rPr lang="en-IE" sz="1700" dirty="0"/>
              <a:t> ? [lien </a:t>
            </a:r>
            <a:r>
              <a:rPr lang="en-IE" sz="1700" dirty="0" err="1"/>
              <a:t>vers</a:t>
            </a:r>
            <a:r>
              <a:rPr lang="en-IE" sz="1700" dirty="0"/>
              <a:t> le document sur les </a:t>
            </a:r>
            <a:r>
              <a:rPr lang="en-IE" sz="1700" dirty="0" err="1"/>
              <a:t>symboles</a:t>
            </a:r>
            <a:r>
              <a:rPr lang="en-IE" sz="1700" dirty="0"/>
              <a:t> </a:t>
            </a:r>
            <a:r>
              <a:rPr lang="en-IE" sz="1700" dirty="0" err="1"/>
              <a:t>hiéroglyphiques</a:t>
            </a:r>
            <a:r>
              <a:rPr lang="en-IE" sz="1700" dirty="0"/>
              <a:t>] </a:t>
            </a:r>
            <a:r>
              <a:rPr lang="en-IE" sz="1700" dirty="0" err="1"/>
              <a:t>Voir</a:t>
            </a:r>
            <a:r>
              <a:rPr lang="en-IE" sz="1700" dirty="0"/>
              <a:t> la fiche </a:t>
            </a:r>
            <a:r>
              <a:rPr lang="en-IE" sz="1700" dirty="0" err="1"/>
              <a:t>d'information</a:t>
            </a:r>
            <a:r>
              <a:rPr lang="en-IE" sz="1700" dirty="0"/>
              <a:t> de </a:t>
            </a:r>
            <a:r>
              <a:rPr lang="en-IE" sz="1700" dirty="0" err="1"/>
              <a:t>l'INM</a:t>
            </a:r>
            <a:r>
              <a:rPr lang="en-IE" sz="1700" dirty="0"/>
              <a:t> sur les </a:t>
            </a:r>
            <a:r>
              <a:rPr lang="en-IE" sz="1700" dirty="0" err="1"/>
              <a:t>hiéroglyphes</a:t>
            </a:r>
            <a:r>
              <a:rPr lang="en-IE" sz="1700" dirty="0"/>
              <a:t> </a:t>
            </a:r>
            <a:r>
              <a:rPr lang="en-IE" dirty="0">
                <a:ea typeface="+mj-lt"/>
                <a:cs typeface="+mj-lt"/>
                <a:hlinkClick r:id="rId2"/>
              </a:rPr>
              <a:t>https://www.museum.ie/getmedia/70209005-1713-450d-b0a9-5fc826bc7572/NMIEgyptianHieroglyphs_1.pdf</a:t>
            </a:r>
          </a:p>
          <a:p>
            <a:pPr>
              <a:buClr>
                <a:srgbClr val="8AD0D6"/>
              </a:buClr>
            </a:pPr>
            <a:endParaRPr lang="en-IE" dirty="0">
              <a:ea typeface="+mj-lt"/>
              <a:cs typeface="+mj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IE" b="1" dirty="0">
                <a:solidFill>
                  <a:srgbClr val="FFFF00"/>
                </a:solidFill>
              </a:rPr>
              <a:t>École </a:t>
            </a:r>
            <a:r>
              <a:rPr lang="en-IE" b="1" dirty="0" err="1">
                <a:solidFill>
                  <a:srgbClr val="FFFF00"/>
                </a:solidFill>
              </a:rPr>
              <a:t>primaire</a:t>
            </a:r>
            <a:r>
              <a:rPr lang="en-IE" dirty="0">
                <a:solidFill>
                  <a:srgbClr val="FFFF00"/>
                </a:solidFill>
              </a:rPr>
              <a:t>: </a:t>
            </a:r>
            <a:r>
              <a:rPr lang="en-IE" dirty="0" err="1"/>
              <a:t>Chaque</a:t>
            </a:r>
            <a:r>
              <a:rPr lang="en-IE" dirty="0"/>
              <a:t> </a:t>
            </a:r>
            <a:r>
              <a:rPr lang="en-IE" dirty="0" err="1"/>
              <a:t>élève</a:t>
            </a:r>
            <a:r>
              <a:rPr lang="en-IE" dirty="0"/>
              <a:t> </a:t>
            </a:r>
            <a:r>
              <a:rPr lang="en-IE" dirty="0" err="1"/>
              <a:t>choisit</a:t>
            </a:r>
            <a:r>
              <a:rPr lang="en-IE" dirty="0"/>
              <a:t> un animal </a:t>
            </a:r>
            <a:r>
              <a:rPr lang="en-IE" dirty="0" err="1"/>
              <a:t>qu'il</a:t>
            </a:r>
            <a:r>
              <a:rPr lang="en-IE" dirty="0"/>
              <a:t> a vu dans </a:t>
            </a:r>
            <a:r>
              <a:rPr lang="en-IE" dirty="0" err="1"/>
              <a:t>une</a:t>
            </a:r>
            <a:r>
              <a:rPr lang="en-IE" dirty="0"/>
              <a:t> </a:t>
            </a:r>
            <a:r>
              <a:rPr lang="en-IE" dirty="0" err="1"/>
              <a:t>œuvre</a:t>
            </a:r>
            <a:r>
              <a:rPr lang="en-IE" dirty="0"/>
              <a:t> d'art au Chester Beatty et </a:t>
            </a:r>
            <a:r>
              <a:rPr lang="en-IE" dirty="0" err="1"/>
              <a:t>crée</a:t>
            </a:r>
            <a:r>
              <a:rPr lang="en-IE" dirty="0"/>
              <a:t> son propre livre des </a:t>
            </a:r>
            <a:r>
              <a:rPr lang="en-IE" dirty="0" err="1"/>
              <a:t>morts</a:t>
            </a:r>
            <a:r>
              <a:rPr lang="en-IE" dirty="0"/>
              <a:t> avec </a:t>
            </a:r>
            <a:r>
              <a:rPr lang="en-IE" dirty="0" err="1"/>
              <a:t>toute</a:t>
            </a:r>
            <a:r>
              <a:rPr lang="en-IE" dirty="0"/>
              <a:t> la </a:t>
            </a:r>
            <a:r>
              <a:rPr lang="en-IE" dirty="0" err="1"/>
              <a:t>classe</a:t>
            </a:r>
            <a:r>
              <a:rPr lang="en-IE" dirty="0"/>
              <a:t> qui </a:t>
            </a:r>
            <a:r>
              <a:rPr lang="en-IE" dirty="0" err="1"/>
              <a:t>ajoute</a:t>
            </a:r>
            <a:r>
              <a:rPr lang="en-IE" dirty="0"/>
              <a:t> son </a:t>
            </a:r>
            <a:r>
              <a:rPr lang="en-IE" dirty="0" err="1"/>
              <a:t>dieu</a:t>
            </a:r>
            <a:r>
              <a:rPr lang="en-IE" dirty="0"/>
              <a:t> animal </a:t>
            </a:r>
            <a:r>
              <a:rPr lang="en-IE" dirty="0" err="1"/>
              <a:t>à</a:t>
            </a:r>
            <a:r>
              <a:rPr lang="en-IE" dirty="0"/>
              <a:t> la procession.</a:t>
            </a:r>
          </a:p>
          <a:p>
            <a:endParaRPr lang="en-IE" dirty="0"/>
          </a:p>
          <a:p>
            <a:r>
              <a:rPr lang="en-IE" b="1" dirty="0">
                <a:solidFill>
                  <a:srgbClr val="FFFF00"/>
                </a:solidFill>
              </a:rPr>
              <a:t>Collège/Lycée:</a:t>
            </a:r>
            <a:r>
              <a:rPr lang="en-IE" b="1" dirty="0"/>
              <a:t> </a:t>
            </a:r>
            <a:r>
              <a:rPr lang="en-IE" dirty="0"/>
              <a:t>Les </a:t>
            </a:r>
            <a:r>
              <a:rPr lang="en-IE" dirty="0" err="1"/>
              <a:t>élèves</a:t>
            </a:r>
            <a:r>
              <a:rPr lang="en-IE" dirty="0"/>
              <a:t> </a:t>
            </a:r>
            <a:r>
              <a:rPr lang="en-IE" dirty="0" err="1"/>
              <a:t>peuvent</a:t>
            </a:r>
            <a:r>
              <a:rPr lang="en-IE" dirty="0"/>
              <a:t> </a:t>
            </a:r>
            <a:r>
              <a:rPr lang="en-IE" dirty="0" err="1"/>
              <a:t>concevoir</a:t>
            </a:r>
            <a:r>
              <a:rPr lang="en-IE" dirty="0"/>
              <a:t> </a:t>
            </a:r>
            <a:r>
              <a:rPr lang="en-IE" dirty="0" err="1"/>
              <a:t>leur</a:t>
            </a:r>
            <a:r>
              <a:rPr lang="en-IE" dirty="0"/>
              <a:t> propre livre des </a:t>
            </a:r>
            <a:r>
              <a:rPr lang="en-IE" dirty="0" err="1"/>
              <a:t>morts</a:t>
            </a:r>
            <a:r>
              <a:rPr lang="en-IE" dirty="0"/>
              <a:t> </a:t>
            </a:r>
            <a:r>
              <a:rPr lang="en-IE" dirty="0" err="1"/>
              <a:t>en</a:t>
            </a:r>
            <a:r>
              <a:rPr lang="en-IE" dirty="0"/>
              <a:t> se </a:t>
            </a:r>
            <a:r>
              <a:rPr lang="en-IE" dirty="0" err="1"/>
              <a:t>basant</a:t>
            </a:r>
            <a:r>
              <a:rPr lang="en-IE" dirty="0"/>
              <a:t> sur </a:t>
            </a:r>
            <a:r>
              <a:rPr lang="en-IE" dirty="0" err="1"/>
              <a:t>leur</a:t>
            </a:r>
            <a:r>
              <a:rPr lang="en-IE" dirty="0"/>
              <a:t> </a:t>
            </a:r>
            <a:r>
              <a:rPr lang="en-IE" dirty="0" err="1"/>
              <a:t>personnage</a:t>
            </a:r>
            <a:r>
              <a:rPr lang="en-IE" dirty="0"/>
              <a:t> </a:t>
            </a:r>
            <a:r>
              <a:rPr lang="en-IE" dirty="0" err="1"/>
              <a:t>préféré</a:t>
            </a:r>
            <a:r>
              <a:rPr lang="en-IE" dirty="0"/>
              <a:t> de </a:t>
            </a:r>
            <a:r>
              <a:rPr lang="en-IE" dirty="0" err="1"/>
              <a:t>l'histoire</a:t>
            </a:r>
            <a:r>
              <a:rPr lang="en-IE" dirty="0"/>
              <a:t>, du </a:t>
            </a:r>
            <a:r>
              <a:rPr lang="en-IE" dirty="0" err="1"/>
              <a:t>cinéma</a:t>
            </a:r>
            <a:r>
              <a:rPr lang="en-IE" dirty="0"/>
              <a:t> </a:t>
            </a:r>
            <a:r>
              <a:rPr lang="en-IE" dirty="0" err="1"/>
              <a:t>ou</a:t>
            </a:r>
            <a:r>
              <a:rPr lang="en-IE" dirty="0"/>
              <a:t> de la </a:t>
            </a:r>
            <a:r>
              <a:rPr lang="en-IE" dirty="0" err="1"/>
              <a:t>littérature</a:t>
            </a:r>
            <a:r>
              <a:rPr lang="en-IE" dirty="0"/>
              <a:t>. Que </a:t>
            </a:r>
            <a:r>
              <a:rPr lang="en-IE" dirty="0" err="1"/>
              <a:t>dirait</a:t>
            </a:r>
            <a:r>
              <a:rPr lang="en-IE" dirty="0"/>
              <a:t> </a:t>
            </a:r>
            <a:r>
              <a:rPr lang="en-IE" dirty="0" err="1"/>
              <a:t>l'histoire</a:t>
            </a:r>
            <a:r>
              <a:rPr lang="en-IE" dirty="0"/>
              <a:t> de </a:t>
            </a:r>
            <a:r>
              <a:rPr lang="en-IE" dirty="0" err="1"/>
              <a:t>leur</a:t>
            </a:r>
            <a:r>
              <a:rPr lang="en-IE" dirty="0"/>
              <a:t> vie ? Ce </a:t>
            </a:r>
            <a:r>
              <a:rPr lang="en-IE" dirty="0" err="1"/>
              <a:t>personnage</a:t>
            </a:r>
            <a:r>
              <a:rPr lang="en-IE" dirty="0"/>
              <a:t> </a:t>
            </a:r>
            <a:r>
              <a:rPr lang="en-IE" dirty="0" err="1"/>
              <a:t>passera</a:t>
            </a:r>
            <a:r>
              <a:rPr lang="en-IE" dirty="0"/>
              <a:t>-t-il </a:t>
            </a:r>
            <a:r>
              <a:rPr lang="en-IE" dirty="0" err="1"/>
              <a:t>l'épreuve</a:t>
            </a:r>
            <a:r>
              <a:rPr lang="en-IE" dirty="0"/>
              <a:t> de la </a:t>
            </a:r>
            <a:r>
              <a:rPr lang="en-IE" dirty="0" err="1"/>
              <a:t>pesée</a:t>
            </a:r>
            <a:r>
              <a:rPr lang="en-IE" dirty="0"/>
              <a:t> des </a:t>
            </a:r>
            <a:r>
              <a:rPr lang="en-IE" dirty="0" err="1"/>
              <a:t>cœurs</a:t>
            </a:r>
            <a:r>
              <a:rPr lang="en-IE" dirty="0"/>
              <a:t> ? </a:t>
            </a:r>
          </a:p>
        </p:txBody>
      </p:sp>
    </p:spTree>
    <p:extLst>
      <p:ext uri="{BB962C8B-B14F-4D97-AF65-F5344CB8AC3E}">
        <p14:creationId xmlns:p14="http://schemas.microsoft.com/office/powerpoint/2010/main" val="3193422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err="1"/>
              <a:t>Fantaisie</a:t>
            </a:r>
            <a:r>
              <a:rPr lang="en-IE" dirty="0"/>
              <a:t> et imagination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/>
              <a:t>SESSION ZOOM SUR L’APPRENTISSAGE PAR LES OBJETS (OBL) AVEC LA BIBILOTÈQUE Chester </a:t>
            </a:r>
            <a:r>
              <a:rPr lang="en-IE" dirty="0" err="1"/>
              <a:t>beatty</a:t>
            </a:r>
            <a:r>
              <a:rPr lang="en-IE" dirty="0"/>
              <a:t> POUR </a:t>
            </a:r>
            <a:r>
              <a:rPr lang="en-IE" dirty="0" err="1"/>
              <a:t>l’enseignement</a:t>
            </a:r>
            <a:r>
              <a:rPr lang="en-IE" dirty="0"/>
              <a:t> </a:t>
            </a:r>
            <a:r>
              <a:rPr lang="en-IE" dirty="0" err="1"/>
              <a:t>primaire</a:t>
            </a:r>
            <a:r>
              <a:rPr lang="en-IE" dirty="0"/>
              <a:t> et </a:t>
            </a:r>
            <a:r>
              <a:rPr lang="en-IE" dirty="0" err="1"/>
              <a:t>secondaire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136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Chester Beatty – introduction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DD52600-EA6E-9C49-8680-E2C30292D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217" y="2357335"/>
            <a:ext cx="4307514" cy="284603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786D58E-2605-EC41-BBE4-9CD2491E4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526" y="2063216"/>
            <a:ext cx="32385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85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Qu'est-ce</a:t>
            </a:r>
            <a:r>
              <a:rPr lang="en-IE" dirty="0"/>
              <a:t> que le Chester Beatty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1772709"/>
            <a:ext cx="4673020" cy="4483630"/>
          </a:xfrm>
        </p:spPr>
        <p:txBody>
          <a:bodyPr>
            <a:normAutofit fontScale="92500" lnSpcReduction="20000"/>
          </a:bodyPr>
          <a:lstStyle/>
          <a:p>
            <a:r>
              <a:rPr lang="en-IE" dirty="0" err="1"/>
              <a:t>C'est</a:t>
            </a:r>
            <a:r>
              <a:rPr lang="en-IE" dirty="0"/>
              <a:t> </a:t>
            </a:r>
            <a:r>
              <a:rPr lang="en-IE" dirty="0" err="1"/>
              <a:t>une</a:t>
            </a:r>
            <a:r>
              <a:rPr lang="en-IE" dirty="0"/>
              <a:t> </a:t>
            </a:r>
            <a:r>
              <a:rPr lang="en-IE" dirty="0" err="1"/>
              <a:t>bibliothèque</a:t>
            </a:r>
            <a:r>
              <a:rPr lang="en-IE" dirty="0"/>
              <a:t> d'art et un </a:t>
            </a:r>
            <a:r>
              <a:rPr lang="en-IE" dirty="0" err="1"/>
              <a:t>musée</a:t>
            </a:r>
            <a:endParaRPr lang="en-IE" dirty="0"/>
          </a:p>
          <a:p>
            <a:r>
              <a:rPr lang="en-IE" dirty="0"/>
              <a:t>Le Chester Beatty </a:t>
            </a:r>
            <a:r>
              <a:rPr lang="en-IE" dirty="0" err="1"/>
              <a:t>est</a:t>
            </a:r>
            <a:r>
              <a:rPr lang="en-IE" dirty="0"/>
              <a:t> </a:t>
            </a:r>
            <a:r>
              <a:rPr lang="en-IE" dirty="0" err="1"/>
              <a:t>situé</a:t>
            </a:r>
            <a:r>
              <a:rPr lang="en-IE" dirty="0"/>
              <a:t> dans le parc du château de Dublin.</a:t>
            </a:r>
          </a:p>
          <a:p>
            <a:r>
              <a:rPr lang="en-IE" dirty="0"/>
              <a:t>Il </a:t>
            </a:r>
            <a:r>
              <a:rPr lang="en-IE" dirty="0" err="1"/>
              <a:t>est</a:t>
            </a:r>
            <a:r>
              <a:rPr lang="en-IE" dirty="0"/>
              <a:t> </a:t>
            </a:r>
            <a:r>
              <a:rPr lang="en-IE" dirty="0" err="1"/>
              <a:t>ouvert</a:t>
            </a:r>
            <a:r>
              <a:rPr lang="en-IE" dirty="0"/>
              <a:t> 12 </a:t>
            </a:r>
            <a:r>
              <a:rPr lang="en-IE" dirty="0" err="1"/>
              <a:t>mois</a:t>
            </a:r>
            <a:r>
              <a:rPr lang="en-IE" dirty="0"/>
              <a:t> par an</a:t>
            </a:r>
          </a:p>
          <a:p>
            <a:r>
              <a:rPr lang="en-IE" dirty="0"/>
              <a:t>La collection </a:t>
            </a:r>
            <a:r>
              <a:rPr lang="en-IE" dirty="0" err="1"/>
              <a:t>privée</a:t>
            </a:r>
            <a:r>
              <a:rPr lang="en-IE" dirty="0"/>
              <a:t> de Sir Alfred Chester Beatty</a:t>
            </a:r>
          </a:p>
          <a:p>
            <a:r>
              <a:rPr lang="en-IE" dirty="0"/>
              <a:t>Né </a:t>
            </a:r>
            <a:r>
              <a:rPr lang="en-IE" dirty="0" err="1"/>
              <a:t>à</a:t>
            </a:r>
            <a:r>
              <a:rPr lang="en-IE" dirty="0"/>
              <a:t> New York </a:t>
            </a:r>
            <a:r>
              <a:rPr lang="en-IE" dirty="0" err="1"/>
              <a:t>en</a:t>
            </a:r>
            <a:r>
              <a:rPr lang="en-IE" dirty="0"/>
              <a:t> 1875</a:t>
            </a:r>
          </a:p>
          <a:p>
            <a:r>
              <a:rPr lang="en-IE" dirty="0" err="1"/>
              <a:t>Diplômé</a:t>
            </a:r>
            <a:r>
              <a:rPr lang="en-IE" dirty="0"/>
              <a:t> </a:t>
            </a:r>
            <a:r>
              <a:rPr lang="en-IE" dirty="0" err="1"/>
              <a:t>en</a:t>
            </a:r>
            <a:r>
              <a:rPr lang="en-IE" dirty="0"/>
              <a:t> tant </a:t>
            </a:r>
            <a:r>
              <a:rPr lang="en-IE" dirty="0" err="1"/>
              <a:t>qu'ingénieur</a:t>
            </a:r>
            <a:r>
              <a:rPr lang="en-IE" dirty="0"/>
              <a:t> des mines 1897</a:t>
            </a:r>
          </a:p>
          <a:p>
            <a:r>
              <a:rPr lang="en-IE" dirty="0" err="1"/>
              <a:t>S'est</a:t>
            </a:r>
            <a:r>
              <a:rPr lang="en-IE" dirty="0"/>
              <a:t> </a:t>
            </a:r>
            <a:r>
              <a:rPr lang="en-IE" dirty="0" err="1"/>
              <a:t>installé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Londres</a:t>
            </a:r>
            <a:r>
              <a:rPr lang="en-IE" dirty="0"/>
              <a:t> </a:t>
            </a:r>
            <a:r>
              <a:rPr lang="en-IE" dirty="0" err="1"/>
              <a:t>en</a:t>
            </a:r>
            <a:r>
              <a:rPr lang="en-IE" dirty="0"/>
              <a:t> 1912</a:t>
            </a:r>
          </a:p>
          <a:p>
            <a:r>
              <a:rPr lang="en-IE" dirty="0" err="1"/>
              <a:t>Sujet</a:t>
            </a:r>
            <a:r>
              <a:rPr lang="en-IE" dirty="0"/>
              <a:t> </a:t>
            </a:r>
            <a:r>
              <a:rPr lang="en-IE" dirty="0" err="1"/>
              <a:t>britannique</a:t>
            </a:r>
            <a:r>
              <a:rPr lang="en-IE" dirty="0"/>
              <a:t> 1933</a:t>
            </a:r>
          </a:p>
          <a:p>
            <a:r>
              <a:rPr lang="en-IE" dirty="0" err="1"/>
              <a:t>S'installe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Dublin </a:t>
            </a:r>
            <a:r>
              <a:rPr lang="en-IE" dirty="0" err="1"/>
              <a:t>en</a:t>
            </a:r>
            <a:r>
              <a:rPr lang="en-IE" dirty="0"/>
              <a:t> 1955</a:t>
            </a:r>
          </a:p>
          <a:p>
            <a:r>
              <a:rPr lang="en-IE" dirty="0" err="1"/>
              <a:t>Anobli</a:t>
            </a:r>
            <a:r>
              <a:rPr lang="en-IE" dirty="0"/>
              <a:t> </a:t>
            </a:r>
            <a:r>
              <a:rPr lang="en-IE" dirty="0" err="1"/>
              <a:t>en</a:t>
            </a:r>
            <a:r>
              <a:rPr lang="en-IE" dirty="0"/>
              <a:t> 1954</a:t>
            </a:r>
          </a:p>
          <a:p>
            <a:r>
              <a:rPr lang="en-IE" dirty="0" err="1"/>
              <a:t>Décédé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Monte Carlo </a:t>
            </a:r>
            <a:r>
              <a:rPr lang="en-IE" dirty="0" err="1"/>
              <a:t>en</a:t>
            </a:r>
            <a:r>
              <a:rPr lang="en-IE" dirty="0"/>
              <a:t> 1968</a:t>
            </a: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6366D45-B6F1-2847-B649-221347BAD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394" y="1772708"/>
            <a:ext cx="4315478" cy="48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68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Galerie des traditions </a:t>
            </a:r>
            <a:r>
              <a:rPr lang="en-GB" altLang="en-US" dirty="0" err="1"/>
              <a:t>sacrées</a:t>
            </a:r>
            <a:endParaRPr lang="en-US" altLang="en-US" dirty="0"/>
          </a:p>
        </p:txBody>
      </p:sp>
      <p:pic>
        <p:nvPicPr>
          <p:cNvPr id="3075" name="Picture 8" descr="_cbl-image-srv_professional images_CBL_Professional_Images_Digitals_Exhibition Installations_Sacred Traditions 2009 - 2010_100817_CBL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1" y="4365625"/>
            <a:ext cx="3738563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Isl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1484313"/>
            <a:ext cx="3478212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Christianit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1484313"/>
            <a:ext cx="3740150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230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Galerie des arts du livre</a:t>
            </a:r>
            <a:endParaRPr lang="en-US" alt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0B43FA9-9753-8846-A05A-B9D649DE9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362" y="3290887"/>
            <a:ext cx="4363899" cy="290100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F07CCD1-796F-0F47-B5C2-D3E13EA15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62" y="1414024"/>
            <a:ext cx="4585643" cy="307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38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0050834" cy="1617785"/>
          </a:xfrm>
        </p:spPr>
        <p:txBody>
          <a:bodyPr/>
          <a:lstStyle/>
          <a:p>
            <a:r>
              <a:rPr lang="en-IE" sz="3600" dirty="0"/>
              <a:t>NOTES POUR LES SESSIONS SUR L’APPRENTISSAGE PAR LES OBJETS (OBL) POUR L’ENSEIGNEMENT PRIMAIRE ET SECONDAIRE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63189" y="2905246"/>
            <a:ext cx="4396339" cy="3741738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IE" dirty="0"/>
              <a:t>Nous </a:t>
            </a:r>
            <a:r>
              <a:rPr lang="en-IE" dirty="0" err="1"/>
              <a:t>allons</a:t>
            </a:r>
            <a:r>
              <a:rPr lang="en-IE" dirty="0"/>
              <a:t> </a:t>
            </a:r>
            <a:r>
              <a:rPr lang="en-IE" dirty="0" err="1"/>
              <a:t>découvrir</a:t>
            </a:r>
            <a:r>
              <a:rPr lang="en-IE" dirty="0"/>
              <a:t> </a:t>
            </a:r>
            <a:r>
              <a:rPr lang="en-IE" dirty="0" err="1"/>
              <a:t>pourquoi</a:t>
            </a:r>
            <a:r>
              <a:rPr lang="en-IE" dirty="0"/>
              <a:t> les gens </a:t>
            </a:r>
            <a:r>
              <a:rPr lang="en-IE" dirty="0" err="1"/>
              <a:t>croyaient</a:t>
            </a:r>
            <a:r>
              <a:rPr lang="en-IE" dirty="0"/>
              <a:t> </a:t>
            </a:r>
            <a:r>
              <a:rPr lang="en-IE" dirty="0" err="1"/>
              <a:t>en</a:t>
            </a:r>
            <a:r>
              <a:rPr lang="en-IE" dirty="0"/>
              <a:t> </a:t>
            </a:r>
            <a:r>
              <a:rPr lang="en-IE" dirty="0" err="1"/>
              <a:t>ces</a:t>
            </a:r>
            <a:r>
              <a:rPr lang="en-IE" dirty="0"/>
              <a:t> </a:t>
            </a:r>
            <a:r>
              <a:rPr lang="en-IE" dirty="0" err="1"/>
              <a:t>fantasmes</a:t>
            </a:r>
            <a:r>
              <a:rPr lang="en-IE" dirty="0"/>
              <a:t>/</a:t>
            </a:r>
            <a:r>
              <a:rPr lang="en-IE" dirty="0" err="1"/>
              <a:t>mythes</a:t>
            </a:r>
            <a:r>
              <a:rPr lang="en-IE" dirty="0"/>
              <a:t> et comment </a:t>
            </a:r>
            <a:r>
              <a:rPr lang="en-IE" dirty="0" err="1"/>
              <a:t>ils</a:t>
            </a:r>
            <a:r>
              <a:rPr lang="en-IE" dirty="0"/>
              <a:t> </a:t>
            </a:r>
            <a:r>
              <a:rPr lang="en-IE" dirty="0" err="1"/>
              <a:t>ont</a:t>
            </a:r>
            <a:r>
              <a:rPr lang="en-IE" dirty="0"/>
              <a:t> </a:t>
            </a:r>
            <a:r>
              <a:rPr lang="en-IE" dirty="0" err="1"/>
              <a:t>inspiré</a:t>
            </a:r>
            <a:r>
              <a:rPr lang="en-IE" dirty="0"/>
              <a:t> </a:t>
            </a:r>
            <a:r>
              <a:rPr lang="en-IE" dirty="0" err="1"/>
              <a:t>l'imagination</a:t>
            </a:r>
            <a:r>
              <a:rPr lang="en-IE" dirty="0"/>
              <a:t> des gens.  </a:t>
            </a:r>
          </a:p>
          <a:p>
            <a:pPr fontAlgn="base"/>
            <a:r>
              <a:rPr lang="en-IE" dirty="0" err="1"/>
              <a:t>Ces</a:t>
            </a:r>
            <a:r>
              <a:rPr lang="en-IE" dirty="0"/>
              <a:t> </a:t>
            </a:r>
            <a:r>
              <a:rPr lang="en-IE" dirty="0" err="1"/>
              <a:t>fantasmes</a:t>
            </a:r>
            <a:r>
              <a:rPr lang="en-IE" dirty="0"/>
              <a:t>/</a:t>
            </a:r>
            <a:r>
              <a:rPr lang="en-IE" dirty="0" err="1"/>
              <a:t>mythes</a:t>
            </a:r>
            <a:r>
              <a:rPr lang="en-IE" dirty="0"/>
              <a:t> </a:t>
            </a:r>
            <a:r>
              <a:rPr lang="en-IE" dirty="0" err="1"/>
              <a:t>étaient</a:t>
            </a:r>
            <a:r>
              <a:rPr lang="en-IE" dirty="0"/>
              <a:t> </a:t>
            </a:r>
            <a:r>
              <a:rPr lang="en-IE" dirty="0" err="1"/>
              <a:t>exprimés</a:t>
            </a:r>
            <a:r>
              <a:rPr lang="en-IE" dirty="0"/>
              <a:t> par des </a:t>
            </a:r>
            <a:r>
              <a:rPr lang="en-IE" dirty="0" err="1"/>
              <a:t>histoires</a:t>
            </a:r>
            <a:r>
              <a:rPr lang="en-IE" dirty="0"/>
              <a:t>, des images, etc.  </a:t>
            </a:r>
          </a:p>
          <a:p>
            <a:pPr fontAlgn="base"/>
            <a:r>
              <a:rPr lang="en-IE" dirty="0" err="1"/>
              <a:t>À</a:t>
            </a:r>
            <a:r>
              <a:rPr lang="en-IE" dirty="0"/>
              <a:t> quoi </a:t>
            </a:r>
            <a:r>
              <a:rPr lang="en-IE" dirty="0" err="1"/>
              <a:t>servaient-ils</a:t>
            </a:r>
            <a:r>
              <a:rPr lang="en-IE" dirty="0"/>
              <a:t> ? </a:t>
            </a:r>
          </a:p>
          <a:p>
            <a:pPr fontAlgn="base"/>
            <a:r>
              <a:rPr lang="en-IE" dirty="0" err="1"/>
              <a:t>Pourquoi</a:t>
            </a:r>
            <a:r>
              <a:rPr lang="en-IE" dirty="0"/>
              <a:t> les gens </a:t>
            </a:r>
            <a:r>
              <a:rPr lang="en-IE" dirty="0" err="1"/>
              <a:t>pensent-ils</a:t>
            </a:r>
            <a:r>
              <a:rPr lang="en-IE" dirty="0"/>
              <a:t> que les </a:t>
            </a:r>
            <a:r>
              <a:rPr lang="en-IE" dirty="0" err="1"/>
              <a:t>fantasmes</a:t>
            </a:r>
            <a:r>
              <a:rPr lang="en-IE" dirty="0"/>
              <a:t> et les </a:t>
            </a:r>
            <a:r>
              <a:rPr lang="en-IE" dirty="0" err="1"/>
              <a:t>mythes</a:t>
            </a:r>
            <a:r>
              <a:rPr lang="en-IE" dirty="0"/>
              <a:t> </a:t>
            </a:r>
            <a:r>
              <a:rPr lang="en-IE" dirty="0" err="1"/>
              <a:t>étaient</a:t>
            </a:r>
            <a:r>
              <a:rPr lang="en-IE" dirty="0"/>
              <a:t> </a:t>
            </a:r>
            <a:r>
              <a:rPr lang="en-IE" dirty="0" err="1"/>
              <a:t>très</a:t>
            </a:r>
            <a:r>
              <a:rPr lang="en-IE" dirty="0"/>
              <a:t> </a:t>
            </a:r>
            <a:r>
              <a:rPr lang="en-IE" dirty="0" err="1"/>
              <a:t>importants</a:t>
            </a:r>
            <a:r>
              <a:rPr lang="en-IE" dirty="0"/>
              <a:t> ? Et </a:t>
            </a:r>
            <a:r>
              <a:rPr lang="en-IE" dirty="0" err="1"/>
              <a:t>pourquoi</a:t>
            </a:r>
            <a:r>
              <a:rPr lang="en-IE" dirty="0"/>
              <a:t> </a:t>
            </a:r>
            <a:r>
              <a:rPr lang="en-IE" dirty="0" err="1"/>
              <a:t>d'autres</a:t>
            </a:r>
            <a:r>
              <a:rPr lang="en-IE" dirty="0"/>
              <a:t> </a:t>
            </a:r>
            <a:r>
              <a:rPr lang="en-IE" dirty="0" err="1"/>
              <a:t>pensent-ils</a:t>
            </a:r>
            <a:r>
              <a:rPr lang="en-IE" dirty="0"/>
              <a:t> </a:t>
            </a:r>
            <a:r>
              <a:rPr lang="en-IE" dirty="0" err="1"/>
              <a:t>qu'ils</a:t>
            </a:r>
            <a:r>
              <a:rPr lang="en-IE" dirty="0"/>
              <a:t> ne le </a:t>
            </a:r>
            <a:r>
              <a:rPr lang="en-IE" dirty="0" err="1"/>
              <a:t>sont</a:t>
            </a:r>
            <a:r>
              <a:rPr lang="en-IE" dirty="0"/>
              <a:t> pas ? </a:t>
            </a:r>
          </a:p>
          <a:p>
            <a:pPr fontAlgn="base"/>
            <a:r>
              <a:rPr lang="en-IE" dirty="0"/>
              <a:t>Dans le passé, les gens </a:t>
            </a:r>
            <a:r>
              <a:rPr lang="en-IE" dirty="0" err="1"/>
              <a:t>racontaient</a:t>
            </a:r>
            <a:r>
              <a:rPr lang="en-IE" dirty="0"/>
              <a:t> des </a:t>
            </a:r>
            <a:r>
              <a:rPr lang="en-IE" dirty="0" err="1"/>
              <a:t>histoires</a:t>
            </a:r>
            <a:r>
              <a:rPr lang="en-IE" dirty="0"/>
              <a:t> </a:t>
            </a:r>
            <a:r>
              <a:rPr lang="en-IE" dirty="0" err="1"/>
              <a:t>merveilleuses</a:t>
            </a:r>
            <a:r>
              <a:rPr lang="en-IE" dirty="0"/>
              <a:t> de </a:t>
            </a:r>
            <a:r>
              <a:rPr lang="en-IE" dirty="0" err="1"/>
              <a:t>monstres</a:t>
            </a:r>
            <a:r>
              <a:rPr lang="en-IE" dirty="0"/>
              <a:t>, de dragons, </a:t>
            </a:r>
            <a:r>
              <a:rPr lang="en-IE" dirty="0" err="1"/>
              <a:t>d'animaux</a:t>
            </a:r>
            <a:r>
              <a:rPr lang="en-IE" dirty="0"/>
              <a:t> </a:t>
            </a:r>
            <a:r>
              <a:rPr lang="en-IE" dirty="0" err="1"/>
              <a:t>mythiques</a:t>
            </a:r>
            <a:r>
              <a:rPr lang="en-IE" dirty="0"/>
              <a:t>...  </a:t>
            </a:r>
          </a:p>
          <a:p>
            <a:pPr fontAlgn="base"/>
            <a:r>
              <a:rPr lang="en-IE" dirty="0" err="1"/>
              <a:t>Connaissez-vous</a:t>
            </a:r>
            <a:r>
              <a:rPr lang="en-IE" dirty="0"/>
              <a:t> des </a:t>
            </a:r>
            <a:r>
              <a:rPr lang="en-IE" dirty="0" err="1"/>
              <a:t>fantasmes</a:t>
            </a:r>
            <a:r>
              <a:rPr lang="en-IE" dirty="0"/>
              <a:t> et des </a:t>
            </a:r>
            <a:r>
              <a:rPr lang="en-IE" dirty="0" err="1"/>
              <a:t>mythes</a:t>
            </a:r>
            <a:r>
              <a:rPr lang="en-IE" dirty="0"/>
              <a:t> </a:t>
            </a:r>
            <a:r>
              <a:rPr lang="en-IE" dirty="0" err="1"/>
              <a:t>célèbres</a:t>
            </a:r>
            <a:r>
              <a:rPr lang="en-IE" dirty="0"/>
              <a:t> ? </a:t>
            </a:r>
          </a:p>
          <a:p>
            <a:pPr fontAlgn="base"/>
            <a:r>
              <a:rPr lang="en-IE" dirty="0"/>
              <a:t>Jetons un coup </a:t>
            </a:r>
            <a:r>
              <a:rPr lang="en-IE" dirty="0" err="1"/>
              <a:t>d'œil</a:t>
            </a:r>
            <a:r>
              <a:rPr lang="en-IE" dirty="0"/>
              <a:t> </a:t>
            </a:r>
            <a:r>
              <a:rPr lang="en-IE" dirty="0" err="1"/>
              <a:t>à</a:t>
            </a:r>
            <a:r>
              <a:rPr lang="en-IE" dirty="0"/>
              <a:t> </a:t>
            </a:r>
            <a:r>
              <a:rPr lang="en-IE" dirty="0" err="1"/>
              <a:t>quelques</a:t>
            </a:r>
            <a:r>
              <a:rPr lang="en-IE" dirty="0"/>
              <a:t> </a:t>
            </a:r>
            <a:r>
              <a:rPr lang="en-IE" dirty="0" err="1"/>
              <a:t>exemples</a:t>
            </a:r>
            <a:r>
              <a:rPr lang="en-IE" dirty="0"/>
              <a:t> dans la </a:t>
            </a:r>
            <a:r>
              <a:rPr lang="en-IE" dirty="0" err="1"/>
              <a:t>galerie</a:t>
            </a:r>
            <a:r>
              <a:rPr lang="en-IE" dirty="0"/>
              <a:t>, </a:t>
            </a:r>
            <a:r>
              <a:rPr lang="en-IE" dirty="0" err="1"/>
              <a:t>provenant</a:t>
            </a:r>
            <a:r>
              <a:rPr lang="en-IE" dirty="0"/>
              <a:t> du monde </a:t>
            </a:r>
            <a:r>
              <a:rPr lang="en-IE" dirty="0" err="1"/>
              <a:t>entier</a:t>
            </a:r>
            <a:r>
              <a:rPr lang="en-IE" dirty="0"/>
              <a:t>. 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014372" y="2905246"/>
            <a:ext cx="4396339" cy="3741738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IE" dirty="0" err="1"/>
              <a:t>Hybrides</a:t>
            </a:r>
            <a:r>
              <a:rPr lang="en-IE" dirty="0"/>
              <a:t>, </a:t>
            </a:r>
            <a:r>
              <a:rPr lang="en-IE" dirty="0" err="1"/>
              <a:t>créatures</a:t>
            </a:r>
            <a:r>
              <a:rPr lang="en-IE" dirty="0"/>
              <a:t> </a:t>
            </a:r>
            <a:r>
              <a:rPr lang="en-IE" dirty="0" err="1"/>
              <a:t>imaginaires</a:t>
            </a:r>
            <a:r>
              <a:rPr lang="en-IE" dirty="0"/>
              <a:t> </a:t>
            </a:r>
          </a:p>
          <a:p>
            <a:pPr fontAlgn="base"/>
            <a:r>
              <a:rPr lang="en-IE" dirty="0"/>
              <a:t>Livres de sorts </a:t>
            </a:r>
            <a:r>
              <a:rPr lang="en-IE" dirty="0" err="1"/>
              <a:t>magiques</a:t>
            </a:r>
            <a:r>
              <a:rPr lang="en-IE" dirty="0"/>
              <a:t>. </a:t>
            </a:r>
            <a:r>
              <a:rPr lang="en-IE" dirty="0" err="1"/>
              <a:t>Magie</a:t>
            </a:r>
            <a:r>
              <a:rPr lang="en-IE" dirty="0"/>
              <a:t> noire. Talismans </a:t>
            </a:r>
          </a:p>
          <a:p>
            <a:pPr fontAlgn="base"/>
            <a:r>
              <a:rPr lang="en-IE" dirty="0"/>
              <a:t>Les </a:t>
            </a:r>
            <a:r>
              <a:rPr lang="en-IE" dirty="0" err="1"/>
              <a:t>humains</a:t>
            </a:r>
            <a:r>
              <a:rPr lang="en-IE" dirty="0"/>
              <a:t> </a:t>
            </a:r>
            <a:r>
              <a:rPr lang="en-IE" dirty="0" err="1"/>
              <a:t>sont-ils</a:t>
            </a:r>
            <a:r>
              <a:rPr lang="en-IE" dirty="0"/>
              <a:t> </a:t>
            </a:r>
            <a:r>
              <a:rPr lang="en-IE" dirty="0" err="1"/>
              <a:t>différents</a:t>
            </a:r>
            <a:r>
              <a:rPr lang="en-IE" dirty="0"/>
              <a:t> </a:t>
            </a:r>
            <a:r>
              <a:rPr lang="en-IE" dirty="0" err="1"/>
              <a:t>aujourd'hui</a:t>
            </a:r>
            <a:r>
              <a:rPr lang="en-IE" dirty="0"/>
              <a:t> de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 err="1"/>
              <a:t>qu'ils</a:t>
            </a:r>
            <a:r>
              <a:rPr lang="en-IE" dirty="0"/>
              <a:t> </a:t>
            </a:r>
            <a:r>
              <a:rPr lang="en-IE" dirty="0" err="1"/>
              <a:t>étaient</a:t>
            </a:r>
            <a:r>
              <a:rPr lang="en-IE" dirty="0"/>
              <a:t> dans le passé ? </a:t>
            </a:r>
          </a:p>
          <a:p>
            <a:pPr fontAlgn="base"/>
            <a:r>
              <a:rPr lang="en-IE" dirty="0" err="1"/>
              <a:t>Quel</a:t>
            </a:r>
            <a:r>
              <a:rPr lang="en-IE" dirty="0"/>
              <a:t> </a:t>
            </a:r>
            <a:r>
              <a:rPr lang="en-IE" dirty="0" err="1"/>
              <a:t>est</a:t>
            </a:r>
            <a:r>
              <a:rPr lang="en-IE" dirty="0"/>
              <a:t> le lien avec le </a:t>
            </a:r>
            <a:r>
              <a:rPr lang="en-IE" dirty="0" err="1"/>
              <a:t>quotidien</a:t>
            </a:r>
            <a:r>
              <a:rPr lang="en-IE" dirty="0"/>
              <a:t> ? </a:t>
            </a:r>
          </a:p>
          <a:p>
            <a:pPr fontAlgn="base"/>
            <a:r>
              <a:rPr lang="en-IE" dirty="0" err="1"/>
              <a:t>Représentation</a:t>
            </a:r>
            <a:r>
              <a:rPr lang="en-IE" dirty="0"/>
              <a:t> </a:t>
            </a:r>
            <a:r>
              <a:rPr lang="en-IE" dirty="0" err="1"/>
              <a:t>actuelle</a:t>
            </a:r>
            <a:r>
              <a:rPr lang="en-IE" dirty="0"/>
              <a:t> de la </a:t>
            </a:r>
            <a:r>
              <a:rPr lang="en-IE" dirty="0" err="1"/>
              <a:t>fantaisie</a:t>
            </a:r>
            <a:r>
              <a:rPr lang="en-IE" dirty="0"/>
              <a:t> et de </a:t>
            </a:r>
            <a:r>
              <a:rPr lang="en-IE" dirty="0" err="1"/>
              <a:t>l'imagination</a:t>
            </a:r>
            <a:r>
              <a:rPr lang="en-IE" dirty="0"/>
              <a:t> dans la culture </a:t>
            </a:r>
            <a:r>
              <a:rPr lang="en-IE" dirty="0" err="1"/>
              <a:t>populaire</a:t>
            </a:r>
            <a:r>
              <a:rPr lang="en-IE" dirty="0"/>
              <a:t> - manga, anime, vampires, </a:t>
            </a:r>
            <a:r>
              <a:rPr lang="en-IE" dirty="0" err="1"/>
              <a:t>fantômes</a:t>
            </a:r>
            <a:r>
              <a:rPr lang="en-IE" dirty="0"/>
              <a:t>, etc. </a:t>
            </a:r>
          </a:p>
          <a:p>
            <a:pPr fontAlgn="base"/>
            <a:r>
              <a:rPr lang="en-IE" dirty="0"/>
              <a:t>Livres et films Harry Potter  </a:t>
            </a:r>
          </a:p>
          <a:p>
            <a:pPr fontAlgn="base"/>
            <a:r>
              <a:rPr lang="en-IE" dirty="0"/>
              <a:t>Jeux </a:t>
            </a:r>
            <a:r>
              <a:rPr lang="en-IE" dirty="0" err="1"/>
              <a:t>vidéo</a:t>
            </a:r>
            <a:r>
              <a:rPr lang="en-IE" dirty="0"/>
              <a:t> </a:t>
            </a:r>
          </a:p>
          <a:p>
            <a:pPr marL="0" indent="0" fontAlgn="base">
              <a:buNone/>
            </a:pPr>
            <a:endParaRPr lang="en-IE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BBDC5E6-31A1-414B-8683-E37FAC8C7050}"/>
              </a:ext>
            </a:extLst>
          </p:cNvPr>
          <p:cNvSpPr txBox="1">
            <a:spLocks/>
          </p:cNvSpPr>
          <p:nvPr/>
        </p:nvSpPr>
        <p:spPr>
          <a:xfrm>
            <a:off x="2463190" y="2200750"/>
            <a:ext cx="4396338" cy="666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400" b="0" i="0" kern="12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IE" dirty="0">
                <a:solidFill>
                  <a:srgbClr val="FFFF00"/>
                </a:solidFill>
              </a:rPr>
              <a:t>École </a:t>
            </a:r>
            <a:r>
              <a:rPr lang="en-IE" dirty="0" err="1">
                <a:solidFill>
                  <a:srgbClr val="FFFF00"/>
                </a:solidFill>
              </a:rPr>
              <a:t>primaire</a:t>
            </a:r>
            <a:endParaRPr lang="en-IE" dirty="0">
              <a:solidFill>
                <a:srgbClr val="FFFF00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A4D4015-C3AD-5140-AE68-26490A17F8F7}"/>
              </a:ext>
            </a:extLst>
          </p:cNvPr>
          <p:cNvSpPr txBox="1">
            <a:spLocks/>
          </p:cNvSpPr>
          <p:nvPr/>
        </p:nvSpPr>
        <p:spPr>
          <a:xfrm>
            <a:off x="7014372" y="2160324"/>
            <a:ext cx="4396339" cy="5524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400" b="0" i="0" kern="120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IE" dirty="0">
                <a:solidFill>
                  <a:srgbClr val="FFFF00"/>
                </a:solidFill>
              </a:rPr>
              <a:t>Collège-lycées</a:t>
            </a:r>
          </a:p>
        </p:txBody>
      </p:sp>
    </p:spTree>
    <p:extLst>
      <p:ext uri="{BB962C8B-B14F-4D97-AF65-F5344CB8AC3E}">
        <p14:creationId xmlns:p14="http://schemas.microsoft.com/office/powerpoint/2010/main" val="605805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19499B7-1286-BC4C-A3AA-C17B11E68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8825" y="1393973"/>
            <a:ext cx="5608164" cy="5278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2438"/>
            <a:ext cx="9404350" cy="1400175"/>
          </a:xfrm>
        </p:spPr>
        <p:txBody>
          <a:bodyPr/>
          <a:lstStyle/>
          <a:p>
            <a:r>
              <a:rPr lang="en-IE" dirty="0" err="1"/>
              <a:t>Fantaisie</a:t>
            </a:r>
            <a:r>
              <a:rPr lang="en-IE" dirty="0"/>
              <a:t> et imagination</a:t>
            </a:r>
          </a:p>
        </p:txBody>
      </p:sp>
    </p:spTree>
    <p:extLst>
      <p:ext uri="{BB962C8B-B14F-4D97-AF65-F5344CB8AC3E}">
        <p14:creationId xmlns:p14="http://schemas.microsoft.com/office/powerpoint/2010/main" val="206990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5067B83-5DD3-F445-B47D-F78B5F2AC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163" y="44668"/>
            <a:ext cx="9134910" cy="681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144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1070</TotalTime>
  <Words>919</Words>
  <Application>Microsoft Macintosh PowerPoint</Application>
  <PresentationFormat>Grand écran</PresentationFormat>
  <Paragraphs>78</Paragraphs>
  <Slides>13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Ion</vt:lpstr>
      <vt:lpstr>Présentation PowerPoint</vt:lpstr>
      <vt:lpstr>Fantaisie et imagination</vt:lpstr>
      <vt:lpstr>Chester Beatty – introduction </vt:lpstr>
      <vt:lpstr>Qu'est-ce que le Chester Beatty ?</vt:lpstr>
      <vt:lpstr>Galerie des traditions sacrées</vt:lpstr>
      <vt:lpstr>Galerie des arts du livre</vt:lpstr>
      <vt:lpstr>NOTES POUR LES SESSIONS SUR L’APPRENTISSAGE PAR LES OBJETS (OBL) POUR L’ENSEIGNEMENT PRIMAIRE ET SECONDAIRE </vt:lpstr>
      <vt:lpstr>Fantaisie et imagination</vt:lpstr>
      <vt:lpstr>Présentation PowerPoint</vt:lpstr>
      <vt:lpstr>Présentation PowerPoint</vt:lpstr>
      <vt:lpstr>Présentation PowerPoint</vt:lpstr>
      <vt:lpstr>Objets/activités pour la session Zoom</vt:lpstr>
      <vt:lpstr>Activité - Livre des morts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Fantasy &amp; Imagination</dc:title>
  <dc:creator>Jennifer Siung</dc:creator>
  <cp:lastModifiedBy>Inès Martorell</cp:lastModifiedBy>
  <cp:revision>53</cp:revision>
  <dcterms:created xsi:type="dcterms:W3CDTF">2021-02-08T11:21:40Z</dcterms:created>
  <dcterms:modified xsi:type="dcterms:W3CDTF">2021-08-25T14:39:09Z</dcterms:modified>
</cp:coreProperties>
</file>