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93" r:id="rId3"/>
    <p:sldId id="294" r:id="rId4"/>
    <p:sldId id="29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il7XAAj2l9qIm0QpMOJF31PpK2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5"/>
  </p:normalViewPr>
  <p:slideViewPr>
    <p:cSldViewPr snapToGrid="0">
      <p:cViewPr varScale="1">
        <p:scale>
          <a:sx n="162" d="100"/>
          <a:sy n="162" d="100"/>
        </p:scale>
        <p:origin x="20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9610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223bbf20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223bbf20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223bbf20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223bbf20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5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https://www.creative-school.e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 descr="Erasmus+ Program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76" y="3977108"/>
            <a:ext cx="2595646" cy="60295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163429" y="0"/>
            <a:ext cx="8851900" cy="4502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Risorse Didattiche Aperte (OER)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Oggi, in qualsiasi parte del mondo, bambini e ragazzi devono poter ricevere un’istruzione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 consenta loro di affrontare nella vita adulta – sia privata che lavorativa – le sfide sociali,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economiche, relazionali.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 poter affrontare queste sfide, durante la vita scolastica i bambini e i ragazzi devono essere messi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grado di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SVILUPPARE CAPACITÀ DI PENSIERO COMPLESSE ED EVOLUTE 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 potranno meglio fiorire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vengono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INCORAGGIATI AD ESSERE CREATIVI, INNOVATIVI E ADATTABILI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Risorse Didattiche (in inglese: </a:t>
            </a:r>
            <a:r>
              <a:rPr lang="en-GB" sz="11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OER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GB" sz="11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Open Educational Resources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che qui vi presentiamo, sono state realizzate nell’ambito di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Creative School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Il progetto si pone l’obiettivo di predisporre materiali didattici che stimolano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L’AUTO-APPRENDIMENTO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sviluppano le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CAPACITÀ DI PENSIERO CRITICO 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di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APPRENDIMENTO VISIVO / SPAZIALE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UTILIZZANDO il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PATRIMONIO CULTURALE 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messo a disposizione delle organizzazioni che partecipano a </a:t>
            </a:r>
            <a:r>
              <a:rPr lang="en-GB" sz="11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Creative School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DESTINATARI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 queste Risorse Didattiche sono: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gli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INSEGNANTI DELLE SCUOLE PRIMARIE E SECONDARIE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che potranno trarre suggerimenti utili per ampliare la propria “cassetta degli attrezzi”, con strategie educative mirate a sviluppare la creatività e il pensiero critico degli studenti;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BAMBINI E RAGAZZI 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 utilizzeranno le OER.</a:t>
            </a:r>
            <a:endParaRPr/>
          </a:p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Gli argomenti delle OER che vi presentiamo sono stati scelti da un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gruppo di insegnanti ed educatori 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provenienti da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Austria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Croazia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Finlandia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Francia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Irlanda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Italia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Regno Unito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coinvolti attraverso focus group e interviste.</a:t>
            </a:r>
            <a:endParaRPr sz="11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Speriamo che questi materiali siano utili per arricchire la vostra personale “cassetta degli attrezzi” e sviluppare il pensiero critico e creativo dei vostri studenti.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https://www.creative-school.eu</a:t>
            </a:r>
            <a:endParaRPr sz="11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5947" y="4041208"/>
            <a:ext cx="1702803" cy="6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6710947" y="4614193"/>
            <a:ext cx="235685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 materiali possono essere usati in base alla licenza: Creative Commons Non Commercial Share Alike license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"/>
          <p:cNvSpPr txBox="1"/>
          <p:nvPr/>
        </p:nvSpPr>
        <p:spPr>
          <a:xfrm flipH="1">
            <a:off x="53975" y="4458904"/>
            <a:ext cx="62706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Progetto </a:t>
            </a:r>
            <a:r>
              <a:rPr lang="en-GB" sz="1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Creative School</a:t>
            </a:r>
            <a: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è finanziato dall’Unione Europea e dall’Agenzia nazionale francese per il Programma ERASMUS+ (Convenzione 2019-1-FR01-KA201-062212). La presente pubblicazione riflette unicamente le opinioni dei suoi autori: l’Unione Europea e l’Agenzia nazionale francese per il Programma ERASMUS+ non possono essere ritenute responsabili di qualsiasi uso possa essere fatto delle informazioni in essa contenute.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7600" y="10886"/>
            <a:ext cx="1676400" cy="1589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8"/>
          <p:cNvGrpSpPr/>
          <p:nvPr/>
        </p:nvGrpSpPr>
        <p:grpSpPr>
          <a:xfrm>
            <a:off x="933814" y="0"/>
            <a:ext cx="7276384" cy="5143500"/>
            <a:chOff x="933814" y="0"/>
            <a:chExt cx="7276384" cy="5143500"/>
          </a:xfrm>
        </p:grpSpPr>
        <p:pic>
          <p:nvPicPr>
            <p:cNvPr id="119" name="Google Shape;119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3814" y="0"/>
              <a:ext cx="727638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8"/>
            <p:cNvSpPr/>
            <p:nvPr/>
          </p:nvSpPr>
          <p:spPr>
            <a:xfrm>
              <a:off x="5537868" y="601580"/>
              <a:ext cx="725238" cy="28073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8"/>
          <p:cNvSpPr txBox="1"/>
          <p:nvPr/>
        </p:nvSpPr>
        <p:spPr>
          <a:xfrm>
            <a:off x="5483459" y="585969"/>
            <a:ext cx="900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Attenta!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795" y="0"/>
            <a:ext cx="727643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795" y="0"/>
            <a:ext cx="727640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800" y="0"/>
            <a:ext cx="72763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800" y="0"/>
            <a:ext cx="727639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3"/>
          <p:cNvGrpSpPr/>
          <p:nvPr/>
        </p:nvGrpSpPr>
        <p:grpSpPr>
          <a:xfrm>
            <a:off x="933803" y="0"/>
            <a:ext cx="7276396" cy="5143500"/>
            <a:chOff x="933803" y="0"/>
            <a:chExt cx="7276396" cy="5143500"/>
          </a:xfrm>
        </p:grpSpPr>
        <p:pic>
          <p:nvPicPr>
            <p:cNvPr id="147" name="Google Shape;147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3803" y="0"/>
              <a:ext cx="7276396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13"/>
            <p:cNvSpPr/>
            <p:nvPr/>
          </p:nvSpPr>
          <p:spPr>
            <a:xfrm>
              <a:off x="4862761" y="795421"/>
              <a:ext cx="1092871" cy="45452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1286710" y="1457157"/>
              <a:ext cx="1079501" cy="47457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1811422" y="1323474"/>
              <a:ext cx="782051" cy="45452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13"/>
          <p:cNvSpPr txBox="1"/>
          <p:nvPr/>
        </p:nvSpPr>
        <p:spPr>
          <a:xfrm>
            <a:off x="4859421" y="751955"/>
            <a:ext cx="10437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D-dove siamo?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3"/>
          <p:cNvSpPr txBox="1"/>
          <p:nvPr/>
        </p:nvSpPr>
        <p:spPr>
          <a:xfrm>
            <a:off x="1290052" y="1243384"/>
            <a:ext cx="122321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Ehi, ma questa non è l’opera che stavi sistemando?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14"/>
          <p:cNvGrpSpPr/>
          <p:nvPr/>
        </p:nvGrpSpPr>
        <p:grpSpPr>
          <a:xfrm>
            <a:off x="1149400" y="0"/>
            <a:ext cx="7060796" cy="4991100"/>
            <a:chOff x="1149400" y="0"/>
            <a:chExt cx="7060796" cy="4991100"/>
          </a:xfrm>
        </p:grpSpPr>
        <p:pic>
          <p:nvPicPr>
            <p:cNvPr id="158" name="Google Shape;158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9400" y="0"/>
              <a:ext cx="7060796" cy="49911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9" name="Google Shape;159;p14"/>
            <p:cNvGrpSpPr/>
            <p:nvPr/>
          </p:nvGrpSpPr>
          <p:grpSpPr>
            <a:xfrm>
              <a:off x="2209130" y="1283369"/>
              <a:ext cx="4648869" cy="2914315"/>
              <a:chOff x="2209130" y="1283369"/>
              <a:chExt cx="4648869" cy="2914315"/>
            </a:xfrm>
          </p:grpSpPr>
          <p:grpSp>
            <p:nvGrpSpPr>
              <p:cNvPr id="160" name="Google Shape;160;p14"/>
              <p:cNvGrpSpPr/>
              <p:nvPr/>
            </p:nvGrpSpPr>
            <p:grpSpPr>
              <a:xfrm>
                <a:off x="3352129" y="3743158"/>
                <a:ext cx="1821449" cy="454526"/>
                <a:chOff x="3352129" y="3743158"/>
                <a:chExt cx="1821449" cy="454526"/>
              </a:xfrm>
            </p:grpSpPr>
            <p:sp>
              <p:nvSpPr>
                <p:cNvPr id="161" name="Google Shape;161;p14"/>
                <p:cNvSpPr/>
                <p:nvPr/>
              </p:nvSpPr>
              <p:spPr>
                <a:xfrm>
                  <a:off x="3425657" y="3769896"/>
                  <a:ext cx="1580817" cy="427788"/>
                </a:xfrm>
                <a:prstGeom prst="rect">
                  <a:avLst/>
                </a:pr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14"/>
                <p:cNvSpPr/>
                <p:nvPr/>
              </p:nvSpPr>
              <p:spPr>
                <a:xfrm>
                  <a:off x="3352129" y="3856788"/>
                  <a:ext cx="1821449" cy="220579"/>
                </a:xfrm>
                <a:prstGeom prst="rect">
                  <a:avLst/>
                </a:pr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14"/>
                <p:cNvSpPr/>
                <p:nvPr/>
              </p:nvSpPr>
              <p:spPr>
                <a:xfrm>
                  <a:off x="3993815" y="3743158"/>
                  <a:ext cx="1092869" cy="200526"/>
                </a:xfrm>
                <a:prstGeom prst="rect">
                  <a:avLst/>
                </a:pr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4" name="Google Shape;164;p14"/>
              <p:cNvSpPr/>
              <p:nvPr/>
            </p:nvSpPr>
            <p:spPr>
              <a:xfrm>
                <a:off x="2209130" y="1423736"/>
                <a:ext cx="765343" cy="374315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4"/>
              <p:cNvSpPr/>
              <p:nvPr/>
            </p:nvSpPr>
            <p:spPr>
              <a:xfrm>
                <a:off x="5594684" y="1283369"/>
                <a:ext cx="1263315" cy="227264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6" name="Google Shape;166;p14"/>
          <p:cNvSpPr txBox="1"/>
          <p:nvPr/>
        </p:nvSpPr>
        <p:spPr>
          <a:xfrm>
            <a:off x="5728369" y="1059593"/>
            <a:ext cx="9673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Oh cavolo! Ho rovinato la Gioconda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4"/>
          <p:cNvSpPr txBox="1"/>
          <p:nvPr/>
        </p:nvSpPr>
        <p:spPr>
          <a:xfrm>
            <a:off x="2142220" y="1416746"/>
            <a:ext cx="900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Tu… cosa?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4"/>
          <p:cNvSpPr txBox="1"/>
          <p:nvPr/>
        </p:nvSpPr>
        <p:spPr>
          <a:xfrm>
            <a:off x="3482846" y="3553788"/>
            <a:ext cx="15369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Gioconda si trova al Louvre. Questa è L.H.O.O.Q. di Duchamp. Si tratta di una cartolina che riproduce la Gioconda di Leonardo da Vinci…</a:t>
            </a:r>
            <a:endParaRPr sz="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5"/>
          <p:cNvGrpSpPr/>
          <p:nvPr/>
        </p:nvGrpSpPr>
        <p:grpSpPr>
          <a:xfrm>
            <a:off x="933800" y="0"/>
            <a:ext cx="7276396" cy="5143500"/>
            <a:chOff x="933800" y="0"/>
            <a:chExt cx="7276396" cy="5143500"/>
          </a:xfrm>
        </p:grpSpPr>
        <p:pic>
          <p:nvPicPr>
            <p:cNvPr id="174" name="Google Shape;174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3800" y="0"/>
              <a:ext cx="7276396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15"/>
            <p:cNvSpPr/>
            <p:nvPr/>
          </p:nvSpPr>
          <p:spPr>
            <a:xfrm>
              <a:off x="2804024" y="2894262"/>
              <a:ext cx="678449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1430421" y="882316"/>
              <a:ext cx="2185737" cy="64836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1206498" y="855578"/>
              <a:ext cx="765343" cy="52805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1139657" y="969211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1366920" y="1136315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5457656" y="1310105"/>
              <a:ext cx="1132976" cy="48126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5965657" y="1303421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15"/>
          <p:cNvSpPr txBox="1"/>
          <p:nvPr/>
        </p:nvSpPr>
        <p:spPr>
          <a:xfrm>
            <a:off x="5340682" y="1194242"/>
            <a:ext cx="14504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OK ... Direi che è il momento di trovare un modo per uscire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5"/>
          <p:cNvSpPr txBox="1"/>
          <p:nvPr/>
        </p:nvSpPr>
        <p:spPr>
          <a:xfrm>
            <a:off x="2671856" y="2829854"/>
            <a:ext cx="9002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Sì, hai ragione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5"/>
          <p:cNvSpPr txBox="1"/>
          <p:nvPr/>
        </p:nvSpPr>
        <p:spPr>
          <a:xfrm>
            <a:off x="1382933" y="654045"/>
            <a:ext cx="205943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L’artista ha aggiunto solo un pizzetto e un paio di baffi. Leggendo il titolo in francese, la pronuncia è identica alla frase “le brucia il culo”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16"/>
          <p:cNvGrpSpPr/>
          <p:nvPr/>
        </p:nvGrpSpPr>
        <p:grpSpPr>
          <a:xfrm>
            <a:off x="1146044" y="0"/>
            <a:ext cx="6851906" cy="5143500"/>
            <a:chOff x="1146044" y="0"/>
            <a:chExt cx="6851906" cy="5143500"/>
          </a:xfrm>
        </p:grpSpPr>
        <p:grpSp>
          <p:nvGrpSpPr>
            <p:cNvPr id="190" name="Google Shape;190;p16"/>
            <p:cNvGrpSpPr/>
            <p:nvPr/>
          </p:nvGrpSpPr>
          <p:grpSpPr>
            <a:xfrm>
              <a:off x="1146044" y="0"/>
              <a:ext cx="6851906" cy="5143500"/>
              <a:chOff x="1146044" y="0"/>
              <a:chExt cx="6851906" cy="5143500"/>
            </a:xfrm>
          </p:grpSpPr>
          <p:pic>
            <p:nvPicPr>
              <p:cNvPr id="191" name="Google Shape;191;p1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46044" y="0"/>
                <a:ext cx="6851906" cy="5143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2" name="Google Shape;192;p16"/>
              <p:cNvSpPr/>
              <p:nvPr/>
            </p:nvSpPr>
            <p:spPr>
              <a:xfrm>
                <a:off x="1951788" y="1016000"/>
                <a:ext cx="1951791" cy="668421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3" name="Google Shape;193;p16"/>
            <p:cNvSpPr/>
            <p:nvPr/>
          </p:nvSpPr>
          <p:spPr>
            <a:xfrm>
              <a:off x="3365499" y="1156368"/>
              <a:ext cx="758659" cy="39436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2132264" y="1457157"/>
              <a:ext cx="862262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1975182" y="1403682"/>
              <a:ext cx="765343" cy="38768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196;p16"/>
          <p:cNvSpPr txBox="1"/>
          <p:nvPr/>
        </p:nvSpPr>
        <p:spPr>
          <a:xfrm>
            <a:off x="1824789" y="831901"/>
            <a:ext cx="217905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 una delle opere più </a:t>
            </a:r>
            <a:b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significative del periodo dadaista. Non si tratta dell’originale, che venne rubato nel 1921, ma di una delle 5000 riproduzioni realizzate dall’artista nel 1974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17"/>
          <p:cNvGrpSpPr/>
          <p:nvPr/>
        </p:nvGrpSpPr>
        <p:grpSpPr>
          <a:xfrm>
            <a:off x="1148358" y="0"/>
            <a:ext cx="6847284" cy="5143500"/>
            <a:chOff x="1148358" y="0"/>
            <a:chExt cx="6847284" cy="5143500"/>
          </a:xfrm>
        </p:grpSpPr>
        <p:pic>
          <p:nvPicPr>
            <p:cNvPr id="202" name="Google Shape;202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8358" y="0"/>
              <a:ext cx="684728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17"/>
            <p:cNvSpPr/>
            <p:nvPr/>
          </p:nvSpPr>
          <p:spPr>
            <a:xfrm>
              <a:off x="3943683" y="701842"/>
              <a:ext cx="1450475" cy="60826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3913604" y="735262"/>
              <a:ext cx="531396" cy="54810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4782552" y="795421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17"/>
          <p:cNvSpPr txBox="1"/>
          <p:nvPr/>
        </p:nvSpPr>
        <p:spPr>
          <a:xfrm>
            <a:off x="3893667" y="565845"/>
            <a:ext cx="146707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questo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così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strano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sembra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un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sogno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21178" y="188354"/>
            <a:ext cx="7784123" cy="4401149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 lIns="91388" tIns="45692" rIns="91388" bIns="45692">
            <a:spAutoFit/>
          </a:bodyPr>
          <a:lstStyle/>
          <a:p>
            <a:pPr algn="ctr"/>
            <a:endParaRPr lang="it-IT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mr-IN" sz="2800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it-IT" sz="2800" dirty="0">
                <a:solidFill>
                  <a:schemeClr val="tx1"/>
                </a:solidFill>
                <a:latin typeface="Calibri"/>
                <a:cs typeface="Calibri"/>
              </a:rPr>
              <a:t>Materia</a:t>
            </a:r>
            <a:r>
              <a:rPr lang="mr-IN" sz="280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endParaRPr lang="it-IT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it-IT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it-IT" sz="2800" b="1" dirty="0">
                <a:solidFill>
                  <a:schemeClr val="tx1"/>
                </a:solidFill>
                <a:latin typeface="Calibri"/>
                <a:cs typeface="Calibri"/>
              </a:rPr>
              <a:t>STORIA DELL’ARTE</a:t>
            </a:r>
          </a:p>
          <a:p>
            <a:pPr algn="ctr"/>
            <a:endParaRPr lang="mr-IN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it-IT" sz="2800" dirty="0">
                <a:solidFill>
                  <a:schemeClr val="tx1"/>
                </a:solidFill>
                <a:latin typeface="Calibri"/>
                <a:cs typeface="Calibri"/>
              </a:rPr>
              <a:t>Età</a:t>
            </a:r>
            <a:r>
              <a:rPr lang="mr-IN" sz="280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endParaRPr lang="it-IT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it-IT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mr-IN" sz="28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lang="it-IT" sz="2800" dirty="0">
                <a:solidFill>
                  <a:schemeClr val="tx1"/>
                </a:solidFill>
                <a:latin typeface="Calibri"/>
                <a:cs typeface="Calibri"/>
              </a:rPr>
              <a:t>4-18 ANNI</a:t>
            </a:r>
          </a:p>
          <a:p>
            <a:pPr algn="ctr"/>
            <a:endParaRPr lang="it-IT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AF73C66-EB12-A14A-80D0-80AE2EC8F9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55001" y="3780300"/>
            <a:ext cx="1676400" cy="11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05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18"/>
          <p:cNvGrpSpPr/>
          <p:nvPr/>
        </p:nvGrpSpPr>
        <p:grpSpPr>
          <a:xfrm>
            <a:off x="1139952" y="0"/>
            <a:ext cx="6864105" cy="5143500"/>
            <a:chOff x="1139952" y="0"/>
            <a:chExt cx="6864105" cy="5143500"/>
          </a:xfrm>
        </p:grpSpPr>
        <p:pic>
          <p:nvPicPr>
            <p:cNvPr id="212" name="Google Shape;21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9952" y="0"/>
              <a:ext cx="6864105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18"/>
            <p:cNvSpPr/>
            <p:nvPr/>
          </p:nvSpPr>
          <p:spPr>
            <a:xfrm>
              <a:off x="1714497" y="427788"/>
              <a:ext cx="5932239" cy="64168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18"/>
          <p:cNvSpPr txBox="1"/>
          <p:nvPr/>
        </p:nvSpPr>
        <p:spPr>
          <a:xfrm>
            <a:off x="2234934" y="479022"/>
            <a:ext cx="45629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Beh, effettivamente questo dipinto si chiama “Sogno causato dal volo di un’ape intorno a una melagrana un attimo prima del risveglio”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9"/>
          <p:cNvGrpSpPr/>
          <p:nvPr/>
        </p:nvGrpSpPr>
        <p:grpSpPr>
          <a:xfrm>
            <a:off x="1139946" y="0"/>
            <a:ext cx="6864105" cy="5143500"/>
            <a:chOff x="1139946" y="0"/>
            <a:chExt cx="6864105" cy="5143500"/>
          </a:xfrm>
        </p:grpSpPr>
        <p:pic>
          <p:nvPicPr>
            <p:cNvPr id="220" name="Google Shape;220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9946" y="0"/>
              <a:ext cx="6864105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19"/>
            <p:cNvSpPr/>
            <p:nvPr/>
          </p:nvSpPr>
          <p:spPr>
            <a:xfrm>
              <a:off x="1493919" y="561475"/>
              <a:ext cx="1640976" cy="23394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2402973" y="581526"/>
              <a:ext cx="758660" cy="15373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3769894" y="347579"/>
              <a:ext cx="1303419" cy="112294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3713078" y="387683"/>
              <a:ext cx="611608" cy="104273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4688972" y="875633"/>
              <a:ext cx="765343" cy="46789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19"/>
          <p:cNvSpPr txBox="1"/>
          <p:nvPr/>
        </p:nvSpPr>
        <p:spPr>
          <a:xfrm>
            <a:off x="3596105" y="202137"/>
            <a:ext cx="181810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No. Dalì decise di creare </a:t>
            </a:r>
            <a:b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l’opera dopo che un’ape l’avevo punto mentre dormiva. La puntura gli provocò, oltre al dolore, una sequenza di immagini curiose che lo portatono a dipingere l’opera, aiutato da sua moglie Gaia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9"/>
          <p:cNvSpPr txBox="1"/>
          <p:nvPr/>
        </p:nvSpPr>
        <p:spPr>
          <a:xfrm>
            <a:off x="1749491" y="426404"/>
            <a:ext cx="10846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Stai scherzando vero?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0"/>
          <p:cNvGrpSpPr/>
          <p:nvPr/>
        </p:nvGrpSpPr>
        <p:grpSpPr>
          <a:xfrm>
            <a:off x="1148358" y="0"/>
            <a:ext cx="6847284" cy="5143500"/>
            <a:chOff x="1148358" y="0"/>
            <a:chExt cx="6847284" cy="5143500"/>
          </a:xfrm>
        </p:grpSpPr>
        <p:pic>
          <p:nvPicPr>
            <p:cNvPr id="233" name="Google Shape;233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8358" y="0"/>
              <a:ext cx="684728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20"/>
            <p:cNvSpPr/>
            <p:nvPr/>
          </p:nvSpPr>
          <p:spPr>
            <a:xfrm>
              <a:off x="1981867" y="735263"/>
              <a:ext cx="1534028" cy="43447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5069972" y="588211"/>
              <a:ext cx="1266660" cy="31415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20"/>
          <p:cNvSpPr txBox="1"/>
          <p:nvPr/>
        </p:nvSpPr>
        <p:spPr>
          <a:xfrm>
            <a:off x="5239284" y="425579"/>
            <a:ext cx="90029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intitola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Dalì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Atomico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0"/>
          <p:cNvSpPr txBox="1"/>
          <p:nvPr/>
        </p:nvSpPr>
        <p:spPr>
          <a:xfrm>
            <a:off x="2023407" y="538703"/>
            <a:ext cx="136548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Sentiamo allora come si chiama questa fotografia. Sono tutt’orecchi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21"/>
          <p:cNvGrpSpPr/>
          <p:nvPr/>
        </p:nvGrpSpPr>
        <p:grpSpPr>
          <a:xfrm>
            <a:off x="1148358" y="0"/>
            <a:ext cx="6847284" cy="5143500"/>
            <a:chOff x="1148358" y="0"/>
            <a:chExt cx="6847284" cy="5143500"/>
          </a:xfrm>
        </p:grpSpPr>
        <p:pic>
          <p:nvPicPr>
            <p:cNvPr id="243" name="Google Shape;243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8358" y="0"/>
              <a:ext cx="684728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21"/>
            <p:cNvSpPr/>
            <p:nvPr/>
          </p:nvSpPr>
          <p:spPr>
            <a:xfrm>
              <a:off x="2336130" y="608262"/>
              <a:ext cx="1092870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4124159" y="949157"/>
              <a:ext cx="1089526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4575340" y="982578"/>
              <a:ext cx="745291" cy="26068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5591341" y="568158"/>
              <a:ext cx="959186" cy="29410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3970420" y="213895"/>
              <a:ext cx="514685" cy="24731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p21"/>
          <p:cNvSpPr txBox="1"/>
          <p:nvPr/>
        </p:nvSpPr>
        <p:spPr>
          <a:xfrm>
            <a:off x="5567947" y="393304"/>
            <a:ext cx="10293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Ragazzi, ha un significato serio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1"/>
          <p:cNvSpPr txBox="1"/>
          <p:nvPr/>
        </p:nvSpPr>
        <p:spPr>
          <a:xfrm>
            <a:off x="4075213" y="794200"/>
            <a:ext cx="12320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 aspettavo qualcosa di più articolato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1"/>
          <p:cNvSpPr txBox="1"/>
          <p:nvPr/>
        </p:nvSpPr>
        <p:spPr>
          <a:xfrm>
            <a:off x="3785458" y="200369"/>
            <a:ext cx="900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Ah,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1"/>
          <p:cNvSpPr txBox="1"/>
          <p:nvPr/>
        </p:nvSpPr>
        <p:spPr>
          <a:xfrm>
            <a:off x="2389357" y="670610"/>
            <a:ext cx="103150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Articolato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22"/>
          <p:cNvGrpSpPr/>
          <p:nvPr/>
        </p:nvGrpSpPr>
        <p:grpSpPr>
          <a:xfrm>
            <a:off x="1148355" y="0"/>
            <a:ext cx="6847300" cy="5143500"/>
            <a:chOff x="1148355" y="0"/>
            <a:chExt cx="6847300" cy="5143500"/>
          </a:xfrm>
        </p:grpSpPr>
        <p:pic>
          <p:nvPicPr>
            <p:cNvPr id="258" name="Google Shape;258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8355" y="0"/>
              <a:ext cx="68473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22"/>
            <p:cNvSpPr/>
            <p:nvPr/>
          </p:nvSpPr>
          <p:spPr>
            <a:xfrm>
              <a:off x="3666287" y="695157"/>
              <a:ext cx="932449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1610894" y="541421"/>
              <a:ext cx="1356895" cy="38099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2402972" y="574841"/>
              <a:ext cx="731922" cy="12031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2"/>
            <p:cNvSpPr/>
            <p:nvPr/>
          </p:nvSpPr>
          <p:spPr>
            <a:xfrm>
              <a:off x="5120106" y="367632"/>
              <a:ext cx="1069473" cy="46789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5524498" y="508000"/>
              <a:ext cx="691817" cy="30078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2"/>
            <p:cNvSpPr/>
            <p:nvPr/>
          </p:nvSpPr>
          <p:spPr>
            <a:xfrm>
              <a:off x="6517105" y="842212"/>
              <a:ext cx="1169737" cy="42778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7041815" y="848895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22"/>
          <p:cNvSpPr txBox="1"/>
          <p:nvPr/>
        </p:nvSpPr>
        <p:spPr>
          <a:xfrm>
            <a:off x="5056879" y="163795"/>
            <a:ext cx="1199543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Proprio quella. </a:t>
            </a:r>
            <a:b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 vollero sei ore e più di 20 tentativi per far sì che tutto funzionasse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2"/>
          <p:cNvSpPr txBox="1"/>
          <p:nvPr/>
        </p:nvSpPr>
        <p:spPr>
          <a:xfrm>
            <a:off x="6383421" y="741363"/>
            <a:ext cx="151063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Dalì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ispirò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questa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foto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esplosioni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avvenute</a:t>
            </a:r>
            <a:r>
              <a:rPr lang="en-GB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Giappone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 txBox="1"/>
          <p:nvPr/>
        </p:nvSpPr>
        <p:spPr>
          <a:xfrm>
            <a:off x="3585127" y="565864"/>
            <a:ext cx="10604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Intendi Hiroshima e Nagasaki?</a:t>
            </a:r>
            <a:endParaRPr/>
          </a:p>
        </p:txBody>
      </p:sp>
      <p:sp>
        <p:nvSpPr>
          <p:cNvPr id="269" name="Google Shape;269;p22"/>
          <p:cNvSpPr txBox="1"/>
          <p:nvPr/>
        </p:nvSpPr>
        <p:spPr>
          <a:xfrm>
            <a:off x="1557420" y="211333"/>
            <a:ext cx="1550737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Immagino. </a:t>
            </a:r>
            <a:b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Lanciare dei gatti e dell’acqua dev’essere stata un’impresa non da poco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23"/>
          <p:cNvGrpSpPr/>
          <p:nvPr/>
        </p:nvGrpSpPr>
        <p:grpSpPr>
          <a:xfrm>
            <a:off x="1142558" y="0"/>
            <a:ext cx="6847284" cy="5143500"/>
            <a:chOff x="1142558" y="0"/>
            <a:chExt cx="6847284" cy="5143500"/>
          </a:xfrm>
        </p:grpSpPr>
        <p:pic>
          <p:nvPicPr>
            <p:cNvPr id="275" name="Google Shape;275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2558" y="0"/>
              <a:ext cx="684728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23"/>
            <p:cNvSpPr/>
            <p:nvPr/>
          </p:nvSpPr>
          <p:spPr>
            <a:xfrm>
              <a:off x="5765128" y="300789"/>
              <a:ext cx="1727871" cy="40773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6861341" y="381000"/>
              <a:ext cx="778712" cy="24063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23"/>
          <p:cNvSpPr txBox="1"/>
          <p:nvPr/>
        </p:nvSpPr>
        <p:spPr>
          <a:xfrm>
            <a:off x="5608053" y="163472"/>
            <a:ext cx="20988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Beh, inizialmente doveva </a:t>
            </a:r>
            <a:b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essere un’anatra che esplodeva, ma fortunatamente riuscirono a fargli cambiare idea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24"/>
          <p:cNvGrpSpPr/>
          <p:nvPr/>
        </p:nvGrpSpPr>
        <p:grpSpPr>
          <a:xfrm>
            <a:off x="1148375" y="0"/>
            <a:ext cx="6847268" cy="5143500"/>
            <a:chOff x="1148375" y="0"/>
            <a:chExt cx="6847268" cy="5143500"/>
          </a:xfrm>
        </p:grpSpPr>
        <p:pic>
          <p:nvPicPr>
            <p:cNvPr id="284" name="Google Shape;284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8375" y="0"/>
              <a:ext cx="6847268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" name="Google Shape;285;p24"/>
            <p:cNvSpPr/>
            <p:nvPr/>
          </p:nvSpPr>
          <p:spPr>
            <a:xfrm>
              <a:off x="2155656" y="554789"/>
              <a:ext cx="1407028" cy="320841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2864183" y="581526"/>
              <a:ext cx="778712" cy="20721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3352130" y="4137525"/>
              <a:ext cx="872291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3499182" y="4297947"/>
              <a:ext cx="765344" cy="20721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5918866" y="1517316"/>
              <a:ext cx="838872" cy="21389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6025814" y="1584159"/>
              <a:ext cx="765343" cy="10694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5404181" y="441159"/>
              <a:ext cx="1667713" cy="26068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24"/>
          <p:cNvSpPr txBox="1"/>
          <p:nvPr/>
        </p:nvSpPr>
        <p:spPr>
          <a:xfrm>
            <a:off x="5476774" y="276849"/>
            <a:ext cx="152159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Invece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sì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lang="en-GB" sz="1200" dirty="0" err="1"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uesto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dipinto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davvero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bellissimo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4"/>
          <p:cNvSpPr txBox="1"/>
          <p:nvPr/>
        </p:nvSpPr>
        <p:spPr>
          <a:xfrm>
            <a:off x="5873778" y="1379528"/>
            <a:ext cx="9002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Guardate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meglio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4"/>
          <p:cNvSpPr txBox="1"/>
          <p:nvPr/>
        </p:nvSpPr>
        <p:spPr>
          <a:xfrm>
            <a:off x="2190250" y="462014"/>
            <a:ext cx="131227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 non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c’è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niente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4"/>
          <p:cNvSpPr txBox="1"/>
          <p:nvPr/>
        </p:nvSpPr>
        <p:spPr>
          <a:xfrm>
            <a:off x="3292122" y="4088687"/>
            <a:ext cx="109025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C’è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solo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finestra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!!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25"/>
          <p:cNvGrpSpPr/>
          <p:nvPr/>
        </p:nvGrpSpPr>
        <p:grpSpPr>
          <a:xfrm>
            <a:off x="1148350" y="0"/>
            <a:ext cx="6847297" cy="5143500"/>
            <a:chOff x="1148350" y="0"/>
            <a:chExt cx="6847297" cy="5143500"/>
          </a:xfrm>
        </p:grpSpPr>
        <p:pic>
          <p:nvPicPr>
            <p:cNvPr id="301" name="Google Shape;301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8350" y="0"/>
              <a:ext cx="6847297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25"/>
            <p:cNvSpPr/>
            <p:nvPr/>
          </p:nvSpPr>
          <p:spPr>
            <a:xfrm>
              <a:off x="5234391" y="597357"/>
              <a:ext cx="2209170" cy="87633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6117296" y="848632"/>
              <a:ext cx="1667713" cy="26068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1729942" y="434367"/>
              <a:ext cx="1584343" cy="26068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p25"/>
          <p:cNvSpPr txBox="1"/>
          <p:nvPr/>
        </p:nvSpPr>
        <p:spPr>
          <a:xfrm>
            <a:off x="1657685" y="237962"/>
            <a:ext cx="169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Effettivamente c’è </a:t>
            </a:r>
            <a:b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tela e un cavalletto, ma non il disegno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5"/>
          <p:cNvSpPr txBox="1"/>
          <p:nvPr/>
        </p:nvSpPr>
        <p:spPr>
          <a:xfrm>
            <a:off x="4825999" y="439293"/>
            <a:ext cx="308142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paesaggio riprodotto nel quadro </a:t>
            </a:r>
            <a:b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 il paesaggio esterno, non viceversa. Noi vediamo quello che viene realizzato attraverso l’opera d’arte: la natura in sé non esiste, se non per la consistenza che le diamo attraverso la nostra interpretazione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26"/>
          <p:cNvGrpSpPr/>
          <p:nvPr/>
        </p:nvGrpSpPr>
        <p:grpSpPr>
          <a:xfrm>
            <a:off x="1090063" y="0"/>
            <a:ext cx="6847262" cy="5143500"/>
            <a:chOff x="1090063" y="0"/>
            <a:chExt cx="6847262" cy="5143500"/>
          </a:xfrm>
        </p:grpSpPr>
        <p:pic>
          <p:nvPicPr>
            <p:cNvPr id="312" name="Google Shape;312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0063" y="0"/>
              <a:ext cx="6847262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26"/>
            <p:cNvSpPr/>
            <p:nvPr/>
          </p:nvSpPr>
          <p:spPr>
            <a:xfrm>
              <a:off x="2783972" y="1249948"/>
              <a:ext cx="751975" cy="29410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2824078" y="1296736"/>
              <a:ext cx="765343" cy="13368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26"/>
          <p:cNvSpPr txBox="1"/>
          <p:nvPr/>
        </p:nvSpPr>
        <p:spPr>
          <a:xfrm>
            <a:off x="2659669" y="1185737"/>
            <a:ext cx="10166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poi date a me del filosofo!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27"/>
          <p:cNvGrpSpPr/>
          <p:nvPr/>
        </p:nvGrpSpPr>
        <p:grpSpPr>
          <a:xfrm>
            <a:off x="907900" y="0"/>
            <a:ext cx="7328208" cy="5143500"/>
            <a:chOff x="907900" y="0"/>
            <a:chExt cx="7328208" cy="5143500"/>
          </a:xfrm>
        </p:grpSpPr>
        <p:pic>
          <p:nvPicPr>
            <p:cNvPr id="321" name="Google Shape;321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900" y="0"/>
              <a:ext cx="7328208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" name="Google Shape;322;p27"/>
            <p:cNvSpPr/>
            <p:nvPr/>
          </p:nvSpPr>
          <p:spPr>
            <a:xfrm>
              <a:off x="1059446" y="1136314"/>
              <a:ext cx="1661028" cy="41442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1386972" y="1343526"/>
              <a:ext cx="1433765" cy="655051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1086182" y="1356895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6353340" y="1443789"/>
              <a:ext cx="1273344" cy="42779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p27"/>
          <p:cNvSpPr txBox="1"/>
          <p:nvPr/>
        </p:nvSpPr>
        <p:spPr>
          <a:xfrm>
            <a:off x="6334981" y="1336536"/>
            <a:ext cx="11379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Wow, un masso volante!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7"/>
          <p:cNvSpPr txBox="1"/>
          <p:nvPr/>
        </p:nvSpPr>
        <p:spPr>
          <a:xfrm>
            <a:off x="1249947" y="1057510"/>
            <a:ext cx="14170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 è solo un masso volante, è un castello dei Pirenei!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4006" y="338864"/>
            <a:ext cx="8473846" cy="4411408"/>
          </a:xfrm>
          <a:prstGeom prst="rect">
            <a:avLst/>
          </a:prstGeom>
          <a:noFill/>
          <a:ln w="38100" cap="rnd" cmpd="sng">
            <a:solidFill>
              <a:schemeClr val="tx1"/>
            </a:solidFill>
            <a:round/>
          </a:ln>
        </p:spPr>
        <p:txBody>
          <a:bodyPr wrap="square" lIns="91388" tIns="45692" rIns="91388" bIns="45692" rtlCol="0">
            <a:spAutoFit/>
          </a:bodyPr>
          <a:lstStyle/>
          <a:p>
            <a:pPr algn="ctr">
              <a:lnSpc>
                <a:spcPts val="4800"/>
              </a:lnSpc>
            </a:pPr>
            <a:endParaRPr lang="it-IT" sz="4400" dirty="0">
              <a:solidFill>
                <a:srgbClr val="FFFFFF"/>
              </a:solidFill>
            </a:endParaRPr>
          </a:p>
          <a:p>
            <a:pPr algn="ctr">
              <a:lnSpc>
                <a:spcPts val="4800"/>
              </a:lnSpc>
            </a:pPr>
            <a:endParaRPr lang="it-IT" sz="4400" dirty="0">
              <a:solidFill>
                <a:srgbClr val="FFFFFF"/>
              </a:solidFill>
            </a:endParaRPr>
          </a:p>
          <a:p>
            <a:pPr algn="ctr">
              <a:lnSpc>
                <a:spcPts val="4800"/>
              </a:lnSpc>
            </a:pPr>
            <a:endParaRPr lang="it-IT" sz="4400" dirty="0">
              <a:solidFill>
                <a:srgbClr val="FFFFFF"/>
              </a:solidFill>
            </a:endParaRPr>
          </a:p>
          <a:p>
            <a:pPr algn="ctr">
              <a:lnSpc>
                <a:spcPts val="4800"/>
              </a:lnSpc>
            </a:pPr>
            <a:r>
              <a:rPr lang="it-IT" sz="4400" dirty="0">
                <a:solidFill>
                  <a:srgbClr val="FFFFFF"/>
                </a:solidFill>
              </a:rPr>
              <a:t>UN VIAGGIO SURREALE</a:t>
            </a:r>
          </a:p>
          <a:p>
            <a:pPr algn="ctr">
              <a:lnSpc>
                <a:spcPts val="4800"/>
              </a:lnSpc>
            </a:pPr>
            <a:endParaRPr lang="it-IT" sz="4400" dirty="0">
              <a:solidFill>
                <a:srgbClr val="FFFFFF"/>
              </a:solidFill>
            </a:endParaRPr>
          </a:p>
          <a:p>
            <a:pPr algn="ctr">
              <a:lnSpc>
                <a:spcPts val="4800"/>
              </a:lnSpc>
            </a:pPr>
            <a:endParaRPr lang="it-IT" sz="44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>
              <a:lnSpc>
                <a:spcPts val="4800"/>
              </a:lnSpc>
            </a:pPr>
            <a:endParaRPr lang="it-IT" sz="44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996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28"/>
          <p:cNvGrpSpPr/>
          <p:nvPr/>
        </p:nvGrpSpPr>
        <p:grpSpPr>
          <a:xfrm>
            <a:off x="968850" y="1"/>
            <a:ext cx="7206296" cy="5143499"/>
            <a:chOff x="968850" y="1"/>
            <a:chExt cx="7206296" cy="5143499"/>
          </a:xfrm>
        </p:grpSpPr>
        <p:pic>
          <p:nvPicPr>
            <p:cNvPr id="333" name="Google Shape;333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68850" y="1"/>
              <a:ext cx="7206296" cy="5143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4" name="Google Shape;334;p28"/>
            <p:cNvSpPr/>
            <p:nvPr/>
          </p:nvSpPr>
          <p:spPr>
            <a:xfrm>
              <a:off x="2757235" y="414420"/>
              <a:ext cx="1079502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4842709" y="2987842"/>
              <a:ext cx="2169028" cy="68847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5143498" y="3475788"/>
              <a:ext cx="1808081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6446919" y="3188368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28"/>
          <p:cNvSpPr txBox="1"/>
          <p:nvPr/>
        </p:nvSpPr>
        <p:spPr>
          <a:xfrm>
            <a:off x="4779211" y="2908623"/>
            <a:ext cx="231942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Secondo alcuni, l’opera sembra ispirarsi all’isola volante di Laputa dei viaggi di Gulliver…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Ehi ma da qui dovremmo arrivare all’uscita!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8"/>
          <p:cNvSpPr txBox="1"/>
          <p:nvPr/>
        </p:nvSpPr>
        <p:spPr>
          <a:xfrm>
            <a:off x="2700632" y="358919"/>
            <a:ext cx="11695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 qui non si vede molto bene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29"/>
          <p:cNvGrpSpPr/>
          <p:nvPr/>
        </p:nvGrpSpPr>
        <p:grpSpPr>
          <a:xfrm>
            <a:off x="1146052" y="0"/>
            <a:ext cx="6851895" cy="5143500"/>
            <a:chOff x="1146052" y="0"/>
            <a:chExt cx="6851895" cy="5143500"/>
          </a:xfrm>
        </p:grpSpPr>
        <p:pic>
          <p:nvPicPr>
            <p:cNvPr id="345" name="Google Shape;345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6052" y="0"/>
              <a:ext cx="6851895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Google Shape;346;p29"/>
            <p:cNvSpPr/>
            <p:nvPr/>
          </p:nvSpPr>
          <p:spPr>
            <a:xfrm>
              <a:off x="4381498" y="4264526"/>
              <a:ext cx="1681081" cy="34757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4809288" y="3843420"/>
              <a:ext cx="919080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5417550" y="4097420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9" name="Google Shape;349;p29"/>
          <p:cNvSpPr txBox="1"/>
          <p:nvPr/>
        </p:nvSpPr>
        <p:spPr>
          <a:xfrm>
            <a:off x="4505159" y="3997944"/>
            <a:ext cx="1282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Forza, arrampichiamoci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30"/>
          <p:cNvGrpSpPr/>
          <p:nvPr/>
        </p:nvGrpSpPr>
        <p:grpSpPr>
          <a:xfrm>
            <a:off x="1146052" y="0"/>
            <a:ext cx="6851895" cy="5143500"/>
            <a:chOff x="1146052" y="0"/>
            <a:chExt cx="6851895" cy="5143500"/>
          </a:xfrm>
        </p:grpSpPr>
        <p:pic>
          <p:nvPicPr>
            <p:cNvPr id="355" name="Google Shape;355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6052" y="0"/>
              <a:ext cx="6851895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Google Shape;356;p30"/>
            <p:cNvSpPr/>
            <p:nvPr/>
          </p:nvSpPr>
          <p:spPr>
            <a:xfrm>
              <a:off x="4281235" y="454527"/>
              <a:ext cx="1828133" cy="93578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4247814" y="721894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4662235" y="1196473"/>
              <a:ext cx="1346870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5838656" y="735263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5678235" y="407736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30"/>
          <p:cNvSpPr txBox="1"/>
          <p:nvPr/>
        </p:nvSpPr>
        <p:spPr>
          <a:xfrm>
            <a:off x="4647933" y="579284"/>
            <a:ext cx="15750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Uff, ci siamo riusciti. Non sono abituato a tutto questo movimento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31"/>
          <p:cNvGrpSpPr/>
          <p:nvPr/>
        </p:nvGrpSpPr>
        <p:grpSpPr>
          <a:xfrm>
            <a:off x="924128" y="0"/>
            <a:ext cx="7295744" cy="5143500"/>
            <a:chOff x="924128" y="0"/>
            <a:chExt cx="7295744" cy="5143500"/>
          </a:xfrm>
        </p:grpSpPr>
        <p:pic>
          <p:nvPicPr>
            <p:cNvPr id="367" name="Google Shape;367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24128" y="0"/>
              <a:ext cx="729574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31"/>
            <p:cNvSpPr/>
            <p:nvPr/>
          </p:nvSpPr>
          <p:spPr>
            <a:xfrm>
              <a:off x="2463130" y="962525"/>
              <a:ext cx="651712" cy="26736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441656" y="307472"/>
              <a:ext cx="1480555" cy="58152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5330656" y="501316"/>
              <a:ext cx="765343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p31"/>
          <p:cNvSpPr txBox="1"/>
          <p:nvPr/>
        </p:nvSpPr>
        <p:spPr>
          <a:xfrm>
            <a:off x="4524316" y="218230"/>
            <a:ext cx="14580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 hai fatto ad arrivare così velocemente in cima?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1"/>
          <p:cNvSpPr txBox="1"/>
          <p:nvPr/>
        </p:nvSpPr>
        <p:spPr>
          <a:xfrm>
            <a:off x="2293996" y="953979"/>
            <a:ext cx="900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Uh?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32"/>
          <p:cNvGrpSpPr/>
          <p:nvPr/>
        </p:nvGrpSpPr>
        <p:grpSpPr>
          <a:xfrm>
            <a:off x="1143000" y="0"/>
            <a:ext cx="6858000" cy="5143500"/>
            <a:chOff x="1143000" y="0"/>
            <a:chExt cx="6858000" cy="5143500"/>
          </a:xfrm>
        </p:grpSpPr>
        <p:pic>
          <p:nvPicPr>
            <p:cNvPr id="378" name="Google Shape;378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3000" y="0"/>
              <a:ext cx="6858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Google Shape;379;p32"/>
            <p:cNvSpPr/>
            <p:nvPr/>
          </p:nvSpPr>
          <p:spPr>
            <a:xfrm>
              <a:off x="2824077" y="842210"/>
              <a:ext cx="1600870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3078077" y="1056105"/>
              <a:ext cx="1266660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1" name="Google Shape;381;p32"/>
          <p:cNvSpPr txBox="1"/>
          <p:nvPr/>
        </p:nvSpPr>
        <p:spPr>
          <a:xfrm>
            <a:off x="3110274" y="834733"/>
            <a:ext cx="10874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Beh, ho preso l’ascensore!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33"/>
          <p:cNvGrpSpPr/>
          <p:nvPr/>
        </p:nvGrpSpPr>
        <p:grpSpPr>
          <a:xfrm>
            <a:off x="1000145" y="0"/>
            <a:ext cx="7143720" cy="5143500"/>
            <a:chOff x="1000145" y="0"/>
            <a:chExt cx="7143720" cy="5143500"/>
          </a:xfrm>
        </p:grpSpPr>
        <p:pic>
          <p:nvPicPr>
            <p:cNvPr id="387" name="Google Shape;387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00145" y="0"/>
              <a:ext cx="714372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p33"/>
            <p:cNvSpPr/>
            <p:nvPr/>
          </p:nvSpPr>
          <p:spPr>
            <a:xfrm>
              <a:off x="2255920" y="541421"/>
              <a:ext cx="912396" cy="21389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3"/>
            <p:cNvSpPr/>
            <p:nvPr/>
          </p:nvSpPr>
          <p:spPr>
            <a:xfrm>
              <a:off x="3398919" y="922421"/>
              <a:ext cx="1727869" cy="17378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3519235" y="995947"/>
              <a:ext cx="1473870" cy="13368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5283868" y="1490580"/>
              <a:ext cx="832185" cy="28742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5364078" y="1450475"/>
              <a:ext cx="705186" cy="12031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3"/>
            <p:cNvSpPr/>
            <p:nvPr/>
          </p:nvSpPr>
          <p:spPr>
            <a:xfrm>
              <a:off x="5323972" y="1671053"/>
              <a:ext cx="745291" cy="1470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" name="Google Shape;394;p33"/>
          <p:cNvSpPr txBox="1"/>
          <p:nvPr/>
        </p:nvSpPr>
        <p:spPr>
          <a:xfrm>
            <a:off x="5140158" y="1389902"/>
            <a:ext cx="10895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porta è da questa parte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3"/>
          <p:cNvSpPr txBox="1"/>
          <p:nvPr/>
        </p:nvSpPr>
        <p:spPr>
          <a:xfrm>
            <a:off x="3281947" y="865372"/>
            <a:ext cx="18916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 bisogno di uscire di qui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3"/>
          <p:cNvSpPr txBox="1"/>
          <p:nvPr/>
        </p:nvSpPr>
        <p:spPr>
          <a:xfrm>
            <a:off x="2292708" y="526025"/>
            <a:ext cx="9002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Concordo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4"/>
          <p:cNvSpPr txBox="1">
            <a:spLocks noGrp="1"/>
          </p:cNvSpPr>
          <p:nvPr>
            <p:ph type="title"/>
          </p:nvPr>
        </p:nvSpPr>
        <p:spPr>
          <a:xfrm>
            <a:off x="1249125" y="445025"/>
            <a:ext cx="672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402" name="Google Shape;402;p34"/>
          <p:cNvSpPr txBox="1">
            <a:spLocks noGrp="1"/>
          </p:cNvSpPr>
          <p:nvPr>
            <p:ph type="body" idx="1"/>
          </p:nvPr>
        </p:nvSpPr>
        <p:spPr>
          <a:xfrm>
            <a:off x="1385600" y="1152475"/>
            <a:ext cx="6539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403" name="Google Shape;40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632" y="0"/>
            <a:ext cx="73347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35"/>
          <p:cNvGrpSpPr/>
          <p:nvPr/>
        </p:nvGrpSpPr>
        <p:grpSpPr>
          <a:xfrm>
            <a:off x="1139951" y="0"/>
            <a:ext cx="6864101" cy="5143500"/>
            <a:chOff x="1139951" y="0"/>
            <a:chExt cx="6864101" cy="5143500"/>
          </a:xfrm>
        </p:grpSpPr>
        <p:pic>
          <p:nvPicPr>
            <p:cNvPr id="409" name="Google Shape;409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9951" y="0"/>
              <a:ext cx="6864101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0" name="Google Shape;410;p35"/>
            <p:cNvSpPr/>
            <p:nvPr/>
          </p:nvSpPr>
          <p:spPr>
            <a:xfrm>
              <a:off x="3185026" y="501316"/>
              <a:ext cx="2316080" cy="207209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35"/>
          <p:cNvSpPr txBox="1"/>
          <p:nvPr/>
        </p:nvSpPr>
        <p:spPr>
          <a:xfrm>
            <a:off x="3467945" y="337690"/>
            <a:ext cx="16387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 ora di chiusura! Dobbiamo andare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36"/>
          <p:cNvGrpSpPr/>
          <p:nvPr/>
        </p:nvGrpSpPr>
        <p:grpSpPr>
          <a:xfrm>
            <a:off x="1242773" y="0"/>
            <a:ext cx="6864090" cy="5143500"/>
            <a:chOff x="1242773" y="0"/>
            <a:chExt cx="6864090" cy="5143500"/>
          </a:xfrm>
        </p:grpSpPr>
        <p:pic>
          <p:nvPicPr>
            <p:cNvPr id="417" name="Google Shape;417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42773" y="0"/>
              <a:ext cx="686409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8" name="Google Shape;418;p36"/>
            <p:cNvSpPr/>
            <p:nvPr/>
          </p:nvSpPr>
          <p:spPr>
            <a:xfrm>
              <a:off x="4805947" y="2553369"/>
              <a:ext cx="1878264" cy="30747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4762499" y="2580104"/>
              <a:ext cx="765343" cy="2740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5992394" y="2566738"/>
              <a:ext cx="765344" cy="18715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6"/>
            <p:cNvSpPr/>
            <p:nvPr/>
          </p:nvSpPr>
          <p:spPr>
            <a:xfrm>
              <a:off x="1440446" y="1884946"/>
              <a:ext cx="1427081" cy="37431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6"/>
            <p:cNvSpPr/>
            <p:nvPr/>
          </p:nvSpPr>
          <p:spPr>
            <a:xfrm>
              <a:off x="1493919" y="2025316"/>
              <a:ext cx="778713" cy="24731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189078" y="1891632"/>
              <a:ext cx="751976" cy="34089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36"/>
          <p:cNvSpPr txBox="1"/>
          <p:nvPr/>
        </p:nvSpPr>
        <p:spPr>
          <a:xfrm>
            <a:off x="4833263" y="2417515"/>
            <a:ext cx="17707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esperienza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davvero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surreale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6"/>
          <p:cNvSpPr txBox="1"/>
          <p:nvPr/>
        </p:nvSpPr>
        <p:spPr>
          <a:xfrm>
            <a:off x="1310104" y="1731445"/>
            <a:ext cx="180224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bello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però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siamo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proprio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entrati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dentro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opere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d’arte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1;p3"/>
          <p:cNvSpPr txBox="1"/>
          <p:nvPr/>
        </p:nvSpPr>
        <p:spPr>
          <a:xfrm>
            <a:off x="6146304" y="4327242"/>
            <a:ext cx="1858003" cy="738623"/>
          </a:xfrm>
          <a:prstGeom prst="rect">
            <a:avLst/>
          </a:prstGeom>
          <a:solidFill>
            <a:schemeClr val="tx1"/>
          </a:solidFill>
          <a:ln w="63500"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FINE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65539" y="364264"/>
            <a:ext cx="8473846" cy="4304840"/>
          </a:xfrm>
          <a:prstGeom prst="rect">
            <a:avLst/>
          </a:prstGeom>
          <a:noFill/>
          <a:ln w="38100" cap="rnd" cmpd="sng">
            <a:solidFill>
              <a:schemeClr val="tx1"/>
            </a:solidFill>
            <a:round/>
          </a:ln>
        </p:spPr>
        <p:txBody>
          <a:bodyPr wrap="square" lIns="91388" tIns="45692" rIns="91388" bIns="45692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it-IT" sz="2400" dirty="0">
                <a:solidFill>
                  <a:srgbClr val="FFFFFF"/>
                </a:solidFill>
                <a:latin typeface="Calibri"/>
                <a:cs typeface="Calibri"/>
              </a:rPr>
              <a:t>Idea e progetto grafico di:</a:t>
            </a:r>
          </a:p>
          <a:p>
            <a:pPr lvl="0" algn="ctr">
              <a:buSzPts val="1600"/>
            </a:pPr>
            <a:r>
              <a:rPr lang="it-IT" sz="2400" dirty="0">
                <a:solidFill>
                  <a:schemeClr val="dk1"/>
                </a:solidFill>
                <a:latin typeface="Calibri"/>
                <a:cs typeface="Calibri"/>
              </a:rPr>
              <a:t>Icaro Rimondi, Eden </a:t>
            </a:r>
            <a:r>
              <a:rPr lang="it-IT" sz="2400" dirty="0" err="1">
                <a:solidFill>
                  <a:schemeClr val="dk1"/>
                </a:solidFill>
                <a:latin typeface="Calibri"/>
                <a:cs typeface="Calibri"/>
              </a:rPr>
              <a:t>Iciek</a:t>
            </a:r>
            <a:r>
              <a:rPr lang="it-IT" sz="2400" dirty="0">
                <a:solidFill>
                  <a:schemeClr val="dk1"/>
                </a:solidFill>
                <a:latin typeface="Calibri"/>
                <a:cs typeface="Calibri"/>
              </a:rPr>
              <a:t>, Angelica Boschi, Alessia Grande, Riccardo </a:t>
            </a:r>
            <a:r>
              <a:rPr lang="it-IT" sz="2400" dirty="0" err="1">
                <a:solidFill>
                  <a:schemeClr val="dk1"/>
                </a:solidFill>
                <a:latin typeface="Calibri"/>
                <a:cs typeface="Calibri"/>
              </a:rPr>
              <a:t>Fazzioli</a:t>
            </a:r>
            <a:r>
              <a:rPr lang="it-IT" sz="2400" dirty="0">
                <a:solidFill>
                  <a:schemeClr val="dk1"/>
                </a:solidFill>
                <a:latin typeface="Calibri"/>
                <a:cs typeface="Calibri"/>
              </a:rPr>
              <a:t>, Sofia Pattini, Michela Monari, Sara Facchini</a:t>
            </a:r>
          </a:p>
          <a:p>
            <a:pPr algn="ctr">
              <a:lnSpc>
                <a:spcPts val="4800"/>
              </a:lnSpc>
            </a:pPr>
            <a:r>
              <a:rPr lang="it-IT" sz="2400" dirty="0">
                <a:solidFill>
                  <a:srgbClr val="FFFFFF"/>
                </a:solidFill>
                <a:latin typeface="Calibri"/>
                <a:cs typeface="Calibri"/>
              </a:rPr>
              <a:t>~ 3 D, anno accademico 2020-2021 ~</a:t>
            </a:r>
          </a:p>
          <a:p>
            <a:pPr algn="ctr">
              <a:lnSpc>
                <a:spcPts val="4800"/>
              </a:lnSpc>
            </a:pPr>
            <a:r>
              <a:rPr lang="it-IT" sz="2400" dirty="0">
                <a:solidFill>
                  <a:srgbClr val="FFFFFF"/>
                </a:solidFill>
                <a:latin typeface="Calibri"/>
                <a:cs typeface="Calibri"/>
              </a:rPr>
              <a:t>~ Liceo Artistico </a:t>
            </a:r>
            <a:r>
              <a:rPr lang="it-IT" sz="2400" dirty="0" err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lang="it-IT" sz="2400" dirty="0">
                <a:solidFill>
                  <a:srgbClr val="FFFFFF"/>
                </a:solidFill>
                <a:latin typeface="Calibri"/>
                <a:cs typeface="Calibri"/>
              </a:rPr>
              <a:t>. Arcangeli ~ </a:t>
            </a:r>
          </a:p>
          <a:p>
            <a:pPr algn="ctr">
              <a:lnSpc>
                <a:spcPts val="4800"/>
              </a:lnSpc>
            </a:pPr>
            <a:r>
              <a:rPr lang="it-IT" sz="2400" dirty="0">
                <a:solidFill>
                  <a:srgbClr val="FFFFFF"/>
                </a:solidFill>
                <a:latin typeface="Calibri"/>
                <a:cs typeface="Calibri"/>
              </a:rPr>
              <a:t>~  Bologna, Italia ~ </a:t>
            </a:r>
          </a:p>
          <a:p>
            <a:pPr algn="ctr">
              <a:lnSpc>
                <a:spcPts val="4800"/>
              </a:lnSpc>
              <a:spcBef>
                <a:spcPts val="3409"/>
              </a:spcBef>
            </a:pPr>
            <a:r>
              <a:rPr lang="it-IT" sz="2400" dirty="0">
                <a:solidFill>
                  <a:srgbClr val="FFFFFF"/>
                </a:solidFill>
                <a:latin typeface="Calibri"/>
                <a:cs typeface="Calibri"/>
              </a:rPr>
              <a:t>Con il supporto di </a:t>
            </a:r>
            <a:r>
              <a:rPr lang="it-IT" sz="2400" b="1" dirty="0" err="1">
                <a:solidFill>
                  <a:srgbClr val="FFFFFF"/>
                </a:solidFill>
                <a:latin typeface="Calibri"/>
                <a:cs typeface="Calibri"/>
              </a:rPr>
              <a:t>STEPs</a:t>
            </a:r>
            <a:r>
              <a:rPr lang="it-IT"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t-IT" sz="2400" b="1" dirty="0" err="1">
                <a:solidFill>
                  <a:srgbClr val="FFFFFF"/>
                </a:solidFill>
                <a:latin typeface="Calibri"/>
                <a:cs typeface="Calibri"/>
              </a:rPr>
              <a:t>srl</a:t>
            </a:r>
            <a:endParaRPr lang="it-IT" sz="24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15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3"/>
          <p:cNvGrpSpPr/>
          <p:nvPr/>
        </p:nvGrpSpPr>
        <p:grpSpPr>
          <a:xfrm>
            <a:off x="497938" y="1"/>
            <a:ext cx="8148124" cy="5143501"/>
            <a:chOff x="497938" y="1"/>
            <a:chExt cx="8148124" cy="5143501"/>
          </a:xfrm>
        </p:grpSpPr>
        <p:pic>
          <p:nvPicPr>
            <p:cNvPr id="71" name="Google Shape;7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7938" y="1"/>
              <a:ext cx="8148124" cy="5143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3"/>
            <p:cNvSpPr/>
            <p:nvPr/>
          </p:nvSpPr>
          <p:spPr>
            <a:xfrm>
              <a:off x="3893553" y="989263"/>
              <a:ext cx="584868" cy="274053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631446" y="3963737"/>
              <a:ext cx="1159711" cy="45452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544552" y="4110789"/>
              <a:ext cx="1360237" cy="20553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069473" y="1669382"/>
              <a:ext cx="655054" cy="32919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116264" y="1878263"/>
              <a:ext cx="655052" cy="178801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66131" y="1945106"/>
              <a:ext cx="364289" cy="105276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3"/>
          <p:cNvSpPr txBox="1"/>
          <p:nvPr/>
        </p:nvSpPr>
        <p:spPr>
          <a:xfrm>
            <a:off x="5684543" y="3823756"/>
            <a:ext cx="11066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stata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giornata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molto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faticosa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967386" y="1598932"/>
            <a:ext cx="8149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Già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hai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ragione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3765514" y="953764"/>
            <a:ext cx="81498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???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1;p3"/>
          <p:cNvSpPr txBox="1"/>
          <p:nvPr/>
        </p:nvSpPr>
        <p:spPr>
          <a:xfrm>
            <a:off x="5613207" y="62714"/>
            <a:ext cx="2908519" cy="954067"/>
          </a:xfrm>
          <a:prstGeom prst="rect">
            <a:avLst/>
          </a:prstGeom>
          <a:solidFill>
            <a:schemeClr val="tx1"/>
          </a:solidFill>
          <a:ln w="63500">
            <a:solidFill>
              <a:srgbClr val="FFFF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…. UN POMERIGGIO, AL MUSEO,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Calibri"/>
                <a:ea typeface="Calibri"/>
                <a:cs typeface="Calibri"/>
                <a:sym typeface="Calibri"/>
              </a:rPr>
              <a:t>QUASI ALL’ORA DI CHIUSURA …..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933788" y="0"/>
            <a:ext cx="7276424" cy="5143500"/>
            <a:chOff x="933788" y="0"/>
            <a:chExt cx="7276424" cy="5143500"/>
          </a:xfrm>
        </p:grpSpPr>
        <p:pic>
          <p:nvPicPr>
            <p:cNvPr id="86" name="Google Shape;86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3788" y="0"/>
              <a:ext cx="7276424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4"/>
            <p:cNvSpPr/>
            <p:nvPr/>
          </p:nvSpPr>
          <p:spPr>
            <a:xfrm>
              <a:off x="1968500" y="1876592"/>
              <a:ext cx="698499" cy="38768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341395" y="1062789"/>
              <a:ext cx="852238" cy="240632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rgbClr val="F9F9F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4568657" y="1189790"/>
              <a:ext cx="635000" cy="218908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4334710" y="1002631"/>
              <a:ext cx="635000" cy="200527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4648868" y="1087855"/>
              <a:ext cx="618290" cy="22893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4"/>
          <p:cNvSpPr txBox="1"/>
          <p:nvPr/>
        </p:nvSpPr>
        <p:spPr>
          <a:xfrm>
            <a:off x="4279117" y="917673"/>
            <a:ext cx="10662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Cos’è stato quel rumore?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1765807" y="1854003"/>
            <a:ext cx="10662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Andiamo a controllare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800" y="0"/>
            <a:ext cx="727639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6"/>
          <p:cNvGrpSpPr/>
          <p:nvPr/>
        </p:nvGrpSpPr>
        <p:grpSpPr>
          <a:xfrm>
            <a:off x="933800" y="0"/>
            <a:ext cx="7276400" cy="5143500"/>
            <a:chOff x="933800" y="0"/>
            <a:chExt cx="7276400" cy="5143500"/>
          </a:xfrm>
        </p:grpSpPr>
        <p:pic>
          <p:nvPicPr>
            <p:cNvPr id="104" name="Google Shape;104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3800" y="0"/>
              <a:ext cx="72764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6"/>
            <p:cNvSpPr/>
            <p:nvPr/>
          </p:nvSpPr>
          <p:spPr>
            <a:xfrm>
              <a:off x="6313236" y="294105"/>
              <a:ext cx="985921" cy="7620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5918868" y="307474"/>
              <a:ext cx="698499" cy="452855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6874711" y="492961"/>
              <a:ext cx="635000" cy="387684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6"/>
          <p:cNvSpPr txBox="1"/>
          <p:nvPr/>
        </p:nvSpPr>
        <p:spPr>
          <a:xfrm>
            <a:off x="5979995" y="295874"/>
            <a:ext cx="13689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Credo che il rumore provenga da qui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789" y="0"/>
            <a:ext cx="72764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999</Words>
  <Application>Microsoft Macintosh PowerPoint</Application>
  <PresentationFormat>Presentazione su schermo (16:9)</PresentationFormat>
  <Paragraphs>103</Paragraphs>
  <Slides>38</Slides>
  <Notes>37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1" baseType="lpstr">
      <vt:lpstr>Calibri</vt:lpstr>
      <vt:lpstr>Arial</vt:lpstr>
      <vt:lpstr>Simple Dark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Pier Giacomo Sola</cp:lastModifiedBy>
  <cp:revision>7</cp:revision>
  <dcterms:modified xsi:type="dcterms:W3CDTF">2021-04-28T19:54:56Z</dcterms:modified>
</cp:coreProperties>
</file>