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906000" cy="6858000" type="A4"/>
  <p:notesSz cx="6858000" cy="9144000"/>
  <p:embeddedFontLst>
    <p:embeddedFont>
      <p:font typeface="Short Stack" panose="02010500040000000007" pitchFamily="2" charset="77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pos="312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gWX2NLQKuy0FFYzDlmDTSQNCV29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5"/>
  </p:normalViewPr>
  <p:slideViewPr>
    <p:cSldViewPr snapToGrid="0">
      <p:cViewPr varScale="1">
        <p:scale>
          <a:sx n="122" d="100"/>
          <a:sy n="122" d="100"/>
        </p:scale>
        <p:origin x="1072" y="184"/>
      </p:cViewPr>
      <p:guideLst>
        <p:guide orient="horz" pos="1620"/>
        <p:guide pos="2880"/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71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2" name="Google Shape;16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0" name="Google Shape;6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4" name="Google Shape;32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2" name="Google Shape;35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5" name="Google Shape;36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0" name="Google Shape;370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2" name="Google Shape;38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1" name="Google Shape;411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9" name="Google Shape;44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9" name="Google Shape;459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5" name="Google Shape;475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3" name="Google Shape;483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" name="Google Shape;50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0" name="Google Shape;51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7" name="Google Shape;517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4" name="Google Shape;54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0" name="Google Shape;580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5" name="Google Shape;585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1" name="Google Shape;601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4" name="Google Shape;614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0" name="Google Shape;640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" name="Google Shape;651;p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6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5"/>
          <p:cNvSpPr txBox="1">
            <a:spLocks noGrp="1"/>
          </p:cNvSpPr>
          <p:nvPr>
            <p:ph type="title" hasCustomPrompt="1"/>
          </p:nvPr>
        </p:nvSpPr>
        <p:spPr>
          <a:xfrm>
            <a:off x="337675" y="1474833"/>
            <a:ext cx="923065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4100"/>
            </a:lvl9pPr>
          </a:lstStyle>
          <a:p>
            <a:r>
              <a:t>xx%</a:t>
            </a:r>
          </a:p>
        </p:txBody>
      </p:sp>
      <p:sp>
        <p:nvSpPr>
          <p:cNvPr id="45" name="Google Shape;45;p75"/>
          <p:cNvSpPr txBox="1">
            <a:spLocks noGrp="1"/>
          </p:cNvSpPr>
          <p:nvPr>
            <p:ph type="body" idx="1"/>
          </p:nvPr>
        </p:nvSpPr>
        <p:spPr>
          <a:xfrm>
            <a:off x="337675" y="4202967"/>
            <a:ext cx="923065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75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7"/>
          <p:cNvSpPr txBox="1">
            <a:spLocks noGrp="1"/>
          </p:cNvSpPr>
          <p:nvPr>
            <p:ph type="ctrTitle"/>
          </p:nvPr>
        </p:nvSpPr>
        <p:spPr>
          <a:xfrm>
            <a:off x="337684" y="992767"/>
            <a:ext cx="923065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100"/>
            </a:lvl9pPr>
          </a:lstStyle>
          <a:p>
            <a:endParaRPr/>
          </a:p>
        </p:txBody>
      </p:sp>
      <p:sp>
        <p:nvSpPr>
          <p:cNvPr id="13" name="Google Shape;13;p67"/>
          <p:cNvSpPr txBox="1">
            <a:spLocks noGrp="1"/>
          </p:cNvSpPr>
          <p:nvPr>
            <p:ph type="subTitle" idx="1"/>
          </p:nvPr>
        </p:nvSpPr>
        <p:spPr>
          <a:xfrm>
            <a:off x="337675" y="3778833"/>
            <a:ext cx="923065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300"/>
            </a:lvl9pPr>
          </a:lstStyle>
          <a:p>
            <a:endParaRPr/>
          </a:p>
        </p:txBody>
      </p:sp>
      <p:sp>
        <p:nvSpPr>
          <p:cNvPr id="14" name="Google Shape;14;p67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8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68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68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9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9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43332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2" name="Google Shape;22;p69"/>
          <p:cNvSpPr txBox="1">
            <a:spLocks noGrp="1"/>
          </p:cNvSpPr>
          <p:nvPr>
            <p:ph type="body" idx="2"/>
          </p:nvPr>
        </p:nvSpPr>
        <p:spPr>
          <a:xfrm>
            <a:off x="5235100" y="1536633"/>
            <a:ext cx="4333225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" name="Google Shape;23;p69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0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0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1"/>
          <p:cNvSpPr txBox="1">
            <a:spLocks noGrp="1"/>
          </p:cNvSpPr>
          <p:nvPr>
            <p:ph type="title"/>
          </p:nvPr>
        </p:nvSpPr>
        <p:spPr>
          <a:xfrm>
            <a:off x="337675" y="740800"/>
            <a:ext cx="3042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800"/>
            </a:lvl9pPr>
          </a:lstStyle>
          <a:p>
            <a:endParaRPr/>
          </a:p>
        </p:txBody>
      </p:sp>
      <p:sp>
        <p:nvSpPr>
          <p:cNvPr id="29" name="Google Shape;29;p71"/>
          <p:cNvSpPr txBox="1">
            <a:spLocks noGrp="1"/>
          </p:cNvSpPr>
          <p:nvPr>
            <p:ph type="body" idx="1"/>
          </p:nvPr>
        </p:nvSpPr>
        <p:spPr>
          <a:xfrm>
            <a:off x="337675" y="1852800"/>
            <a:ext cx="3042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4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400"/>
            </a:lvl9pPr>
          </a:lstStyle>
          <a:p>
            <a:endParaRPr/>
          </a:p>
        </p:txBody>
      </p:sp>
      <p:sp>
        <p:nvSpPr>
          <p:cNvPr id="30" name="Google Shape;30;p71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2"/>
          <p:cNvSpPr txBox="1">
            <a:spLocks noGrp="1"/>
          </p:cNvSpPr>
          <p:nvPr>
            <p:ph type="title"/>
          </p:nvPr>
        </p:nvSpPr>
        <p:spPr>
          <a:xfrm>
            <a:off x="531104" y="600200"/>
            <a:ext cx="689845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5600"/>
            </a:lvl9pPr>
          </a:lstStyle>
          <a:p>
            <a:endParaRPr/>
          </a:p>
        </p:txBody>
      </p:sp>
      <p:sp>
        <p:nvSpPr>
          <p:cNvPr id="33" name="Google Shape;33;p72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3"/>
          <p:cNvSpPr/>
          <p:nvPr/>
        </p:nvSpPr>
        <p:spPr>
          <a:xfrm>
            <a:off x="4953000" y="-167"/>
            <a:ext cx="4953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07250" tIns="107250" rIns="107250" bIns="1072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73"/>
          <p:cNvSpPr txBox="1">
            <a:spLocks noGrp="1"/>
          </p:cNvSpPr>
          <p:nvPr>
            <p:ph type="title"/>
          </p:nvPr>
        </p:nvSpPr>
        <p:spPr>
          <a:xfrm>
            <a:off x="287625" y="1644233"/>
            <a:ext cx="43823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900"/>
            </a:lvl9pPr>
          </a:lstStyle>
          <a:p>
            <a:endParaRPr/>
          </a:p>
        </p:txBody>
      </p:sp>
      <p:sp>
        <p:nvSpPr>
          <p:cNvPr id="37" name="Google Shape;37;p73"/>
          <p:cNvSpPr txBox="1">
            <a:spLocks noGrp="1"/>
          </p:cNvSpPr>
          <p:nvPr>
            <p:ph type="subTitle" idx="1"/>
          </p:nvPr>
        </p:nvSpPr>
        <p:spPr>
          <a:xfrm>
            <a:off x="287625" y="3737433"/>
            <a:ext cx="43823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9pPr>
          </a:lstStyle>
          <a:p>
            <a:endParaRPr/>
          </a:p>
        </p:txBody>
      </p:sp>
      <p:sp>
        <p:nvSpPr>
          <p:cNvPr id="38" name="Google Shape;38;p73"/>
          <p:cNvSpPr txBox="1">
            <a:spLocks noGrp="1"/>
          </p:cNvSpPr>
          <p:nvPr>
            <p:ph type="body" idx="2"/>
          </p:nvPr>
        </p:nvSpPr>
        <p:spPr>
          <a:xfrm>
            <a:off x="5351125" y="965433"/>
            <a:ext cx="415675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3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4"/>
          <p:cNvSpPr txBox="1">
            <a:spLocks noGrp="1"/>
          </p:cNvSpPr>
          <p:nvPr>
            <p:ph type="body" idx="1"/>
          </p:nvPr>
        </p:nvSpPr>
        <p:spPr>
          <a:xfrm>
            <a:off x="337675" y="5640767"/>
            <a:ext cx="64987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2" name="Google Shape;42;p74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DCECD5"/>
            </a:gs>
            <a:gs pos="100000">
              <a:srgbClr val="93BC8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5"/>
          <p:cNvSpPr txBox="1">
            <a:spLocks noGrp="1"/>
          </p:cNvSpPr>
          <p:nvPr>
            <p:ph type="title"/>
          </p:nvPr>
        </p:nvSpPr>
        <p:spPr>
          <a:xfrm>
            <a:off x="337675" y="593367"/>
            <a:ext cx="923065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5"/>
          <p:cNvSpPr txBox="1">
            <a:spLocks noGrp="1"/>
          </p:cNvSpPr>
          <p:nvPr>
            <p:ph type="body" idx="1"/>
          </p:nvPr>
        </p:nvSpPr>
        <p:spPr>
          <a:xfrm>
            <a:off x="337675" y="1536633"/>
            <a:ext cx="923065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5"/>
          <p:cNvSpPr txBox="1">
            <a:spLocks noGrp="1"/>
          </p:cNvSpPr>
          <p:nvPr>
            <p:ph type="sldNum" idx="12"/>
          </p:nvPr>
        </p:nvSpPr>
        <p:spPr>
          <a:xfrm>
            <a:off x="9178496" y="6217623"/>
            <a:ext cx="594425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reative-school.eu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temacdowell.com/portfolio.html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24800" y="163286"/>
            <a:ext cx="1816100" cy="158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" descr="Erasmus+ Programm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057" y="4991100"/>
            <a:ext cx="3518694" cy="781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"/>
          <p:cNvSpPr txBox="1"/>
          <p:nvPr/>
        </p:nvSpPr>
        <p:spPr>
          <a:xfrm>
            <a:off x="165600" y="144000"/>
            <a:ext cx="9612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Risorse Didattiche Aperte (OER)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Oggi, in qualsiasi parte del mondo, bambini e ragazzi devono poter ricevere un’istruzione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 consenta loro di affrontare nella vita adulta – sia privata che lavorativa – le sfide sociali,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economiche, relazionali.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 poter affrontare queste sfide, durante la vita scolastica i bambini e i ragazzi devono essere messi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 grado di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SVILUPPARE CAPACITÀ DI PENSIERO COMPLESSE ED EVOLUTE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 potranno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meglio fiorire se vengono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INCORAGGIATI AD ESSERE CREATIVI, INNOVATIVI E ADATTABILI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 Risorse Didattiche (in inglese: </a:t>
            </a:r>
            <a:r>
              <a:rPr lang="it-IT" sz="13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OER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it-IT" sz="13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Educational Resources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 che qui vi presentiamo, sono state realizzate nell’ambito di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300" b="1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Creative School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Il progetto si pone l’obiettivo di predisporre materiali didattici che stimolano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L’AUTO-APPRENDIMENTO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sviluppano le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CAPACITÀ DI PENSIERO CRITICO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di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APPRENDIMENTO VISIVO / SPAZIALE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UTILIZZANDO il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PATRIMONIO CULTURALE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messo a disposizione delle organizzazioni che partecipano a </a:t>
            </a:r>
            <a:r>
              <a:rPr lang="it-IT" sz="13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Creative School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DESTINATARI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di queste Risorse Didattiche sono: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INSEGNANTI DELLE SCUOLE PRIMARIE E SECONDARIE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che potranno trarre suggerimenti utili per ampliare la propria “cassetta degli attrezzi”, con strategie educative mirate a sviluppare la creatività e il pensiero critico degli studenti;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-"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BAMBINI E RAGAZZI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che utilizzeranno le OER.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endParaRPr sz="10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Gli argomenti delle OER che vi presentiamo sono stati scelti da un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gruppo di insegnanti ed educatori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provenienti da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Austria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Croazia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Finlandia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Francia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Irlanda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Italia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 </a:t>
            </a:r>
            <a:r>
              <a:rPr lang="it-IT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Regno Unito</a:t>
            </a: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coinvolti attraverso focus group e interviste.</a:t>
            </a:r>
            <a:endParaRPr sz="13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Speriamo che questi materiali siano utili per arricchire la vostra personale “cassetta degli attrezzi” e sviluppare il pensiero critico e creativo dei vostri studenti.			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62801" y="5257800"/>
            <a:ext cx="2538413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"/>
          <p:cNvSpPr txBox="1"/>
          <p:nvPr/>
        </p:nvSpPr>
        <p:spPr>
          <a:xfrm>
            <a:off x="7283450" y="5943601"/>
            <a:ext cx="24765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Questi materiali possono essere usati in base alla licenza: CREATIVE COMMONS NON COMMERCIAL SHARE ALIKE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"/>
          <p:cNvSpPr txBox="1"/>
          <p:nvPr/>
        </p:nvSpPr>
        <p:spPr>
          <a:xfrm flipH="1">
            <a:off x="165101" y="5715001"/>
            <a:ext cx="69849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 Progetto </a:t>
            </a:r>
            <a:r>
              <a:rPr lang="it-IT" sz="1200" b="0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Creative School</a:t>
            </a:r>
            <a:r>
              <a:rPr lang="it-IT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è finanziato dall’Unione Europea e dall’Agenzia nazionale francese per il Programma ERASMUS+ (Convenzione 2019-1-FR01-KA201-062212). La presente pubblicazione riflette unicamente le opinioni dei suoi autori: l’Unione Europea e l’Agenzia nazionale francese per il Programma ERASMUS+ </a:t>
            </a: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non possono essere ritenute responsabili di qualsiasi uso possa essere fatto delle informazioni in essa contenute.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"/>
          <p:cNvSpPr txBox="1"/>
          <p:nvPr/>
        </p:nvSpPr>
        <p:spPr>
          <a:xfrm>
            <a:off x="6489700" y="4724400"/>
            <a:ext cx="32512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https://www.creative-school.eu</a:t>
            </a: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165600" y="216000"/>
            <a:ext cx="9612000" cy="6480000"/>
            <a:chOff x="751509" y="-1"/>
            <a:chExt cx="7593302" cy="5153581"/>
          </a:xfrm>
        </p:grpSpPr>
        <p:pic>
          <p:nvPicPr>
            <p:cNvPr id="137" name="Google Shape;137;p10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51509" y="1008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28210" y="-1"/>
              <a:ext cx="2352843" cy="163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1" name="Google Shape;141;p10"/>
          <p:cNvSpPr/>
          <p:nvPr/>
        </p:nvSpPr>
        <p:spPr>
          <a:xfrm>
            <a:off x="419100" y="444500"/>
            <a:ext cx="2882900" cy="1358900"/>
          </a:xfrm>
          <a:prstGeom prst="wedgeRoundRectCallout">
            <a:avLst>
              <a:gd name="adj1" fmla="val -6589"/>
              <a:gd name="adj2" fmla="val 10332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EQUILIBRIO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significa 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OGNI ESSERE VIVENTE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VIVE BENE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" name="Google Shape;142;p10"/>
          <p:cNvSpPr/>
          <p:nvPr/>
        </p:nvSpPr>
        <p:spPr>
          <a:xfrm>
            <a:off x="152399" y="3378200"/>
            <a:ext cx="2730501" cy="1168400"/>
          </a:xfrm>
          <a:prstGeom prst="wedgeRoundRectCallout">
            <a:avLst>
              <a:gd name="adj1" fmla="val 50155"/>
              <a:gd name="adj2" fmla="val -6189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 SI AMMALA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 colpa dell’inquinamento …….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0"/>
          <p:cNvSpPr/>
          <p:nvPr/>
        </p:nvSpPr>
        <p:spPr>
          <a:xfrm>
            <a:off x="3467099" y="482600"/>
            <a:ext cx="3276601" cy="876300"/>
          </a:xfrm>
          <a:prstGeom prst="wedgeRoundRectCallout">
            <a:avLst>
              <a:gd name="adj1" fmla="val -38760"/>
              <a:gd name="adj2" fmla="val 9897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…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 VIENE UCCISO DALL’UOMO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0"/>
          <p:cNvSpPr/>
          <p:nvPr/>
        </p:nvSpPr>
        <p:spPr>
          <a:xfrm>
            <a:off x="279400" y="5511800"/>
            <a:ext cx="2578100" cy="647700"/>
          </a:xfrm>
          <a:prstGeom prst="wedgeRoundRectCallout">
            <a:avLst>
              <a:gd name="adj1" fmla="val 34744"/>
              <a:gd name="adj2" fmla="val -7815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 RIPRODUCE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0"/>
          <p:cNvSpPr/>
          <p:nvPr/>
        </p:nvSpPr>
        <p:spPr>
          <a:xfrm>
            <a:off x="6172199" y="1143000"/>
            <a:ext cx="3517901" cy="1066800"/>
          </a:xfrm>
          <a:prstGeom prst="wedgeRoundRectCallout">
            <a:avLst>
              <a:gd name="adj1" fmla="val 2787"/>
              <a:gd name="adj2" fmla="val 9674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 E così la Natura continua a ….. STARE IN EQUILIBRIO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Eh eh!!!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10"/>
          <p:cNvSpPr/>
          <p:nvPr/>
        </p:nvSpPr>
        <p:spPr>
          <a:xfrm>
            <a:off x="5930900" y="5168900"/>
            <a:ext cx="2819399" cy="1333500"/>
          </a:xfrm>
          <a:prstGeom prst="wedgeRoundRectCallout">
            <a:avLst>
              <a:gd name="adj1" fmla="val -54934"/>
              <a:gd name="adj2" fmla="val -6405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OK, OK ho capito …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ha parlato anche di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EQUILIBRIO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di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CONVIVERE </a:t>
            </a:r>
            <a:r>
              <a:rPr lang="it-IT" sz="16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??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1"/>
          <p:cNvGrpSpPr/>
          <p:nvPr/>
        </p:nvGrpSpPr>
        <p:grpSpPr>
          <a:xfrm>
            <a:off x="165600" y="216000"/>
            <a:ext cx="9612000" cy="6480000"/>
            <a:chOff x="787861" y="-3"/>
            <a:chExt cx="7569309" cy="5143506"/>
          </a:xfrm>
        </p:grpSpPr>
        <p:pic>
          <p:nvPicPr>
            <p:cNvPr id="152" name="Google Shape;152;p11"/>
            <p:cNvPicPr preferRelativeResize="0"/>
            <p:nvPr/>
          </p:nvPicPr>
          <p:blipFill rotWithShape="1">
            <a:blip r:embed="rId3">
              <a:alphaModFix/>
            </a:blip>
            <a:srcRect t="88372"/>
            <a:stretch/>
          </p:blipFill>
          <p:spPr>
            <a:xfrm>
              <a:off x="788900" y="4511842"/>
              <a:ext cx="7568270" cy="6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1"/>
            <p:cNvPicPr preferRelativeResize="0"/>
            <p:nvPr/>
          </p:nvPicPr>
          <p:blipFill rotWithShape="1">
            <a:blip r:embed="rId4">
              <a:alphaModFix/>
            </a:blip>
            <a:srcRect t="5611" r="6620" b="19761"/>
            <a:stretch/>
          </p:blipFill>
          <p:spPr>
            <a:xfrm>
              <a:off x="787861" y="-3"/>
              <a:ext cx="7568270" cy="45454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2579" y="464813"/>
              <a:ext cx="2553368" cy="9188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66658" y="636337"/>
              <a:ext cx="1433763" cy="1384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7132" y="795421"/>
              <a:ext cx="1954488" cy="85557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7" name="Google Shape;157;p11"/>
          <p:cNvSpPr/>
          <p:nvPr/>
        </p:nvSpPr>
        <p:spPr>
          <a:xfrm>
            <a:off x="6584350" y="349867"/>
            <a:ext cx="2775550" cy="1273723"/>
          </a:xfrm>
          <a:prstGeom prst="wedgeRoundRectCallout">
            <a:avLst>
              <a:gd name="adj1" fmla="val 1969"/>
              <a:gd name="adj2" fmla="val 8136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Soprattutto a causa dei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CAMBIAMENTI CLIMATICI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dei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PESTICIDI</a:t>
            </a:r>
            <a:r>
              <a:rPr lang="it-IT" sz="1600" b="1" i="0" u="none" strike="noStrike" cap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1"/>
          <p:cNvSpPr/>
          <p:nvPr/>
        </p:nvSpPr>
        <p:spPr>
          <a:xfrm>
            <a:off x="2717800" y="104932"/>
            <a:ext cx="3683471" cy="1533368"/>
          </a:xfrm>
          <a:prstGeom prst="wedgeRoundRectCallout">
            <a:avLst>
              <a:gd name="adj1" fmla="val 7682"/>
              <a:gd name="adj2" fmla="val 7102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L’equilibrio sulla Terra si sta perdendo, e da diversi anni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 API STANNO MORENDO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 colpa delle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ATTIVITÀ DELL’UOMO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1"/>
          <p:cNvSpPr/>
          <p:nvPr/>
        </p:nvSpPr>
        <p:spPr>
          <a:xfrm>
            <a:off x="302686" y="1081032"/>
            <a:ext cx="2694514" cy="1372901"/>
          </a:xfrm>
          <a:prstGeom prst="wedgeRoundRectCallout">
            <a:avLst>
              <a:gd name="adj1" fmla="val -1813"/>
              <a:gd name="adj2" fmla="val 9284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Eh, sì infatti 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E’ per questo che noi api stiamo traslocando!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12"/>
          <p:cNvGrpSpPr/>
          <p:nvPr/>
        </p:nvGrpSpPr>
        <p:grpSpPr>
          <a:xfrm>
            <a:off x="165600" y="216000"/>
            <a:ext cx="9612000" cy="6480000"/>
            <a:chOff x="751509" y="-1"/>
            <a:chExt cx="7593302" cy="5153581"/>
          </a:xfrm>
        </p:grpSpPr>
        <p:pic>
          <p:nvPicPr>
            <p:cNvPr id="165" name="Google Shape;165;p12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51509" y="1008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28210" y="-1"/>
              <a:ext cx="2352843" cy="163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12"/>
          <p:cNvSpPr/>
          <p:nvPr/>
        </p:nvSpPr>
        <p:spPr>
          <a:xfrm>
            <a:off x="3390900" y="5283200"/>
            <a:ext cx="2578100" cy="1447800"/>
          </a:xfrm>
          <a:prstGeom prst="wedgeRoundRectCallout">
            <a:avLst>
              <a:gd name="adj1" fmla="val 17593"/>
              <a:gd name="adj2" fmla="val -9244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Va bene …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 avete spiegato cos’è la biodiversità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e cos’è l’equilibrio ...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12"/>
          <p:cNvSpPr/>
          <p:nvPr/>
        </p:nvSpPr>
        <p:spPr>
          <a:xfrm>
            <a:off x="952500" y="419100"/>
            <a:ext cx="2984500" cy="1930400"/>
          </a:xfrm>
          <a:prstGeom prst="wedgeRoundRectCallout">
            <a:avLst>
              <a:gd name="adj1" fmla="val 69911"/>
              <a:gd name="adj2" fmla="val 4878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mi spiegate adesso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chi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convivo io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parte le mie amiche api?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Il nostro alveare è già abbastanza affollato</a:t>
            </a:r>
            <a:r>
              <a:rPr lang="it-IT" sz="16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…</a:t>
            </a: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1" name="Google Shape;171;p12"/>
          <p:cNvSpPr/>
          <p:nvPr/>
        </p:nvSpPr>
        <p:spPr>
          <a:xfrm>
            <a:off x="4749800" y="381000"/>
            <a:ext cx="3022600" cy="1727200"/>
          </a:xfrm>
          <a:prstGeom prst="wedgeRoundRectCallout">
            <a:avLst>
              <a:gd name="adj1" fmla="val -38081"/>
              <a:gd name="adj2" fmla="val 7356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 mica per non essere ospitale, eh ??!!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Ma non vorrei che venissero altri animali ad abitare nel mio alveare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5900" y="203200"/>
            <a:ext cx="3960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3"/>
          <p:cNvSpPr/>
          <p:nvPr/>
        </p:nvSpPr>
        <p:spPr>
          <a:xfrm>
            <a:off x="6134099" y="1562100"/>
            <a:ext cx="3517901" cy="1828800"/>
          </a:xfrm>
          <a:prstGeom prst="wedgeRoundRectCallout">
            <a:avLst>
              <a:gd name="adj1" fmla="val -94325"/>
              <a:gd name="adj2" fmla="val -5947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AH AH AH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 NOOOOOOOO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COS’HAI CAPITO ??!!!!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Nessuno viene a vivere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nel tuo alveare 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AH AH AH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3"/>
          <p:cNvSpPr/>
          <p:nvPr/>
        </p:nvSpPr>
        <p:spPr>
          <a:xfrm>
            <a:off x="5270500" y="4419600"/>
            <a:ext cx="4635500" cy="2311400"/>
          </a:xfrm>
          <a:prstGeom prst="wedgeRoundRectCallout">
            <a:avLst>
              <a:gd name="adj1" fmla="val -47700"/>
              <a:gd name="adj2" fmla="val -8022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Chiediamo ai nostri amici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che stanno leggendo: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provate a </a:t>
            </a:r>
            <a:r>
              <a:rPr lang="it-IT" sz="1600" b="1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ELENCARE ALCUNI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 ESSERI VIVENTI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CONVIVONO CON APETTA.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Nella prossima pagina trovate qualche esempio, ma ce ne sono molti di più !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850" y="2667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9137" y="36195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3300" y="2921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44233" y="2012948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56933" y="5229224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38999" y="20193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25140" y="52197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13779" y="52197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558106" y="36195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51317" y="52070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39000" y="2921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51400" y="20193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239000" y="36195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527300" y="2794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41300" y="2006600"/>
            <a:ext cx="216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28600" y="3606800"/>
            <a:ext cx="2160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15"/>
          <p:cNvGrpSpPr/>
          <p:nvPr/>
        </p:nvGrpSpPr>
        <p:grpSpPr>
          <a:xfrm>
            <a:off x="165600" y="216000"/>
            <a:ext cx="9612000" cy="6480000"/>
            <a:chOff x="721875" y="0"/>
            <a:chExt cx="7623427" cy="5143500"/>
          </a:xfrm>
        </p:grpSpPr>
        <p:pic>
          <p:nvPicPr>
            <p:cNvPr id="204" name="Google Shape;204;p15"/>
            <p:cNvPicPr preferRelativeResize="0"/>
            <p:nvPr/>
          </p:nvPicPr>
          <p:blipFill rotWithShape="1">
            <a:blip r:embed="rId3">
              <a:alphaModFix/>
            </a:blip>
            <a:srcRect l="3204" r="4176"/>
            <a:stretch/>
          </p:blipFill>
          <p:spPr>
            <a:xfrm>
              <a:off x="721875" y="0"/>
              <a:ext cx="7623427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205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3394" y="6684"/>
              <a:ext cx="2516606" cy="741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206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60764" y="522707"/>
              <a:ext cx="2055395" cy="520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207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27869" y="855578"/>
              <a:ext cx="411079" cy="5835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8" name="Google Shape;208;p15"/>
          <p:cNvGrpSpPr/>
          <p:nvPr/>
        </p:nvGrpSpPr>
        <p:grpSpPr>
          <a:xfrm>
            <a:off x="165600" y="216000"/>
            <a:ext cx="9612000" cy="6480000"/>
            <a:chOff x="721875" y="0"/>
            <a:chExt cx="7623427" cy="5143500"/>
          </a:xfrm>
        </p:grpSpPr>
        <p:pic>
          <p:nvPicPr>
            <p:cNvPr id="209" name="Google Shape;209;p15"/>
            <p:cNvPicPr preferRelativeResize="0"/>
            <p:nvPr/>
          </p:nvPicPr>
          <p:blipFill rotWithShape="1">
            <a:blip r:embed="rId3">
              <a:alphaModFix/>
            </a:blip>
            <a:srcRect l="3204" r="4176"/>
            <a:stretch/>
          </p:blipFill>
          <p:spPr>
            <a:xfrm>
              <a:off x="721875" y="0"/>
              <a:ext cx="7623427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93394" y="6684"/>
              <a:ext cx="2516606" cy="7419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211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60764" y="522707"/>
              <a:ext cx="2055395" cy="5200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212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27869" y="855578"/>
              <a:ext cx="411079" cy="58353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3" name="Google Shape;213;p15"/>
          <p:cNvSpPr/>
          <p:nvPr/>
        </p:nvSpPr>
        <p:spPr>
          <a:xfrm>
            <a:off x="4787900" y="5242679"/>
            <a:ext cx="3095029" cy="1399421"/>
          </a:xfrm>
          <a:prstGeom prst="wedgeRoundRectCallout">
            <a:avLst>
              <a:gd name="adj1" fmla="val -7448"/>
              <a:gd name="adj2" fmla="val -7312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 certo,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 Per esempio noi di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GREENPEACE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abbiamo ottenuto tanti risultati per ridurre l’uso dei pesticidi.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5"/>
          <p:cNvSpPr/>
          <p:nvPr/>
        </p:nvSpPr>
        <p:spPr>
          <a:xfrm>
            <a:off x="2958065" y="67726"/>
            <a:ext cx="3468135" cy="1189574"/>
          </a:xfrm>
          <a:prstGeom prst="wedgeRoundRectCallout">
            <a:avLst>
              <a:gd name="adj1" fmla="val 5622"/>
              <a:gd name="adj2" fmla="val 10190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 sentirti sola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 sono tante persone che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LOTTANO</a:t>
            </a:r>
            <a:r>
              <a:rPr lang="it-IT" sz="16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DIFESA</a:t>
            </a:r>
            <a:r>
              <a:rPr lang="it-IT" sz="16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delle api! Vero,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15"/>
          <p:cNvSpPr/>
          <p:nvPr/>
        </p:nvSpPr>
        <p:spPr>
          <a:xfrm>
            <a:off x="127000" y="2755901"/>
            <a:ext cx="3114373" cy="1371600"/>
          </a:xfrm>
          <a:prstGeom prst="wedgeRoundRectCallout">
            <a:avLst>
              <a:gd name="adj1" fmla="val 21136"/>
              <a:gd name="adj2" fmla="val -7445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Wow, allora siamo davvero molto importanti noi  api!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PERCHE’ VOI UMANI CONTINUATE AD INQUINARE ?</a:t>
            </a:r>
            <a:endParaRPr sz="1600" b="1" i="0" u="none" strike="noStrike" cap="none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6" name="Google Shape;216;p15"/>
          <p:cNvSpPr/>
          <p:nvPr/>
        </p:nvSpPr>
        <p:spPr>
          <a:xfrm>
            <a:off x="901700" y="5689600"/>
            <a:ext cx="3114373" cy="863600"/>
          </a:xfrm>
          <a:prstGeom prst="wedgeRoundRectCallout">
            <a:avLst>
              <a:gd name="adj1" fmla="val 8902"/>
              <a:gd name="adj2" fmla="val -9209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PERCHE’ A NESSUNO IMPORTA DI NOI API ?</a:t>
            </a:r>
            <a:endParaRPr sz="1600" b="1" i="0" u="none" strike="noStrike" cap="none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7" name="Google Shape;217;p15"/>
          <p:cNvSpPr/>
          <p:nvPr/>
        </p:nvSpPr>
        <p:spPr>
          <a:xfrm>
            <a:off x="88900" y="4445000"/>
            <a:ext cx="3114373" cy="838200"/>
          </a:xfrm>
          <a:prstGeom prst="wedgeRoundRectCallout">
            <a:avLst>
              <a:gd name="adj1" fmla="val 43565"/>
              <a:gd name="adj2" fmla="val -11487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PERCHE’ NON FATE NIENTE ?</a:t>
            </a:r>
            <a:endParaRPr sz="1600" b="1" i="0" u="none" strike="noStrike" cap="none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6"/>
          <p:cNvGrpSpPr/>
          <p:nvPr/>
        </p:nvGrpSpPr>
        <p:grpSpPr>
          <a:xfrm>
            <a:off x="165600" y="216000"/>
            <a:ext cx="9611998" cy="6480000"/>
            <a:chOff x="788300" y="0"/>
            <a:chExt cx="7526774" cy="5143500"/>
          </a:xfrm>
        </p:grpSpPr>
        <p:pic>
          <p:nvPicPr>
            <p:cNvPr id="223" name="Google Shape;223;p16"/>
            <p:cNvPicPr preferRelativeResize="0"/>
            <p:nvPr/>
          </p:nvPicPr>
          <p:blipFill rotWithShape="1">
            <a:blip r:embed="rId3">
              <a:alphaModFix/>
            </a:blip>
            <a:srcRect l="4022" r="4517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4" name="Google Shape;224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5" name="Google Shape;22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2658" y="302126"/>
              <a:ext cx="867304" cy="379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80105" y="975895"/>
              <a:ext cx="494631" cy="554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0" name="Google Shape;230;p16"/>
          <p:cNvSpPr/>
          <p:nvPr/>
        </p:nvSpPr>
        <p:spPr>
          <a:xfrm>
            <a:off x="4423832" y="175450"/>
            <a:ext cx="2103968" cy="929450"/>
          </a:xfrm>
          <a:prstGeom prst="wedgeRoundRectCallout">
            <a:avLst>
              <a:gd name="adj1" fmla="val 51032"/>
              <a:gd name="adj2" fmla="val 10701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Allora andiamo a vederle insieme?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16"/>
          <p:cNvSpPr/>
          <p:nvPr/>
        </p:nvSpPr>
        <p:spPr>
          <a:xfrm>
            <a:off x="152400" y="131922"/>
            <a:ext cx="3048000" cy="1839613"/>
          </a:xfrm>
          <a:prstGeom prst="wedgeRoundRectCallout">
            <a:avLst>
              <a:gd name="adj1" fmla="val 43186"/>
              <a:gd name="adj2" fmla="val 7049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Anche gli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ARTISTI</a:t>
            </a:r>
            <a:endParaRPr sz="1600" b="0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le loro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OPERE</a:t>
            </a: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LOTTANO</a:t>
            </a: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 proteggervi e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DENUNCIANO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 ingiustizie.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16"/>
          <p:cNvSpPr/>
          <p:nvPr/>
        </p:nvSpPr>
        <p:spPr>
          <a:xfrm>
            <a:off x="4455587" y="3494032"/>
            <a:ext cx="1735666" cy="1372901"/>
          </a:xfrm>
          <a:prstGeom prst="wedgeRoundRectCallout">
            <a:avLst>
              <a:gd name="adj1" fmla="val -7620"/>
              <a:gd name="adj2" fmla="val -10789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WOW!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 piacerebbe vedere queste opere!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17"/>
          <p:cNvGrpSpPr/>
          <p:nvPr/>
        </p:nvGrpSpPr>
        <p:grpSpPr>
          <a:xfrm>
            <a:off x="165600" y="216000"/>
            <a:ext cx="9612000" cy="6480000"/>
            <a:chOff x="816750" y="0"/>
            <a:chExt cx="7510502" cy="5143500"/>
          </a:xfrm>
        </p:grpSpPr>
        <p:pic>
          <p:nvPicPr>
            <p:cNvPr id="238" name="Google Shape;238;p17"/>
            <p:cNvPicPr preferRelativeResize="0"/>
            <p:nvPr/>
          </p:nvPicPr>
          <p:blipFill rotWithShape="1">
            <a:blip r:embed="rId3">
              <a:alphaModFix/>
            </a:blip>
            <a:srcRect l="8742"/>
            <a:stretch/>
          </p:blipFill>
          <p:spPr>
            <a:xfrm>
              <a:off x="816750" y="0"/>
              <a:ext cx="75105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47209" y="1791368"/>
              <a:ext cx="2733843" cy="8956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215105" y="1537368"/>
              <a:ext cx="1858211" cy="307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91526" y="1143001"/>
              <a:ext cx="427790" cy="6416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67683" y="2138947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12715" y="2511926"/>
              <a:ext cx="2614864" cy="2553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4" name="Google Shape;244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26894" y="2792663"/>
              <a:ext cx="1497264" cy="520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191000" y="2867526"/>
              <a:ext cx="1049421" cy="546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914316" y="2684720"/>
              <a:ext cx="1256632" cy="2271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108177" y="2760579"/>
              <a:ext cx="254763" cy="929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77894" y="2364216"/>
              <a:ext cx="1056105" cy="5166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" name="Google Shape;249;p17"/>
          <p:cNvSpPr/>
          <p:nvPr/>
        </p:nvSpPr>
        <p:spPr>
          <a:xfrm>
            <a:off x="2781300" y="1892217"/>
            <a:ext cx="3149600" cy="2997283"/>
          </a:xfrm>
          <a:prstGeom prst="irregularSeal1">
            <a:avLst/>
          </a:prstGeom>
          <a:solidFill>
            <a:schemeClr val="lt1"/>
          </a:solidFill>
          <a:ln w="57150" cap="flat" cmpd="sng">
            <a:solidFill>
              <a:srgbClr val="7400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YAY!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it-IT" sz="24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 parte!!!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" name="Google Shape;254;p18"/>
          <p:cNvGrpSpPr/>
          <p:nvPr/>
        </p:nvGrpSpPr>
        <p:grpSpPr>
          <a:xfrm>
            <a:off x="165600" y="216000"/>
            <a:ext cx="9612002" cy="6480000"/>
            <a:chOff x="791325" y="0"/>
            <a:chExt cx="7563048" cy="5143500"/>
          </a:xfrm>
        </p:grpSpPr>
        <p:pic>
          <p:nvPicPr>
            <p:cNvPr id="255" name="Google Shape;255;p18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6" name="Google Shape;25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8" name="Google Shape;258;p18"/>
          <p:cNvSpPr/>
          <p:nvPr/>
        </p:nvSpPr>
        <p:spPr>
          <a:xfrm>
            <a:off x="2795411" y="393893"/>
            <a:ext cx="3907367" cy="1271127"/>
          </a:xfrm>
          <a:prstGeom prst="wedgeRoundRectCallout">
            <a:avLst>
              <a:gd name="adj1" fmla="val -32037"/>
              <a:gd name="adj2" fmla="val 9560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nostra visita comincia con un artista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che si chiama ……</a:t>
            </a:r>
            <a:endParaRPr sz="18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9"/>
          <p:cNvSpPr txBox="1"/>
          <p:nvPr/>
        </p:nvSpPr>
        <p:spPr>
          <a:xfrm>
            <a:off x="1955800" y="418433"/>
            <a:ext cx="6057900" cy="647520"/>
          </a:xfrm>
          <a:prstGeom prst="rect">
            <a:avLst/>
          </a:prstGeom>
          <a:noFill/>
          <a:ln w="38100" cap="rnd" cmpd="sng">
            <a:solidFill>
              <a:srgbClr val="7400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LOUIS MASAI</a:t>
            </a: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4" name="Google Shape;264;p19"/>
          <p:cNvSpPr txBox="1"/>
          <p:nvPr/>
        </p:nvSpPr>
        <p:spPr>
          <a:xfrm>
            <a:off x="5311417" y="1417013"/>
            <a:ext cx="2678288" cy="1269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Autofit/>
          </a:bodyPr>
          <a:lstStyle/>
          <a:p>
            <a:pPr marL="0" marR="0" lvl="0" indent="0" algn="l" rtl="0">
              <a:lnSpc>
                <a:spcPct val="129684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Louis è un artista inglese. I suoi genitori avevano un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ristorante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5" name="Google Shape;265;p19"/>
          <p:cNvSpPr txBox="1"/>
          <p:nvPr/>
        </p:nvSpPr>
        <p:spPr>
          <a:xfrm>
            <a:off x="5324114" y="3211975"/>
            <a:ext cx="2623261" cy="140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 oltre alla cucina, l’altra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passione</a:t>
            </a:r>
            <a:r>
              <a:rPr lang="it-IT" sz="1900" b="0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del papà di Louis era la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pittura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66" name="Google Shape;266;p19"/>
          <p:cNvSpPr txBox="1"/>
          <p:nvPr/>
        </p:nvSpPr>
        <p:spPr>
          <a:xfrm>
            <a:off x="5320589" y="4954720"/>
            <a:ext cx="2623259" cy="1506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Autofit/>
          </a:bodyPr>
          <a:lstStyle/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Nei momenti liberi del padre,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Louis andava con lui nel suo studio a fare i compiti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95427" y="1422395"/>
            <a:ext cx="144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7450" y="3283648"/>
            <a:ext cx="144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16195" y="5088467"/>
            <a:ext cx="1440000" cy="12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7500" y="1409700"/>
            <a:ext cx="4863984" cy="53249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"/>
          <p:cNvSpPr/>
          <p:nvPr/>
        </p:nvSpPr>
        <p:spPr>
          <a:xfrm>
            <a:off x="723900" y="495300"/>
            <a:ext cx="8432800" cy="5925311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FF66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Materia:</a:t>
            </a:r>
            <a:endParaRPr sz="28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FF6600"/>
                </a:solidFill>
                <a:latin typeface="Short Stack"/>
                <a:ea typeface="Short Stack"/>
                <a:cs typeface="Short Stack"/>
                <a:sym typeface="Short Stack"/>
              </a:rPr>
              <a:t>Ambiente, Scienze Naturali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FF66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Soggetto</a:t>
            </a:r>
            <a:r>
              <a:rPr lang="it-IT" sz="1600" b="0" i="0" u="none" strike="noStrike" cap="non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FF6600"/>
                </a:solidFill>
                <a:latin typeface="Short Stack"/>
                <a:ea typeface="Short Stack"/>
                <a:cs typeface="Short Stack"/>
                <a:sym typeface="Short Stack"/>
              </a:rPr>
              <a:t>Biodiversità; Conservazione ambientale; Arti visive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0" i="0" u="none" strike="noStrike" cap="none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Età:</a:t>
            </a:r>
            <a:endParaRPr sz="28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FF6600"/>
                </a:solidFill>
                <a:latin typeface="Short Stack"/>
                <a:ea typeface="Short Stack"/>
                <a:cs typeface="Short Stack"/>
                <a:sym typeface="Short Stack"/>
              </a:rPr>
              <a:t>7-11 anni</a:t>
            </a:r>
            <a:endParaRPr sz="2800" b="1" i="0" u="none" strike="noStrike" cap="none">
              <a:solidFill>
                <a:srgbClr val="FF6600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FF66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63" name="Google Shape;63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88300" y="5065485"/>
            <a:ext cx="1816100" cy="1589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0"/>
          <p:cNvSpPr txBox="1"/>
          <p:nvPr/>
        </p:nvSpPr>
        <p:spPr>
          <a:xfrm>
            <a:off x="229305" y="573677"/>
            <a:ext cx="4317295" cy="539798"/>
          </a:xfrm>
          <a:prstGeom prst="rect">
            <a:avLst/>
          </a:prstGeom>
          <a:noFill/>
          <a:ln w="38100" cap="flat" cmpd="sng">
            <a:solidFill>
              <a:srgbClr val="7400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COSA CI RACCONTA LOUIS?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0"/>
          <p:cNvSpPr txBox="1"/>
          <p:nvPr/>
        </p:nvSpPr>
        <p:spPr>
          <a:xfrm>
            <a:off x="105123" y="1533234"/>
            <a:ext cx="4576938" cy="138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Louis Masai con le sue opere parla 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degli</a:t>
            </a:r>
            <a:r>
              <a:rPr lang="it-IT" sz="19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ANIMALI 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 dell’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AMBIENTE </a:t>
            </a:r>
            <a:r>
              <a:rPr lang="it-IT" sz="1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e racconta quali sono i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DISASTRI AMBIENTALI </a:t>
            </a:r>
            <a:r>
              <a:rPr lang="it-IT" sz="1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causati dall’uomo.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20"/>
          <p:cNvSpPr txBox="1"/>
          <p:nvPr/>
        </p:nvSpPr>
        <p:spPr>
          <a:xfrm>
            <a:off x="88896" y="3305578"/>
            <a:ext cx="4595283" cy="109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Louis è un particolare tipo di artista: infatti molto spesso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DIPINGE SUI MURI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E NESSUNO LO SGRIDA </a:t>
            </a:r>
            <a:r>
              <a:rPr lang="it-IT" sz="1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!!!!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120646" y="4606654"/>
            <a:ext cx="3237798" cy="1755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Ci crederesti ?!??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CE004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Osserva bene la foto qui a lato e quelle successive !!!!!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Google Shape;27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0100" y="4610100"/>
            <a:ext cx="1288179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0900" y="1333499"/>
            <a:ext cx="5143500" cy="528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1"/>
          <p:cNvSpPr txBox="1"/>
          <p:nvPr/>
        </p:nvSpPr>
        <p:spPr>
          <a:xfrm>
            <a:off x="119943" y="2365049"/>
            <a:ext cx="4210052" cy="109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Gli inglesi chiamano questo tipo di arte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STREET ART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che in italiano si traduce con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ARTE DI STRADA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21"/>
          <p:cNvSpPr txBox="1"/>
          <p:nvPr/>
        </p:nvSpPr>
        <p:spPr>
          <a:xfrm>
            <a:off x="122763" y="3657619"/>
            <a:ext cx="4182538" cy="801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Secondo te per quale motivo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la chiamano così?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21"/>
          <p:cNvSpPr txBox="1"/>
          <p:nvPr/>
        </p:nvSpPr>
        <p:spPr>
          <a:xfrm>
            <a:off x="105831" y="4628493"/>
            <a:ext cx="4210053" cy="138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… Ti aiutiamo un po’…. Guarda la foto qui a fianco e prova a pensare a </a:t>
            </a:r>
            <a:r>
              <a:rPr lang="it-IT" sz="19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quali sono i muri preferiti degli artisti di strada</a:t>
            </a:r>
            <a:r>
              <a:rPr lang="it-IT" sz="1900" b="0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…</a:t>
            </a:r>
            <a:endParaRPr sz="19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88" name="Google Shape;288;p21"/>
          <p:cNvSpPr txBox="1"/>
          <p:nvPr/>
        </p:nvSpPr>
        <p:spPr>
          <a:xfrm>
            <a:off x="332314" y="785997"/>
            <a:ext cx="1940986" cy="50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Una curiosità.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6200" y="773300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1500" y="457200"/>
            <a:ext cx="5499100" cy="60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2"/>
          <p:cNvSpPr txBox="1"/>
          <p:nvPr/>
        </p:nvSpPr>
        <p:spPr>
          <a:xfrm>
            <a:off x="153810" y="156637"/>
            <a:ext cx="2360790" cy="52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296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Un’altra curiosità:</a:t>
            </a:r>
            <a:endParaRPr sz="19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296" name="Google Shape;296;p22"/>
          <p:cNvSpPr txBox="1"/>
          <p:nvPr/>
        </p:nvSpPr>
        <p:spPr>
          <a:xfrm>
            <a:off x="110069" y="2439203"/>
            <a:ext cx="2175931" cy="1574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111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Forse hai già sentito questa parola,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115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è diventata molto comune!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22"/>
          <p:cNvSpPr txBox="1"/>
          <p:nvPr/>
        </p:nvSpPr>
        <p:spPr>
          <a:xfrm>
            <a:off x="2186517" y="153183"/>
            <a:ext cx="7351183" cy="84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296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gli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spagnoli</a:t>
            </a:r>
            <a:r>
              <a:rPr lang="it-IT" sz="1900" b="0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chiamano questo tipo di opera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PINTURA MURAL </a:t>
            </a:r>
            <a:r>
              <a:rPr lang="it-IT" sz="1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o</a:t>
            </a:r>
            <a:r>
              <a:rPr lang="it-IT" sz="19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MURAL, 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che significa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DIPINTO MURALE.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8500" y="812799"/>
            <a:ext cx="1256435" cy="1239633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2"/>
          <p:cNvSpPr txBox="1"/>
          <p:nvPr/>
        </p:nvSpPr>
        <p:spPr>
          <a:xfrm>
            <a:off x="2226732" y="937761"/>
            <a:ext cx="6726768" cy="528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296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Mural è il singolare; il plurale è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MURALES</a:t>
            </a:r>
            <a:r>
              <a:rPr lang="it-IT" sz="19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2"/>
          <p:cNvSpPr txBox="1"/>
          <p:nvPr/>
        </p:nvSpPr>
        <p:spPr>
          <a:xfrm>
            <a:off x="121352" y="4103500"/>
            <a:ext cx="2215448" cy="2155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75" tIns="53625" rIns="107275" bIns="536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Osserva la fotografia qui accanto.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Cosa sta facendo Louis?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Che attrezzi sta usando?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4100" y="1574800"/>
            <a:ext cx="7442200" cy="50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23"/>
          <p:cNvGrpSpPr/>
          <p:nvPr/>
        </p:nvGrpSpPr>
        <p:grpSpPr>
          <a:xfrm>
            <a:off x="165600" y="216000"/>
            <a:ext cx="9611998" cy="6480000"/>
            <a:chOff x="788300" y="0"/>
            <a:chExt cx="7526774" cy="5143500"/>
          </a:xfrm>
        </p:grpSpPr>
        <p:pic>
          <p:nvPicPr>
            <p:cNvPr id="307" name="Google Shape;307;p23"/>
            <p:cNvPicPr preferRelativeResize="0"/>
            <p:nvPr/>
          </p:nvPicPr>
          <p:blipFill rotWithShape="1">
            <a:blip r:embed="rId3">
              <a:alphaModFix/>
            </a:blip>
            <a:srcRect l="4022" r="4517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308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310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2658" y="302126"/>
              <a:ext cx="867304" cy="379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311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80105" y="975895"/>
              <a:ext cx="494631" cy="554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4" name="Google Shape;314;p23"/>
          <p:cNvSpPr/>
          <p:nvPr/>
        </p:nvSpPr>
        <p:spPr>
          <a:xfrm>
            <a:off x="3827230" y="3084525"/>
            <a:ext cx="2357670" cy="1436119"/>
          </a:xfrm>
          <a:prstGeom prst="wedgeRoundRectCallout">
            <a:avLst>
              <a:gd name="adj1" fmla="val -4842"/>
              <a:gd name="adj2" fmla="val -8452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Hai detto che a Louis stiamo molto a cuore noi api?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4486539" y="139700"/>
            <a:ext cx="2072776" cy="1253408"/>
          </a:xfrm>
          <a:prstGeom prst="wedgeRoundRectCallout">
            <a:avLst>
              <a:gd name="adj1" fmla="val 54594"/>
              <a:gd name="adj2" fmla="val 6738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Certo!!!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Guarda le prossime opere!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16000"/>
            <a:ext cx="8656866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4"/>
          <p:cNvSpPr/>
          <p:nvPr/>
        </p:nvSpPr>
        <p:spPr>
          <a:xfrm>
            <a:off x="156930" y="203200"/>
            <a:ext cx="2916470" cy="1270000"/>
          </a:xfrm>
          <a:prstGeom prst="wedgeRoundRectCallout">
            <a:avLst>
              <a:gd name="adj1" fmla="val 82634"/>
              <a:gd name="adj2" fmla="val -5533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Louis è stato davvero bravo! Ha dipinto anche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l’APE REGINA.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Riuscite a vederla ?</a:t>
            </a:r>
            <a:endParaRPr sz="1600" b="1" i="0" u="none" strike="noStrike" cap="none">
              <a:solidFill>
                <a:srgbClr val="CE004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300" y="215900"/>
            <a:ext cx="9167875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25"/>
          <p:cNvSpPr/>
          <p:nvPr/>
        </p:nvSpPr>
        <p:spPr>
          <a:xfrm>
            <a:off x="568973" y="146756"/>
            <a:ext cx="4613333" cy="948261"/>
          </a:xfrm>
          <a:prstGeom prst="wedgeRoundRectCallout">
            <a:avLst>
              <a:gd name="adj1" fmla="val -58710"/>
              <a:gd name="adj2" fmla="val 1874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Su questo muro c’è scritto: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SE CE NE ANDIAMO,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VI PORTIAMO TUTTI CON NOI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28" name="Google Shape;328;p25"/>
          <p:cNvSpPr/>
          <p:nvPr/>
        </p:nvSpPr>
        <p:spPr>
          <a:xfrm>
            <a:off x="111392" y="3886200"/>
            <a:ext cx="2060308" cy="1093610"/>
          </a:xfrm>
          <a:prstGeom prst="wedgeRoundRectCallout">
            <a:avLst>
              <a:gd name="adj1" fmla="val -38727"/>
              <a:gd name="adj2" fmla="val -11220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Secondo te,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significa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00" y="216000"/>
            <a:ext cx="8922558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26"/>
          <p:cNvSpPr/>
          <p:nvPr/>
        </p:nvSpPr>
        <p:spPr>
          <a:xfrm>
            <a:off x="177800" y="228600"/>
            <a:ext cx="2032000" cy="1422400"/>
          </a:xfrm>
          <a:prstGeom prst="wedgeRoundRectCallout">
            <a:avLst>
              <a:gd name="adj1" fmla="val -52018"/>
              <a:gd name="adj2" fmla="val 7542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Questo cartello qui invece dice: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API, NIENTE CIBO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26"/>
          <p:cNvSpPr/>
          <p:nvPr/>
        </p:nvSpPr>
        <p:spPr>
          <a:xfrm>
            <a:off x="7171974" y="126999"/>
            <a:ext cx="2458157" cy="1155699"/>
          </a:xfrm>
          <a:prstGeom prst="wedgeRoundRectCallout">
            <a:avLst>
              <a:gd name="adj1" fmla="val 52772"/>
              <a:gd name="adj2" fmla="val 9492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ormai lo sai vero, </a:t>
            </a: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perché Louis ha scritto così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16000"/>
            <a:ext cx="9164118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7"/>
          <p:cNvSpPr/>
          <p:nvPr/>
        </p:nvSpPr>
        <p:spPr>
          <a:xfrm>
            <a:off x="177800" y="228600"/>
            <a:ext cx="2209800" cy="1422400"/>
          </a:xfrm>
          <a:prstGeom prst="wedgeRoundRectCallout">
            <a:avLst>
              <a:gd name="adj1" fmla="val -52018"/>
              <a:gd name="adj2" fmla="val 7542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Quest’ape tiene un cartello tra le zampe che :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API,</a:t>
            </a:r>
            <a:endParaRPr sz="1600" b="1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NIENTE CIBO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 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27"/>
          <p:cNvSpPr/>
          <p:nvPr/>
        </p:nvSpPr>
        <p:spPr>
          <a:xfrm>
            <a:off x="6663974" y="253999"/>
            <a:ext cx="2458157" cy="1244599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adesso lo sai </a:t>
            </a:r>
            <a:r>
              <a:rPr lang="it-IT" sz="1600" b="1" i="0" u="none" strike="noStrike" cap="none">
                <a:solidFill>
                  <a:srgbClr val="DA281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perchè Louis ha scritto così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vero? 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16000"/>
            <a:ext cx="9612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8"/>
          <p:cNvSpPr/>
          <p:nvPr/>
        </p:nvSpPr>
        <p:spPr>
          <a:xfrm>
            <a:off x="6663974" y="126995"/>
            <a:ext cx="2458157" cy="1422404"/>
          </a:xfrm>
          <a:prstGeom prst="wedgeRoundRectCallout">
            <a:avLst>
              <a:gd name="adj1" fmla="val 74471"/>
              <a:gd name="adj2" fmla="val -4216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Quali animali ha dipinto su questo muro Louis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28"/>
          <p:cNvSpPr txBox="1"/>
          <p:nvPr/>
        </p:nvSpPr>
        <p:spPr>
          <a:xfrm>
            <a:off x="207056" y="262306"/>
            <a:ext cx="3492379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8900" y="203200"/>
            <a:ext cx="8190918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9"/>
          <p:cNvSpPr/>
          <p:nvPr/>
        </p:nvSpPr>
        <p:spPr>
          <a:xfrm>
            <a:off x="146735" y="660400"/>
            <a:ext cx="3358465" cy="2044699"/>
          </a:xfrm>
          <a:prstGeom prst="wedgeRoundRectCallout">
            <a:avLst>
              <a:gd name="adj1" fmla="val -46594"/>
              <a:gd name="adj2" fmla="val -6469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ti faccio un’altra domanda.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Perché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Luois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Masai rappresenta le api insieme con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AGO E FILO PER CUCIRE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9"/>
          <p:cNvSpPr/>
          <p:nvPr/>
        </p:nvSpPr>
        <p:spPr>
          <a:xfrm>
            <a:off x="7061197" y="5472273"/>
            <a:ext cx="2157602" cy="1027304"/>
          </a:xfrm>
          <a:prstGeom prst="wedgeRoundRectCallout">
            <a:avLst>
              <a:gd name="adj1" fmla="val 60243"/>
              <a:gd name="adj2" fmla="val -11864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ti fa venire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 mente?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"/>
          <p:cNvSpPr txBox="1"/>
          <p:nvPr/>
        </p:nvSpPr>
        <p:spPr>
          <a:xfrm>
            <a:off x="396000" y="576000"/>
            <a:ext cx="9180000" cy="5699572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br>
              <a:rPr lang="it-IT" sz="3300" b="0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it-IT" sz="3300" b="0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Idea e progetto grafico di: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300" b="1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Matilde Biondi </a:t>
            </a:r>
            <a:r>
              <a:rPr lang="it-IT" sz="3300" b="0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e </a:t>
            </a:r>
            <a:r>
              <a:rPr lang="it-IT" sz="3300" b="1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Sara </a:t>
            </a:r>
            <a:r>
              <a:rPr lang="it-IT" sz="3300" b="1" i="0" u="none" strike="noStrike" cap="none" dirty="0" err="1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Borella</a:t>
            </a:r>
            <a:endParaRPr lang="it-IT" sz="3300" b="1" i="0" u="none" strike="noStrike" cap="none" dirty="0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 i="0" u="none" strike="noStrike" cap="none" dirty="0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300" b="0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~ 3 D, anno </a:t>
            </a:r>
            <a:r>
              <a:rPr lang="it-IT" sz="3300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scolastico</a:t>
            </a:r>
            <a:r>
              <a:rPr lang="it-IT" sz="3300" b="0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 2020-2021 ~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lang="it-IT" sz="3300" b="0" i="0" u="none" strike="noStrike" cap="none" dirty="0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300" b="0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~ Liceo Artistico </a:t>
            </a:r>
            <a:r>
              <a:rPr lang="it-IT" sz="3300" b="0" i="0" u="none" strike="noStrike" cap="none" dirty="0" err="1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F</a:t>
            </a:r>
            <a:r>
              <a:rPr lang="it-IT" sz="3300" b="0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. Arcangeli ~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300" b="0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~  Bologna, Italia ~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40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300" b="0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Con il supporto di </a:t>
            </a:r>
            <a:r>
              <a:rPr lang="it-IT" sz="3300" b="1" i="0" u="none" strike="noStrike" cap="none" dirty="0" err="1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STEPs</a:t>
            </a:r>
            <a:r>
              <a:rPr lang="it-IT" sz="3300" b="1" i="0" u="none" strike="noStrike" cap="none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3300" b="1" i="0" u="none" strike="noStrike" cap="none" dirty="0" err="1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srl</a:t>
            </a:r>
            <a:br>
              <a:rPr lang="it-IT" sz="3300" b="1" dirty="0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</a:br>
            <a:endParaRPr lang="it-IT" sz="3300" b="1" i="0" u="none" strike="noStrike" cap="none" dirty="0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16000"/>
            <a:ext cx="9612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0"/>
          <p:cNvSpPr/>
          <p:nvPr/>
        </p:nvSpPr>
        <p:spPr>
          <a:xfrm>
            <a:off x="2782008" y="5960533"/>
            <a:ext cx="2458157" cy="660400"/>
          </a:xfrm>
          <a:prstGeom prst="wedgeRoundRectCallout">
            <a:avLst>
              <a:gd name="adj1" fmla="val 42095"/>
              <a:gd name="adj2" fmla="val -10754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E qui che animali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ha dipinto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2800" y="406400"/>
            <a:ext cx="6057900" cy="604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600" y="1145700"/>
            <a:ext cx="9612000" cy="540203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2"/>
          <p:cNvSpPr/>
          <p:nvPr/>
        </p:nvSpPr>
        <p:spPr>
          <a:xfrm>
            <a:off x="226469" y="134051"/>
            <a:ext cx="2680420" cy="1049871"/>
          </a:xfrm>
          <a:prstGeom prst="wedgeRoundRectCallout">
            <a:avLst>
              <a:gd name="adj1" fmla="val -52768"/>
              <a:gd name="adj2" fmla="val 9896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Osserva: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sta facendo l’ape?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3"/>
          <p:cNvSpPr/>
          <p:nvPr/>
        </p:nvSpPr>
        <p:spPr>
          <a:xfrm>
            <a:off x="264569" y="730951"/>
            <a:ext cx="2680420" cy="1250249"/>
          </a:xfrm>
          <a:prstGeom prst="wedgeRoundRectCallout">
            <a:avLst>
              <a:gd name="adj1" fmla="val -52768"/>
              <a:gd name="adj2" fmla="val 9896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E qui ? Che animali ci sono? Cosa stanno facendo?</a:t>
            </a:r>
            <a:endParaRPr sz="1600" b="1" i="0" u="none" strike="noStrike" cap="none">
              <a:solidFill>
                <a:srgbClr val="CE004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79" name="Google Shape;37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0300" y="266800"/>
            <a:ext cx="5509645" cy="64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34"/>
          <p:cNvGrpSpPr/>
          <p:nvPr/>
        </p:nvGrpSpPr>
        <p:grpSpPr>
          <a:xfrm>
            <a:off x="165600" y="216000"/>
            <a:ext cx="9611998" cy="6480000"/>
            <a:chOff x="788300" y="0"/>
            <a:chExt cx="7526774" cy="5143500"/>
          </a:xfrm>
        </p:grpSpPr>
        <p:pic>
          <p:nvPicPr>
            <p:cNvPr id="385" name="Google Shape;385;p34"/>
            <p:cNvPicPr preferRelativeResize="0"/>
            <p:nvPr/>
          </p:nvPicPr>
          <p:blipFill rotWithShape="1">
            <a:blip r:embed="rId3">
              <a:alphaModFix/>
            </a:blip>
            <a:srcRect l="4022" r="4517"/>
            <a:stretch/>
          </p:blipFill>
          <p:spPr>
            <a:xfrm>
              <a:off x="788300" y="0"/>
              <a:ext cx="75267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2130" y="454526"/>
              <a:ext cx="2108869" cy="1632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7" name="Google Shape;387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28923" y="514685"/>
              <a:ext cx="858921" cy="11917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82658" y="302126"/>
              <a:ext cx="867304" cy="3796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9" name="Google Shape;389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80105" y="975895"/>
              <a:ext cx="494631" cy="5547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0" name="Google Shape;390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0841" y="1069473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1" name="Google Shape;391;p3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99348" y="1255294"/>
              <a:ext cx="240631" cy="3609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2" name="Google Shape;392;p34"/>
          <p:cNvSpPr/>
          <p:nvPr/>
        </p:nvSpPr>
        <p:spPr>
          <a:xfrm>
            <a:off x="3665761" y="2656637"/>
            <a:ext cx="2696939" cy="1483563"/>
          </a:xfrm>
          <a:prstGeom prst="wedgeRoundRectCallout">
            <a:avLst>
              <a:gd name="adj1" fmla="val -10321"/>
              <a:gd name="adj2" fmla="val -6579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40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GRAZIE</a:t>
            </a:r>
            <a:r>
              <a:rPr lang="it-IT" sz="14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LOUIS MASAI!!!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40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bello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407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ti ricordi di noi api </a:t>
            </a:r>
            <a:r>
              <a:rPr lang="it-IT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!!!! </a:t>
            </a:r>
            <a:endParaRPr sz="14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3" name="Google Shape;393;p34"/>
          <p:cNvSpPr/>
          <p:nvPr/>
        </p:nvSpPr>
        <p:spPr>
          <a:xfrm>
            <a:off x="7264400" y="3606800"/>
            <a:ext cx="2387599" cy="1069012"/>
          </a:xfrm>
          <a:prstGeom prst="wedgeRoundRectCallout">
            <a:avLst>
              <a:gd name="adj1" fmla="val -36371"/>
              <a:gd name="adj2" fmla="val -9625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Beh, sì,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Louis ha a cuore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tutto l’ambiente.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94" name="Google Shape;394;p34"/>
          <p:cNvSpPr/>
          <p:nvPr/>
        </p:nvSpPr>
        <p:spPr>
          <a:xfrm>
            <a:off x="3771900" y="4889500"/>
            <a:ext cx="3365500" cy="1561769"/>
          </a:xfrm>
          <a:prstGeom prst="wedgeRoundRectCallout">
            <a:avLst>
              <a:gd name="adj1" fmla="val 21232"/>
              <a:gd name="adj2" fmla="val -8346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 Avete detto che questo artista parla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di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MOLTI ARGOMENTI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che riguardano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l’AMBIENTE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Quali per esempio?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0" y="190500"/>
            <a:ext cx="9575800" cy="6464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5"/>
          <p:cNvSpPr/>
          <p:nvPr/>
        </p:nvSpPr>
        <p:spPr>
          <a:xfrm>
            <a:off x="200837" y="296312"/>
            <a:ext cx="2745563" cy="1634088"/>
          </a:xfrm>
          <a:prstGeom prst="wedgeRoundRectCallout">
            <a:avLst>
              <a:gd name="adj1" fmla="val -50476"/>
              <a:gd name="adj2" fmla="val -7431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CE0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Louis sta molto a cuore la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BIODIVERSITÀ MARINA</a:t>
            </a:r>
            <a:r>
              <a:rPr lang="it-IT" sz="13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gli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OCEANI</a:t>
            </a:r>
            <a:r>
              <a:rPr lang="it-IT" sz="13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i</a:t>
            </a:r>
            <a:r>
              <a:rPr lang="it-IT" sz="13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FONDALI</a:t>
            </a:r>
            <a:r>
              <a:rPr lang="it-IT" sz="13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la </a:t>
            </a:r>
            <a:r>
              <a:rPr lang="it-IT" sz="13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BARRIERA CORALLINA</a:t>
            </a:r>
            <a:r>
              <a:rPr lang="it-IT" sz="13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gli animali e tutti gli altri esseri viventi che li popolano.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5"/>
          <p:cNvSpPr/>
          <p:nvPr/>
        </p:nvSpPr>
        <p:spPr>
          <a:xfrm>
            <a:off x="6896100" y="5837767"/>
            <a:ext cx="2882900" cy="867833"/>
          </a:xfrm>
          <a:prstGeom prst="wedgeRoundRectCallout">
            <a:avLst>
              <a:gd name="adj1" fmla="val 43050"/>
              <a:gd name="adj2" fmla="val -8761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Guarda quante </a:t>
            </a:r>
            <a:r>
              <a:rPr lang="it-IT" sz="13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forme di vita marina</a:t>
            </a:r>
            <a:r>
              <a:rPr lang="it-IT" sz="13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3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 rappresentato l’artista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3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questo mural </a:t>
            </a:r>
            <a:r>
              <a:rPr lang="it-IT" sz="13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1300" b="0" i="0" u="none" strike="noStrike" cap="non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8300" y="203200"/>
            <a:ext cx="9158922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6"/>
          <p:cNvSpPr/>
          <p:nvPr/>
        </p:nvSpPr>
        <p:spPr>
          <a:xfrm>
            <a:off x="3251200" y="228600"/>
            <a:ext cx="2679700" cy="1054099"/>
          </a:xfrm>
          <a:prstGeom prst="wedgeRoundRectCallout">
            <a:avLst>
              <a:gd name="adj1" fmla="val -78543"/>
              <a:gd name="adj2" fmla="val -5874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questo dipinto c’è qualcosa che non dovrebbe esserci in una barriera corallina. </a:t>
            </a:r>
            <a:r>
              <a:rPr lang="it-IT" sz="1400" b="1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Chi è l’intruso?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6"/>
          <p:cNvSpPr/>
          <p:nvPr/>
        </p:nvSpPr>
        <p:spPr>
          <a:xfrm>
            <a:off x="6057900" y="5287413"/>
            <a:ext cx="2834463" cy="1164188"/>
          </a:xfrm>
          <a:prstGeom prst="wedgeRoundRectCallout">
            <a:avLst>
              <a:gd name="adj1" fmla="val 58606"/>
              <a:gd name="adj2" fmla="val 2168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1" i="0" u="none" strike="noStrike" cap="none" dirty="0">
                <a:solidFill>
                  <a:srgbClr val="BB100E"/>
                </a:solidFill>
                <a:latin typeface="Comic Sans MS"/>
                <a:ea typeface="Comic Sans MS"/>
                <a:cs typeface="Comic Sans MS"/>
                <a:sym typeface="Comic Sans MS"/>
              </a:rPr>
              <a:t>Di che cosa hanno bisogno le tartarughe per vivere bene?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43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it-IT" sz="13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Pensa a dove vivono e di cosa si nutrono, per esempio…</a:t>
            </a:r>
            <a:r>
              <a:rPr lang="it-IT" sz="13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300" b="0" i="0" u="none" strike="noStrike" cap="none" dirty="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0" y="254000"/>
            <a:ext cx="9486900" cy="6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7"/>
          <p:cNvSpPr/>
          <p:nvPr/>
        </p:nvSpPr>
        <p:spPr>
          <a:xfrm>
            <a:off x="2436037" y="880513"/>
            <a:ext cx="3050363" cy="1164188"/>
          </a:xfrm>
          <a:prstGeom prst="wedgeRoundRectCallout">
            <a:avLst>
              <a:gd name="adj1" fmla="val -32157"/>
              <a:gd name="adj2" fmla="val -9504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 allora</a:t>
            </a:r>
            <a:br>
              <a:rPr lang="it-IT" dirty="0">
                <a:ea typeface="Comic Sans MS"/>
              </a:rPr>
            </a:br>
            <a:r>
              <a:rPr lang="it-IT" sz="16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io sono importante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anche per la vita delle tartarughe </a:t>
            </a: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!!</a:t>
            </a:r>
            <a:endParaRPr sz="1600" b="1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0" y="647700"/>
            <a:ext cx="9626600" cy="5556517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38"/>
          <p:cNvSpPr/>
          <p:nvPr/>
        </p:nvSpPr>
        <p:spPr>
          <a:xfrm>
            <a:off x="965200" y="575713"/>
            <a:ext cx="2222500" cy="1164188"/>
          </a:xfrm>
          <a:prstGeom prst="wedgeRoundRectCallout">
            <a:avLst>
              <a:gd name="adj1" fmla="val -77569"/>
              <a:gd name="adj2" fmla="val -7213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cosa dice la scritta?</a:t>
            </a:r>
            <a:endParaRPr sz="1600" b="1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21" name="Google Shape;421;p38"/>
          <p:cNvSpPr/>
          <p:nvPr/>
        </p:nvSpPr>
        <p:spPr>
          <a:xfrm>
            <a:off x="5676900" y="5181600"/>
            <a:ext cx="3568700" cy="1435101"/>
          </a:xfrm>
          <a:prstGeom prst="wedgeRoundRectCallout">
            <a:avLst>
              <a:gd name="adj1" fmla="val 65447"/>
              <a:gd name="adj2" fmla="val -3541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Ogni giorno la città di Los Angeles getta in mare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10 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tonnellate di plastica</a:t>
            </a: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 </a:t>
            </a:r>
            <a:r>
              <a:rPr lang="it-IT" sz="14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BALENOTTERE COMUNI sono costrette a nutrirsi con la vostra plastica</a:t>
            </a:r>
            <a:r>
              <a:rPr lang="it-IT" sz="1400" b="0" i="0" u="none" strike="noStrike" cap="none" dirty="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.” </a:t>
            </a:r>
            <a:endParaRPr sz="1400" b="0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0" y="203200"/>
            <a:ext cx="9575800" cy="6438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9"/>
          <p:cNvSpPr/>
          <p:nvPr/>
        </p:nvSpPr>
        <p:spPr>
          <a:xfrm>
            <a:off x="848537" y="5181600"/>
            <a:ext cx="2567763" cy="1066799"/>
          </a:xfrm>
          <a:prstGeom prst="wedgeRoundRectCallout">
            <a:avLst>
              <a:gd name="adj1" fmla="val -61301"/>
              <a:gd name="adj2" fmla="val 8177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noi api siamo importanti anche per la vita degli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squali ??!!!!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9"/>
          <p:cNvSpPr/>
          <p:nvPr/>
        </p:nvSpPr>
        <p:spPr>
          <a:xfrm>
            <a:off x="6019799" y="5181600"/>
            <a:ext cx="3175001" cy="1397000"/>
          </a:xfrm>
          <a:prstGeom prst="wedgeRoundRectCallout">
            <a:avLst>
              <a:gd name="adj1" fmla="val 75216"/>
              <a:gd name="adj2" fmla="val 4240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Sì, anche per loro.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Questa specie ha un nome curioso: si chiama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SQUALO VOLPE OCCHIOGROSSO</a:t>
            </a:r>
            <a:endParaRPr sz="1600" b="1" i="0" u="none" strike="noStrike" cap="none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"/>
          <p:cNvSpPr txBox="1"/>
          <p:nvPr/>
        </p:nvSpPr>
        <p:spPr>
          <a:xfrm>
            <a:off x="396001" y="398205"/>
            <a:ext cx="9180000" cy="6117619"/>
          </a:xfrm>
          <a:prstGeom prst="rect">
            <a:avLst/>
          </a:prstGeom>
          <a:noFill/>
          <a:ln w="38100" cap="rnd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25" tIns="53600" rIns="107225" bIns="5360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300" b="1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LE AVVENTURE DI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it-IT" sz="3300" b="1" i="0" u="none" strike="noStrike" cap="none">
                <a:solidFill>
                  <a:srgbClr val="407C3F"/>
                </a:solidFill>
                <a:latin typeface="Avenir"/>
                <a:ea typeface="Avenir"/>
                <a:cs typeface="Avenir"/>
                <a:sym typeface="Avenir"/>
              </a:rPr>
              <a:t>MAX, SAMIR E APETTA</a:t>
            </a: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300" b="1" i="0" u="none" strike="noStrike" cap="none">
              <a:solidFill>
                <a:srgbClr val="407C3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0"/>
          <p:cNvSpPr/>
          <p:nvPr/>
        </p:nvSpPr>
        <p:spPr>
          <a:xfrm>
            <a:off x="787400" y="5346700"/>
            <a:ext cx="3162300" cy="1143000"/>
          </a:xfrm>
          <a:prstGeom prst="wedgeRoundRectCallout">
            <a:avLst>
              <a:gd name="adj1" fmla="val -56384"/>
              <a:gd name="adj2" fmla="val 6604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Questo è un grande pesce che vive anche nel Mare Mediterraneo. E’ in pericolo a causa della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PESCA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40"/>
          <p:cNvSpPr/>
          <p:nvPr/>
        </p:nvSpPr>
        <p:spPr>
          <a:xfrm>
            <a:off x="6921500" y="5422900"/>
            <a:ext cx="2133600" cy="1066799"/>
          </a:xfrm>
          <a:prstGeom prst="wedgeRoundRectCallout">
            <a:avLst>
              <a:gd name="adj1" fmla="val 55918"/>
              <a:gd name="adj2" fmla="val 6986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Come si chiama?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5" name="Google Shape;43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1080000"/>
            <a:ext cx="9612000" cy="385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16000"/>
            <a:ext cx="9612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1"/>
          <p:cNvSpPr/>
          <p:nvPr/>
        </p:nvSpPr>
        <p:spPr>
          <a:xfrm>
            <a:off x="7501467" y="970844"/>
            <a:ext cx="2133600" cy="1106313"/>
          </a:xfrm>
          <a:prstGeom prst="wedgeRoundRectCallout">
            <a:avLst>
              <a:gd name="adj1" fmla="val 41107"/>
              <a:gd name="adj2" fmla="val -7046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Ed ecco qui il nostro amico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Louis al lavoro!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2"/>
          <p:cNvSpPr txBox="1"/>
          <p:nvPr/>
        </p:nvSpPr>
        <p:spPr>
          <a:xfrm>
            <a:off x="481539" y="514610"/>
            <a:ext cx="8431893" cy="470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Se ti sono piaciuti i murales di Louis Masai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puoi vederne molti altri!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Digita su Google: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0D5BDC"/>
                </a:solidFill>
                <a:latin typeface="Avenir"/>
                <a:ea typeface="Avenir"/>
                <a:cs typeface="Avenir"/>
                <a:sym typeface="Avenir"/>
              </a:rPr>
              <a:t>Luo</a:t>
            </a:r>
            <a:r>
              <a:rPr lang="it-IT" sz="2800" b="1" i="0" u="none" strike="noStrike" cap="none">
                <a:solidFill>
                  <a:srgbClr val="0C5ADB"/>
                </a:solidFill>
                <a:latin typeface="Avenir"/>
                <a:ea typeface="Avenir"/>
                <a:cs typeface="Avenir"/>
                <a:sym typeface="Avenir"/>
              </a:rPr>
              <a:t>is+Masai+immagini</a:t>
            </a: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oogle Shape;451;p43"/>
          <p:cNvGrpSpPr/>
          <p:nvPr/>
        </p:nvGrpSpPr>
        <p:grpSpPr>
          <a:xfrm>
            <a:off x="165600" y="216000"/>
            <a:ext cx="9612000" cy="6480000"/>
            <a:chOff x="782250" y="-1"/>
            <a:chExt cx="7593302" cy="5143501"/>
          </a:xfrm>
        </p:grpSpPr>
        <p:pic>
          <p:nvPicPr>
            <p:cNvPr id="452" name="Google Shape;452;p43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82250" y="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28210" y="-1"/>
              <a:ext cx="2352843" cy="163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5" name="Google Shape;455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6" name="Google Shape;456;p43"/>
          <p:cNvSpPr/>
          <p:nvPr/>
        </p:nvSpPr>
        <p:spPr>
          <a:xfrm>
            <a:off x="3182768" y="180618"/>
            <a:ext cx="4641144" cy="1893569"/>
          </a:xfrm>
          <a:prstGeom prst="wedgeRoundRectCallout">
            <a:avLst>
              <a:gd name="adj1" fmla="val -1316"/>
              <a:gd name="adj2" fmla="val 8278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Molto bene,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nostra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esplorazione nel mondo dell’arte continua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un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altro artista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di sicuro ti piacerà molto! Si tratta di.....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4"/>
          <p:cNvSpPr txBox="1"/>
          <p:nvPr/>
        </p:nvSpPr>
        <p:spPr>
          <a:xfrm>
            <a:off x="210963" y="411173"/>
            <a:ext cx="3485443" cy="1078407"/>
          </a:xfrm>
          <a:prstGeom prst="rect">
            <a:avLst/>
          </a:prstGeom>
          <a:noFill/>
          <a:ln w="38100" cap="rnd" cmpd="sng">
            <a:solidFill>
              <a:srgbClr val="7400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KATE MACDOWELL</a:t>
            </a: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62" name="Google Shape;462;p44"/>
          <p:cNvSpPr txBox="1"/>
          <p:nvPr/>
        </p:nvSpPr>
        <p:spPr>
          <a:xfrm>
            <a:off x="4338436" y="1942015"/>
            <a:ext cx="4980518" cy="111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Autofit/>
          </a:bodyPr>
          <a:lstStyle/>
          <a:p>
            <a:pPr marL="0" marR="0" lvl="0" indent="0" algn="ctr" rtl="0">
              <a:lnSpc>
                <a:spcPct val="14821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Sai che cos’è?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4821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Hai qualche oggetto di porcellana in casa?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82640" y="3544715"/>
            <a:ext cx="1638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22209" y="5192893"/>
            <a:ext cx="117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6314" y="3556009"/>
            <a:ext cx="117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50975" y="5192896"/>
            <a:ext cx="117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896435" y="5159025"/>
            <a:ext cx="1638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99291" y="3553169"/>
            <a:ext cx="117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56786" y="3556001"/>
            <a:ext cx="117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56789" y="5170312"/>
            <a:ext cx="1170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4"/>
          <p:cNvSpPr txBox="1"/>
          <p:nvPr/>
        </p:nvSpPr>
        <p:spPr>
          <a:xfrm>
            <a:off x="4254500" y="368300"/>
            <a:ext cx="5384800" cy="797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40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Kate MacDowell è un’artista americana.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40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 Kate piace soprattutto la </a:t>
            </a:r>
            <a:r>
              <a:rPr lang="it-IT" sz="20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PORCELLANA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38668" y="1926167"/>
            <a:ext cx="3256927" cy="468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45"/>
          <p:cNvSpPr txBox="1"/>
          <p:nvPr/>
        </p:nvSpPr>
        <p:spPr>
          <a:xfrm>
            <a:off x="415027" y="618391"/>
            <a:ext cx="3636273" cy="180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Autofit/>
          </a:bodyPr>
          <a:lstStyle/>
          <a:p>
            <a:pPr marL="0" marR="0" lvl="0" indent="0" algn="l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A questa artista la </a:t>
            </a:r>
            <a:r>
              <a:rPr lang="it-IT" sz="18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porcellana 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piace per la sua 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LUMINOSITÀ</a:t>
            </a:r>
            <a:endParaRPr sz="1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 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FINEZZA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478" name="Google Shape;47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0100" y="2984500"/>
            <a:ext cx="2451100" cy="2434167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5"/>
          <p:cNvSpPr txBox="1"/>
          <p:nvPr/>
        </p:nvSpPr>
        <p:spPr>
          <a:xfrm>
            <a:off x="4538135" y="2959100"/>
            <a:ext cx="339936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24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Fragilità della natura ??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2400" b="1" i="0" u="none" strike="noStrike" cap="none">
              <a:solidFill>
                <a:srgbClr val="CE004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24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Cosa significa ?!?</a:t>
            </a:r>
            <a:endParaRPr sz="2400" b="1" i="0" u="none" strike="noStrike" cap="none">
              <a:solidFill>
                <a:srgbClr val="CE004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0" name="Google Shape;480;p45"/>
          <p:cNvSpPr txBox="1"/>
          <p:nvPr/>
        </p:nvSpPr>
        <p:spPr>
          <a:xfrm>
            <a:off x="5105400" y="618391"/>
            <a:ext cx="3893255" cy="1845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Autofit/>
          </a:bodyPr>
          <a:lstStyle/>
          <a:p>
            <a:pPr marL="0" marR="0" lvl="0" indent="0" algn="l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La fragilità della porcellana le ricorda la</a:t>
            </a: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FRAGILITÀ DELLA NATURA</a:t>
            </a:r>
            <a:r>
              <a:rPr lang="it-IT" sz="18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l" rtl="0">
              <a:lnSpc>
                <a:spcPct val="176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6"/>
          <p:cNvSpPr txBox="1"/>
          <p:nvPr/>
        </p:nvSpPr>
        <p:spPr>
          <a:xfrm>
            <a:off x="339373" y="1414362"/>
            <a:ext cx="5108924" cy="640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Autofit/>
          </a:bodyPr>
          <a:lstStyle/>
          <a:p>
            <a:pPr marL="0" marR="44703" lvl="0" indent="0" algn="l" rtl="0">
              <a:lnSpc>
                <a:spcPct val="108571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6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Kate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AMA MOLTISSIMO LA NATURA</a:t>
            </a: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6"/>
          <p:cNvSpPr txBox="1"/>
          <p:nvPr/>
        </p:nvSpPr>
        <p:spPr>
          <a:xfrm>
            <a:off x="350659" y="3443119"/>
            <a:ext cx="4551542" cy="81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75" tIns="53625" rIns="107275" bIns="53625" anchor="t" anchorCtr="0">
            <a:spAutoFit/>
          </a:bodyPr>
          <a:lstStyle/>
          <a:p>
            <a:pPr marL="0" marR="0" lvl="0" indent="0" algn="l" rtl="0">
              <a:lnSpc>
                <a:spcPct val="1482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Il rapporto tra uomo e mondo naturale è spesso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MOLTO DIFFICILE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46"/>
          <p:cNvSpPr txBox="1"/>
          <p:nvPr/>
        </p:nvSpPr>
        <p:spPr>
          <a:xfrm>
            <a:off x="394405" y="325276"/>
            <a:ext cx="4567767" cy="539798"/>
          </a:xfrm>
          <a:prstGeom prst="rect">
            <a:avLst/>
          </a:prstGeom>
          <a:noFill/>
          <a:ln w="38100" cap="flat" cmpd="sng">
            <a:solidFill>
              <a:srgbClr val="7400D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COSA CI RACCONTA KATE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46"/>
          <p:cNvSpPr txBox="1"/>
          <p:nvPr/>
        </p:nvSpPr>
        <p:spPr>
          <a:xfrm>
            <a:off x="319323" y="2227163"/>
            <a:ext cx="4918012" cy="97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noAutofit/>
          </a:bodyPr>
          <a:lstStyle/>
          <a:p>
            <a:pPr marL="0" marR="44703" lvl="0" indent="0" algn="l" rtl="0">
              <a:lnSpc>
                <a:spcPct val="14821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60"/>
              <a:buFont typeface="Arial"/>
              <a:buNone/>
            </a:pP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 vede che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GLI UOMINI NON LA TRATTANO BENE </a:t>
            </a: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NON LA RISPETTANO</a:t>
            </a:r>
            <a:r>
              <a:rPr lang="it-IT" sz="1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900" b="1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489" name="Google Shape;489;p46"/>
          <p:cNvSpPr txBox="1"/>
          <p:nvPr/>
        </p:nvSpPr>
        <p:spPr>
          <a:xfrm>
            <a:off x="127000" y="4854232"/>
            <a:ext cx="4951588" cy="81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75" tIns="53625" rIns="107275" bIns="53625" anchor="t" anchorCtr="0">
            <a:spAutoFit/>
          </a:bodyPr>
          <a:lstStyle/>
          <a:p>
            <a:pPr marL="0" marR="0" lvl="0" indent="0" algn="ctr" rtl="0">
              <a:lnSpc>
                <a:spcPct val="14821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Potresti fare qualche esempio di come gli uomini trattano male la Natura?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70529" y="1003300"/>
            <a:ext cx="4833871" cy="54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7"/>
          <p:cNvSpPr txBox="1"/>
          <p:nvPr/>
        </p:nvSpPr>
        <p:spPr>
          <a:xfrm>
            <a:off x="99476" y="1038567"/>
            <a:ext cx="5347405" cy="2120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75" tIns="53625" rIns="107275" bIns="53625" anchor="t" anchorCtr="0">
            <a:spAutoFit/>
          </a:bodyPr>
          <a:lstStyle/>
          <a:p>
            <a:pPr marL="0" marR="0" lvl="0" indent="0" algn="l" rtl="0">
              <a:lnSpc>
                <a:spcPct val="1667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Allora Kate con le sue opere ci racconta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67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 queste difficoltà: per esempio ci parla del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67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CAMBIAMENTO CLIMATICO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67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dell’ </a:t>
            </a:r>
            <a:r>
              <a:rPr lang="it-IT" sz="1900" b="1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INQUINAMENTO </a:t>
            </a:r>
            <a:r>
              <a:rPr lang="it-IT"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delle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6673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COLTURE GENETICAMENTE MODIFICATE</a:t>
            </a:r>
            <a:r>
              <a:rPr lang="it-IT" sz="1900" b="0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47"/>
          <p:cNvSpPr txBox="1"/>
          <p:nvPr/>
        </p:nvSpPr>
        <p:spPr>
          <a:xfrm>
            <a:off x="342900" y="4301079"/>
            <a:ext cx="4914892" cy="754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75" tIns="53625" rIns="107275" bIns="536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Sai cosa significano queste espressioni?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7"/>
          <p:cNvSpPr txBox="1"/>
          <p:nvPr/>
        </p:nvSpPr>
        <p:spPr>
          <a:xfrm>
            <a:off x="5340355" y="6358461"/>
            <a:ext cx="3980746" cy="354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75" tIns="53625" rIns="107275" bIns="536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Kate MacDowell al lavoro nel suo studio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8" name="Google Shape;498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21300" y="203200"/>
            <a:ext cx="4337340" cy="61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p48"/>
          <p:cNvGrpSpPr/>
          <p:nvPr/>
        </p:nvGrpSpPr>
        <p:grpSpPr>
          <a:xfrm>
            <a:off x="165600" y="216000"/>
            <a:ext cx="9612002" cy="6480000"/>
            <a:chOff x="791325" y="0"/>
            <a:chExt cx="7563048" cy="5143500"/>
          </a:xfrm>
        </p:grpSpPr>
        <p:pic>
          <p:nvPicPr>
            <p:cNvPr id="504" name="Google Shape;504;p48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7" name="Google Shape;507;p48"/>
          <p:cNvSpPr/>
          <p:nvPr/>
        </p:nvSpPr>
        <p:spPr>
          <a:xfrm>
            <a:off x="3155246" y="174946"/>
            <a:ext cx="4430183" cy="1663028"/>
          </a:xfrm>
          <a:prstGeom prst="wedgeRoundRectCallout">
            <a:avLst>
              <a:gd name="adj1" fmla="val -326"/>
              <a:gd name="adj2" fmla="val 8162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Guardiamo insieme alcune sue opere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cerchiamo di capire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l’artista vuole </a:t>
            </a:r>
            <a:r>
              <a:rPr lang="it-IT" sz="19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comunicarci</a:t>
            </a:r>
            <a:r>
              <a:rPr lang="it-IT" sz="19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Osserva bene i dettagli.</a:t>
            </a:r>
            <a:endParaRPr sz="19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300" y="304800"/>
            <a:ext cx="6578600" cy="62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49"/>
          <p:cNvSpPr txBox="1"/>
          <p:nvPr/>
        </p:nvSpPr>
        <p:spPr>
          <a:xfrm>
            <a:off x="7365999" y="2637090"/>
            <a:ext cx="2540001" cy="104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L’ammutinamento della frutta – Mela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</a:t>
            </a:r>
            <a:endParaRPr sz="1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2017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4" name="Google Shape;514;p49"/>
          <p:cNvCxnSpPr/>
          <p:nvPr/>
        </p:nvCxnSpPr>
        <p:spPr>
          <a:xfrm rot="10800000" flipH="1">
            <a:off x="2324100" y="5105401"/>
            <a:ext cx="1727200" cy="99059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5"/>
          <p:cNvPicPr preferRelativeResize="0"/>
          <p:nvPr/>
        </p:nvPicPr>
        <p:blipFill rotWithShape="1">
          <a:blip r:embed="rId3">
            <a:alphaModFix/>
          </a:blip>
          <a:srcRect t="27001"/>
          <a:stretch/>
        </p:blipFill>
        <p:spPr>
          <a:xfrm>
            <a:off x="2540146" y="322797"/>
            <a:ext cx="487402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" name="Google Shape;79;p5"/>
          <p:cNvPicPr preferRelativeResize="0"/>
          <p:nvPr/>
        </p:nvPicPr>
        <p:blipFill rotWithShape="1">
          <a:blip r:embed="rId4">
            <a:alphaModFix/>
          </a:blip>
          <a:srcRect l="28388" t="44215" r="39208"/>
          <a:stretch/>
        </p:blipFill>
        <p:spPr>
          <a:xfrm>
            <a:off x="7619950" y="322799"/>
            <a:ext cx="1948377" cy="27368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" name="Google Shape;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300" y="3238749"/>
            <a:ext cx="4457695" cy="3429000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" name="Google Shape;81;p5"/>
          <p:cNvPicPr preferRelativeResize="0"/>
          <p:nvPr/>
        </p:nvPicPr>
        <p:blipFill rotWithShape="1">
          <a:blip r:embed="rId6">
            <a:alphaModFix/>
          </a:blip>
          <a:srcRect l="36022" t="30791" r="39647" b="9266"/>
          <a:stretch/>
        </p:blipFill>
        <p:spPr>
          <a:xfrm>
            <a:off x="5209399" y="3276991"/>
            <a:ext cx="1948373" cy="3396508"/>
          </a:xfrm>
          <a:prstGeom prst="rect">
            <a:avLst/>
          </a:prstGeom>
          <a:noFill/>
          <a:ln w="2857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" name="Google Shape;82;p5"/>
          <p:cNvSpPr txBox="1"/>
          <p:nvPr/>
        </p:nvSpPr>
        <p:spPr>
          <a:xfrm>
            <a:off x="7381483" y="5203317"/>
            <a:ext cx="2169253" cy="709076"/>
          </a:xfrm>
          <a:prstGeom prst="rect">
            <a:avLst/>
          </a:prstGeom>
          <a:gradFill>
            <a:gsLst>
              <a:gs pos="0">
                <a:srgbClr val="FC532E"/>
              </a:gs>
              <a:gs pos="19000">
                <a:srgbClr val="FC532E"/>
              </a:gs>
              <a:gs pos="100000">
                <a:srgbClr val="FFFFFF"/>
              </a:gs>
            </a:gsLst>
            <a:lin ang="0" scaled="0"/>
          </a:gradFill>
          <a:ln w="25400" cap="flat" cmpd="sng">
            <a:solidFill>
              <a:srgbClr val="77777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“Cosaaaa??!! Un'ape??”</a:t>
            </a: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3" name="Google Shape;83;p5"/>
          <p:cNvSpPr txBox="1"/>
          <p:nvPr/>
        </p:nvSpPr>
        <p:spPr>
          <a:xfrm>
            <a:off x="7383360" y="3948037"/>
            <a:ext cx="2152475" cy="955297"/>
          </a:xfrm>
          <a:prstGeom prst="rect">
            <a:avLst/>
          </a:prstGeom>
          <a:gradFill>
            <a:gsLst>
              <a:gs pos="0">
                <a:srgbClr val="407C3F"/>
              </a:gs>
              <a:gs pos="52999">
                <a:srgbClr val="407C3F"/>
              </a:gs>
              <a:gs pos="100000">
                <a:srgbClr val="FFFFFF"/>
              </a:gs>
            </a:gsLst>
            <a:lin ang="0" scaled="0"/>
          </a:gradFill>
          <a:ln w="2540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“Ho trovato un’apetta e ha bisogno di noi!”</a:t>
            </a: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4" name="Google Shape;84;p5"/>
          <p:cNvSpPr txBox="1"/>
          <p:nvPr/>
        </p:nvSpPr>
        <p:spPr>
          <a:xfrm>
            <a:off x="136849" y="319847"/>
            <a:ext cx="2213174" cy="2256988"/>
          </a:xfrm>
          <a:prstGeom prst="rect">
            <a:avLst/>
          </a:prstGeom>
          <a:solidFill>
            <a:schemeClr val="lt2"/>
          </a:solidFill>
          <a:ln w="25400" cap="flat" cmpd="sng">
            <a:solidFill>
              <a:srgbClr val="77777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C532E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STA TORNANDO A CASA DA SCUOLA, QUANDO RICEVE UNA RICHIESTA DI AIUTO DAL SUO AMICO </a:t>
            </a:r>
            <a:r>
              <a:rPr lang="it-IT" sz="1600" b="1" i="0" u="none" strike="noStrike" cap="none">
                <a:solidFill>
                  <a:srgbClr val="407C3F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600" b="1" i="0" u="none" strike="noStrike" cap="none">
                <a:solidFill>
                  <a:srgbClr val="74D61A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….. </a:t>
            </a:r>
            <a:endParaRPr sz="16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700" y="393700"/>
            <a:ext cx="56896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50"/>
          <p:cNvSpPr txBox="1"/>
          <p:nvPr/>
        </p:nvSpPr>
        <p:spPr>
          <a:xfrm>
            <a:off x="6242174" y="160590"/>
            <a:ext cx="3390447" cy="77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Impollinazione incrociata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2009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p50"/>
          <p:cNvCxnSpPr/>
          <p:nvPr/>
        </p:nvCxnSpPr>
        <p:spPr>
          <a:xfrm rot="10800000" flipH="1">
            <a:off x="636191" y="3632200"/>
            <a:ext cx="837009" cy="103659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522" name="Google Shape;522;p50"/>
          <p:cNvSpPr/>
          <p:nvPr/>
        </p:nvSpPr>
        <p:spPr>
          <a:xfrm>
            <a:off x="6255457" y="4775201"/>
            <a:ext cx="2732535" cy="1712020"/>
          </a:xfrm>
          <a:prstGeom prst="wedgeRoundRectCallout">
            <a:avLst>
              <a:gd name="adj1" fmla="val 77158"/>
              <a:gd name="adj2" fmla="val -4670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296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Perché</a:t>
            </a:r>
            <a:r>
              <a:rPr lang="it-IT" sz="1900" b="0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l’artista rappresenta delle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296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mani umane</a:t>
            </a:r>
            <a:r>
              <a:rPr lang="it-IT" sz="1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delle </a:t>
            </a:r>
            <a:r>
              <a:rPr lang="it-IT" sz="19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api</a:t>
            </a:r>
            <a:r>
              <a:rPr lang="it-IT" sz="1900" b="0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del </a:t>
            </a:r>
            <a:r>
              <a:rPr lang="it-IT" sz="19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polline</a:t>
            </a:r>
            <a:r>
              <a:rPr lang="it-IT" sz="19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3" name="Google Shape;523;p50"/>
          <p:cNvCxnSpPr/>
          <p:nvPr/>
        </p:nvCxnSpPr>
        <p:spPr>
          <a:xfrm rot="10800000" flipH="1">
            <a:off x="889000" y="4787901"/>
            <a:ext cx="1727200" cy="99059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stealth" w="med" len="med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pic>
        <p:nvPicPr>
          <p:cNvPr id="524" name="Google Shape;524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35067" y="1143000"/>
            <a:ext cx="4245533" cy="33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Google Shape;529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67100" y="266700"/>
            <a:ext cx="6299200" cy="623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51"/>
          <p:cNvSpPr txBox="1"/>
          <p:nvPr/>
        </p:nvSpPr>
        <p:spPr>
          <a:xfrm>
            <a:off x="0" y="141112"/>
            <a:ext cx="3360965" cy="77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Primo e ultimo respiro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2010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1"/>
          <p:cNvSpPr/>
          <p:nvPr/>
        </p:nvSpPr>
        <p:spPr>
          <a:xfrm>
            <a:off x="408093" y="1447800"/>
            <a:ext cx="2817707" cy="1816100"/>
          </a:xfrm>
          <a:prstGeom prst="wedgeRoundRectCallout">
            <a:avLst>
              <a:gd name="adj1" fmla="val -51727"/>
              <a:gd name="adj2" fmla="val -8513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Secondo te </a:t>
            </a:r>
            <a:r>
              <a:rPr lang="it-IT" sz="1900" b="1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perché</a:t>
            </a:r>
            <a:r>
              <a:rPr lang="it-IT" sz="1900" b="0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9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l’artista ha chiamato quest’opera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0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it-IT" sz="1900" b="1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Primo e ultimo respiro</a:t>
            </a:r>
            <a:r>
              <a:rPr lang="it-IT" sz="1900" b="0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 </a:t>
            </a:r>
            <a:r>
              <a:rPr lang="it-IT" sz="19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51"/>
          <p:cNvSpPr/>
          <p:nvPr/>
        </p:nvSpPr>
        <p:spPr>
          <a:xfrm>
            <a:off x="1393758" y="3465690"/>
            <a:ext cx="2926364" cy="1275644"/>
          </a:xfrm>
          <a:prstGeom prst="wedgeRoundRectCallout">
            <a:avLst>
              <a:gd name="adj1" fmla="val -74962"/>
              <a:gd name="adj2" fmla="val -1562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296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animali sono rappresentati?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51"/>
          <p:cNvSpPr/>
          <p:nvPr/>
        </p:nvSpPr>
        <p:spPr>
          <a:xfrm>
            <a:off x="1081903" y="5192890"/>
            <a:ext cx="2926364" cy="1275644"/>
          </a:xfrm>
          <a:prstGeom prst="wedgeRoundRectCallout">
            <a:avLst>
              <a:gd name="adj1" fmla="val -76529"/>
              <a:gd name="adj2" fmla="val 2508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2968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it-IT" sz="19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indossa il coniglio grande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2"/>
          <p:cNvSpPr txBox="1"/>
          <p:nvPr/>
        </p:nvSpPr>
        <p:spPr>
          <a:xfrm>
            <a:off x="334133" y="169334"/>
            <a:ext cx="3105444" cy="770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L’ultimo della sua specie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2012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52"/>
          <p:cNvSpPr/>
          <p:nvPr/>
        </p:nvSpPr>
        <p:spPr>
          <a:xfrm>
            <a:off x="1321225" y="1227845"/>
            <a:ext cx="1992369" cy="1154451"/>
          </a:xfrm>
          <a:prstGeom prst="wedgeRoundRectCallout">
            <a:avLst>
              <a:gd name="adj1" fmla="val -105904"/>
              <a:gd name="adj2" fmla="val -5305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E qui cosa vedi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Osserva bene….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2"/>
          <p:cNvSpPr/>
          <p:nvPr/>
        </p:nvSpPr>
        <p:spPr>
          <a:xfrm>
            <a:off x="840036" y="3643666"/>
            <a:ext cx="2586141" cy="1797577"/>
          </a:xfrm>
          <a:prstGeom prst="wedgeRoundRectCallout">
            <a:avLst>
              <a:gd name="adj1" fmla="val -75528"/>
              <a:gd name="adj2" fmla="val -3303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 aiuto un po':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Il titolo dell’opera è “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L’ULTIMO DELLA SUA SPECIE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1" name="Google Shape;541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0600" y="330200"/>
            <a:ext cx="6299200" cy="62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100" y="575730"/>
            <a:ext cx="9563100" cy="6032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3"/>
          <p:cNvSpPr txBox="1"/>
          <p:nvPr/>
        </p:nvSpPr>
        <p:spPr>
          <a:xfrm>
            <a:off x="2605768" y="121588"/>
            <a:ext cx="3541031" cy="385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75" tIns="53625" rIns="107275" bIns="536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Balia 1, 2 e 3, 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rial"/>
                <a:ea typeface="Arial"/>
                <a:cs typeface="Arial"/>
                <a:sym typeface="Arial"/>
              </a:rPr>
              <a:t>2015</a:t>
            </a:r>
            <a:endParaRPr sz="1800" b="1" i="0" u="none" strike="noStrike" cap="none">
              <a:solidFill>
                <a:srgbClr val="7400D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p53"/>
          <p:cNvSpPr/>
          <p:nvPr/>
        </p:nvSpPr>
        <p:spPr>
          <a:xfrm>
            <a:off x="6333067" y="304800"/>
            <a:ext cx="2465817" cy="1295400"/>
          </a:xfrm>
          <a:prstGeom prst="wedgeRoundRectCallout">
            <a:avLst>
              <a:gd name="adj1" fmla="val 78983"/>
              <a:gd name="adj2" fmla="val -3441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cosa pensi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di queste tre statuette?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cosa vedi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53"/>
          <p:cNvSpPr/>
          <p:nvPr/>
        </p:nvSpPr>
        <p:spPr>
          <a:xfrm>
            <a:off x="572207" y="825500"/>
            <a:ext cx="2135617" cy="1237546"/>
          </a:xfrm>
          <a:prstGeom prst="wedgeRoundRectCallout">
            <a:avLst>
              <a:gd name="adj1" fmla="val -51151"/>
              <a:gd name="adj2" fmla="val -9324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5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hanno a che fare con la </a:t>
            </a: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biodiversità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4"/>
          <p:cNvSpPr txBox="1"/>
          <p:nvPr/>
        </p:nvSpPr>
        <p:spPr>
          <a:xfrm>
            <a:off x="884442" y="350754"/>
            <a:ext cx="3360965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Feroce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2019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" name="Google Shape;555;p54"/>
          <p:cNvSpPr/>
          <p:nvPr/>
        </p:nvSpPr>
        <p:spPr>
          <a:xfrm>
            <a:off x="5897739" y="5452535"/>
            <a:ext cx="2429130" cy="1083733"/>
          </a:xfrm>
          <a:prstGeom prst="wedgeRoundRectCallout">
            <a:avLst>
              <a:gd name="adj1" fmla="val 94246"/>
              <a:gd name="adj2" fmla="val -5916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Quali animali vedi?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sta succedendo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803400"/>
            <a:ext cx="9601200" cy="347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5"/>
          <p:cNvSpPr txBox="1"/>
          <p:nvPr/>
        </p:nvSpPr>
        <p:spPr>
          <a:xfrm>
            <a:off x="101599" y="274554"/>
            <a:ext cx="2489201" cy="49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1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Solifilia</a:t>
            </a:r>
            <a:r>
              <a:rPr lang="it-IT" sz="1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, 2010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2" name="Google Shape;562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2400" y="266700"/>
            <a:ext cx="6934200" cy="62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55"/>
          <p:cNvSpPr/>
          <p:nvPr/>
        </p:nvSpPr>
        <p:spPr>
          <a:xfrm>
            <a:off x="580672" y="1025758"/>
            <a:ext cx="2721328" cy="1476142"/>
          </a:xfrm>
          <a:prstGeom prst="wedgeRoundRectCallout">
            <a:avLst>
              <a:gd name="adj1" fmla="val -65682"/>
              <a:gd name="adj2" fmla="val -4272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parola 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SOLIFILIA</a:t>
            </a: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è un </a:t>
            </a:r>
            <a:r>
              <a:rPr lang="it-IT" sz="1400" b="1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NEOLOGISMO</a:t>
            </a: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coniato da Glenn </a:t>
            </a:r>
            <a:r>
              <a:rPr lang="it-IT" sz="1400" b="0" i="0" u="none" strike="noStrike" cap="none" dirty="0" err="1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Albrecht</a:t>
            </a:r>
            <a:r>
              <a:rPr lang="it-IT" sz="14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un filosofo ambientale australiano, nostro contemporaneo.  </a:t>
            </a:r>
            <a:endParaRPr sz="14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4" name="Google Shape;564;p55"/>
          <p:cNvSpPr/>
          <p:nvPr/>
        </p:nvSpPr>
        <p:spPr>
          <a:xfrm>
            <a:off x="292100" y="2803758"/>
            <a:ext cx="2895600" cy="1399942"/>
          </a:xfrm>
          <a:prstGeom prst="wedgeRoundRectCallout">
            <a:avLst>
              <a:gd name="adj1" fmla="val 65258"/>
              <a:gd name="adj2" fmla="val -6503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Il </a:t>
            </a:r>
            <a:r>
              <a:rPr lang="it-IT" sz="14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SIGNIFICATO</a:t>
            </a:r>
            <a:r>
              <a:rPr lang="it-IT" sz="14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di questa parola è piuttosto complicato. Per spiegarlo in maniera semplice, possiamo dire che significa…</a:t>
            </a:r>
            <a:r>
              <a:rPr lang="it-IT" sz="1400" b="0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sz="1400" b="0" i="0" u="none" strike="noStrike" cap="none">
              <a:solidFill>
                <a:srgbClr val="CE004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5" name="Google Shape;565;p55"/>
          <p:cNvSpPr/>
          <p:nvPr/>
        </p:nvSpPr>
        <p:spPr>
          <a:xfrm>
            <a:off x="364772" y="5216758"/>
            <a:ext cx="2657828" cy="1450742"/>
          </a:xfrm>
          <a:prstGeom prst="wedgeRoundRectCallout">
            <a:avLst>
              <a:gd name="adj1" fmla="val -45886"/>
              <a:gd name="adj2" fmla="val -11072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… “</a:t>
            </a:r>
            <a:r>
              <a:rPr lang="it-IT" sz="14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AMORE E SENSO DI RESPONSABILITÀ PER UN LUOGO, UNA BIOREGIONE, PER IL PIANETA INTERO</a:t>
            </a:r>
            <a:r>
              <a:rPr lang="it-IT" sz="14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”. </a:t>
            </a:r>
            <a:endParaRPr sz="1400" b="0" i="0" u="none" strike="noStrike" cap="none" dirty="0">
              <a:solidFill>
                <a:srgbClr val="CE004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66" name="Google Shape;566;p55"/>
          <p:cNvSpPr/>
          <p:nvPr/>
        </p:nvSpPr>
        <p:spPr>
          <a:xfrm>
            <a:off x="3323872" y="5508858"/>
            <a:ext cx="1924657" cy="1195333"/>
          </a:xfrm>
          <a:prstGeom prst="wedgeRoundRectCallout">
            <a:avLst>
              <a:gd name="adj1" fmla="val -11573"/>
              <a:gd name="adj2" fmla="val -10222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Adesso che sai cosa significa, commenta questa scultura.</a:t>
            </a:r>
            <a:endParaRPr sz="1600" b="0" i="0" u="none" strike="noStrike" cap="none" dirty="0">
              <a:solidFill>
                <a:srgbClr val="CE004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56"/>
          <p:cNvGrpSpPr/>
          <p:nvPr/>
        </p:nvGrpSpPr>
        <p:grpSpPr>
          <a:xfrm>
            <a:off x="165600" y="216000"/>
            <a:ext cx="9612000" cy="6480000"/>
            <a:chOff x="782250" y="-1"/>
            <a:chExt cx="7593302" cy="5143501"/>
          </a:xfrm>
        </p:grpSpPr>
        <p:pic>
          <p:nvPicPr>
            <p:cNvPr id="572" name="Google Shape;572;p56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82250" y="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3" name="Google Shape;573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28210" y="-1"/>
              <a:ext cx="2352843" cy="163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4" name="Google Shape;574;p5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5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76" name="Google Shape;576;p56"/>
          <p:cNvSpPr/>
          <p:nvPr/>
        </p:nvSpPr>
        <p:spPr>
          <a:xfrm>
            <a:off x="973676" y="241222"/>
            <a:ext cx="3114514" cy="1885927"/>
          </a:xfrm>
          <a:prstGeom prst="wedgeRoundRectCallout">
            <a:avLst>
              <a:gd name="adj1" fmla="val -3673"/>
              <a:gd name="adj2" fmla="val 6318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Allora,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…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Sono molto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POTENTI</a:t>
            </a:r>
            <a:r>
              <a:rPr lang="it-IT" sz="16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queste opere, vero?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</a:t>
            </a: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SENTIMENTI</a:t>
            </a:r>
            <a:r>
              <a:rPr lang="it-IT" sz="1600" b="0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 hanno suscitato?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7" name="Google Shape;577;p56"/>
          <p:cNvSpPr/>
          <p:nvPr/>
        </p:nvSpPr>
        <p:spPr>
          <a:xfrm>
            <a:off x="4429475" y="159778"/>
            <a:ext cx="2743884" cy="1660351"/>
          </a:xfrm>
          <a:prstGeom prst="wedgeRoundRectCallout">
            <a:avLst>
              <a:gd name="adj1" fmla="val -23386"/>
              <a:gd name="adj2" fmla="val 11658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.... Cavolo....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forte!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Sono davvero bellissime!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CE0046"/>
                </a:solidFill>
                <a:latin typeface="Comic Sans MS"/>
                <a:ea typeface="Comic Sans MS"/>
                <a:cs typeface="Comic Sans MS"/>
                <a:sym typeface="Comic Sans MS"/>
              </a:rPr>
              <a:t>Ne posso vedere altre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7"/>
          <p:cNvSpPr txBox="1"/>
          <p:nvPr/>
        </p:nvSpPr>
        <p:spPr>
          <a:xfrm>
            <a:off x="481539" y="514610"/>
            <a:ext cx="8431893" cy="6644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Se anche a te sono piaciute le opere di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 Kate MacDowell,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puoi trovarne molte altre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sul suo sito: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sng" strike="noStrike" cap="none">
                <a:solidFill>
                  <a:srgbClr val="0C5ADB"/>
                </a:solidFill>
                <a:latin typeface="Avenir"/>
                <a:ea typeface="Avenir"/>
                <a:cs typeface="Avenir"/>
                <a:sym typeface="Aveni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http://www.katemacdowell.com/portfolio.html</a:t>
            </a:r>
            <a:endParaRPr sz="2800" b="1" i="0" u="none" strike="noStrike" cap="none">
              <a:solidFill>
                <a:srgbClr val="0C5ADB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7400D0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>
                <a:solidFill>
                  <a:srgbClr val="7400D0"/>
                </a:solidFill>
                <a:latin typeface="Avenir"/>
                <a:ea typeface="Avenir"/>
                <a:cs typeface="Avenir"/>
                <a:sym typeface="Avenir"/>
              </a:rPr>
              <a:t>Guardale con l’insegnate e commentatele insieme.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1" i="0" u="none" strike="noStrike" cap="none">
              <a:solidFill>
                <a:srgbClr val="3366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8"/>
          <p:cNvSpPr txBox="1"/>
          <p:nvPr/>
        </p:nvSpPr>
        <p:spPr>
          <a:xfrm>
            <a:off x="1447800" y="2057400"/>
            <a:ext cx="6908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it-IT" sz="4000" b="0" i="0" u="none" strike="noStrike" cap="non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EPILOGO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59"/>
          <p:cNvGrpSpPr/>
          <p:nvPr/>
        </p:nvGrpSpPr>
        <p:grpSpPr>
          <a:xfrm>
            <a:off x="165600" y="216000"/>
            <a:ext cx="9612001" cy="6480000"/>
            <a:chOff x="889075" y="0"/>
            <a:chExt cx="7365850" cy="5143500"/>
          </a:xfrm>
        </p:grpSpPr>
        <p:pic>
          <p:nvPicPr>
            <p:cNvPr id="593" name="Google Shape;593;p59"/>
            <p:cNvPicPr preferRelativeResize="0"/>
            <p:nvPr/>
          </p:nvPicPr>
          <p:blipFill rotWithShape="1">
            <a:blip r:embed="rId3">
              <a:alphaModFix/>
            </a:blip>
            <a:srcRect l="1278" r="9218"/>
            <a:stretch/>
          </p:blipFill>
          <p:spPr>
            <a:xfrm>
              <a:off x="889075" y="0"/>
              <a:ext cx="736585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4" name="Google Shape;594;p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61872" y="0"/>
              <a:ext cx="1491917" cy="91573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5" name="Google Shape;595;p5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17474" y="594892"/>
              <a:ext cx="439472" cy="386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96" name="Google Shape;596;p59"/>
          <p:cNvSpPr/>
          <p:nvPr/>
        </p:nvSpPr>
        <p:spPr>
          <a:xfrm>
            <a:off x="5715000" y="314679"/>
            <a:ext cx="1668641" cy="804408"/>
          </a:xfrm>
          <a:prstGeom prst="wedgeRoundRectCallout">
            <a:avLst>
              <a:gd name="adj1" fmla="val -50063"/>
              <a:gd name="adj2" fmla="val 9091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Eccoci qui di nuovo!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59"/>
          <p:cNvSpPr/>
          <p:nvPr/>
        </p:nvSpPr>
        <p:spPr>
          <a:xfrm>
            <a:off x="190500" y="287085"/>
            <a:ext cx="2812345" cy="1262315"/>
          </a:xfrm>
          <a:prstGeom prst="wedgeRoundRectCallout">
            <a:avLst>
              <a:gd name="adj1" fmla="val 38066"/>
              <a:gd name="adj2" fmla="val 8608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Allora amica,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ne pensi?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 sono piaciute le opere che hai visto?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59"/>
          <p:cNvSpPr/>
          <p:nvPr/>
        </p:nvSpPr>
        <p:spPr>
          <a:xfrm>
            <a:off x="6825550" y="3640014"/>
            <a:ext cx="2445450" cy="1973385"/>
          </a:xfrm>
          <a:prstGeom prst="wedgeRoundRectCallout">
            <a:avLst>
              <a:gd name="adj1" fmla="val -45567"/>
              <a:gd name="adj2" fmla="val -114785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È stata una bellissima esperienza!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Sono molto felice di essere stata la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protagonista di questo viaggio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!!!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165600" y="216000"/>
            <a:ext cx="9612000" cy="6480000"/>
            <a:chOff x="781051" y="0"/>
            <a:chExt cx="7581881" cy="5143500"/>
          </a:xfrm>
        </p:grpSpPr>
        <p:pic>
          <p:nvPicPr>
            <p:cNvPr id="90" name="Google Shape;90;p6"/>
            <p:cNvPicPr preferRelativeResize="0"/>
            <p:nvPr/>
          </p:nvPicPr>
          <p:blipFill rotWithShape="1">
            <a:blip r:embed="rId3">
              <a:alphaModFix/>
            </a:blip>
            <a:srcRect t="3476" b="8694"/>
            <a:stretch/>
          </p:blipFill>
          <p:spPr>
            <a:xfrm>
              <a:off x="781051" y="0"/>
              <a:ext cx="7581881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1" name="Google Shape;91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55658" y="0"/>
              <a:ext cx="2672182" cy="1169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" name="Google Shape;92;p6"/>
          <p:cNvSpPr/>
          <p:nvPr/>
        </p:nvSpPr>
        <p:spPr>
          <a:xfrm>
            <a:off x="6743700" y="838200"/>
            <a:ext cx="2921000" cy="1392962"/>
          </a:xfrm>
          <a:prstGeom prst="wedgeRoundRectCallout">
            <a:avLst>
              <a:gd name="adj1" fmla="val -37913"/>
              <a:gd name="adj2" fmla="val 6948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 dispiace tanto, è una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NOTIZIA TERRIBILE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Come faremo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senza di voi 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6"/>
          <p:cNvSpPr/>
          <p:nvPr/>
        </p:nvSpPr>
        <p:spPr>
          <a:xfrm>
            <a:off x="1879600" y="5551716"/>
            <a:ext cx="3378049" cy="1195552"/>
          </a:xfrm>
          <a:prstGeom prst="wedgeRoundRectCallout">
            <a:avLst>
              <a:gd name="adj1" fmla="val 57412"/>
              <a:gd name="adj2" fmla="val -8045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Noi api stiamo traslocando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PERCHÈ L’ARIA È TROPPO INQUINATA QUI IN CITTÀ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4" name="Google Shape;94;p6"/>
          <p:cNvSpPr/>
          <p:nvPr/>
        </p:nvSpPr>
        <p:spPr>
          <a:xfrm>
            <a:off x="3048000" y="115098"/>
            <a:ext cx="3206043" cy="1336935"/>
          </a:xfrm>
          <a:prstGeom prst="wedgeRoundRectCallout">
            <a:avLst>
              <a:gd name="adj1" fmla="val 239"/>
              <a:gd name="adj2" fmla="val 9238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Ciao, sono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 E questo è il mio amico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Perché piangi?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come mai sei da sola?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6"/>
          <p:cNvSpPr/>
          <p:nvPr/>
        </p:nvSpPr>
        <p:spPr>
          <a:xfrm>
            <a:off x="7683500" y="5462816"/>
            <a:ext cx="2069949" cy="1195552"/>
          </a:xfrm>
          <a:prstGeom prst="wedgeRoundRectCallout">
            <a:avLst>
              <a:gd name="adj1" fmla="val -95359"/>
              <a:gd name="adj2" fmla="val -5071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 io sono triste, non vorrei andare via e mi sono nascosta!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60"/>
          <p:cNvGrpSpPr/>
          <p:nvPr/>
        </p:nvGrpSpPr>
        <p:grpSpPr>
          <a:xfrm>
            <a:off x="165600" y="216000"/>
            <a:ext cx="9612000" cy="6480000"/>
            <a:chOff x="918325" y="0"/>
            <a:chExt cx="7348349" cy="5143500"/>
          </a:xfrm>
        </p:grpSpPr>
        <p:pic>
          <p:nvPicPr>
            <p:cNvPr id="604" name="Google Shape;604;p60"/>
            <p:cNvPicPr preferRelativeResize="0"/>
            <p:nvPr/>
          </p:nvPicPr>
          <p:blipFill rotWithShape="1">
            <a:blip r:embed="rId3">
              <a:alphaModFix/>
            </a:blip>
            <a:srcRect l="5607" r="5096"/>
            <a:stretch/>
          </p:blipFill>
          <p:spPr>
            <a:xfrm>
              <a:off x="918325" y="0"/>
              <a:ext cx="7348349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5" name="Google Shape;605;p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022684" y="1163053"/>
              <a:ext cx="1156016" cy="962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6" name="Google Shape;606;p6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3200" y="1979861"/>
              <a:ext cx="2191748" cy="53166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7" name="Google Shape;607;p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23980" y="1657683"/>
              <a:ext cx="1156016" cy="3863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8" name="Google Shape;608;p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29064" y="1388978"/>
              <a:ext cx="1156016" cy="38634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09" name="Google Shape;609;p60"/>
          <p:cNvSpPr/>
          <p:nvPr/>
        </p:nvSpPr>
        <p:spPr>
          <a:xfrm>
            <a:off x="6420556" y="229289"/>
            <a:ext cx="2421466" cy="1346275"/>
          </a:xfrm>
          <a:prstGeom prst="wedgeRoundRectCallout">
            <a:avLst>
              <a:gd name="adj1" fmla="val -54262"/>
              <a:gd name="adj2" fmla="val 8116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 l’arte ci puo’ aiutare !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0" name="Google Shape;610;p60"/>
          <p:cNvSpPr/>
          <p:nvPr/>
        </p:nvSpPr>
        <p:spPr>
          <a:xfrm>
            <a:off x="2980957" y="42963"/>
            <a:ext cx="2834216" cy="1141211"/>
          </a:xfrm>
          <a:prstGeom prst="wedgeRoundRectCallout">
            <a:avLst>
              <a:gd name="adj1" fmla="val 2913"/>
              <a:gd name="adj2" fmla="val 9796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Ben detto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Dobbiamo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LAVORARE </a:t>
            </a:r>
            <a:r>
              <a:rPr lang="it-IT" sz="1600" b="1" i="0" u="none" strike="noStrike" cap="non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tutti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INSIEME !</a:t>
            </a:r>
            <a:endParaRPr sz="1600" b="0" i="0" u="none" strike="noStrike" cap="none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1" name="Google Shape;611;p60"/>
          <p:cNvSpPr/>
          <p:nvPr/>
        </p:nvSpPr>
        <p:spPr>
          <a:xfrm>
            <a:off x="317501" y="2612727"/>
            <a:ext cx="2736146" cy="2248551"/>
          </a:xfrm>
          <a:prstGeom prst="wedgeRoundRectCallout">
            <a:avLst>
              <a:gd name="adj1" fmla="val 17392"/>
              <a:gd name="adj2" fmla="val -7607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Mi è dispiaciuto moltissimo vedere quante specie sono in pericolo! Ma...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....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è meglio conoscere la situazione piuttosto che far finta di niente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16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61"/>
          <p:cNvSpPr txBox="1"/>
          <p:nvPr/>
        </p:nvSpPr>
        <p:spPr>
          <a:xfrm>
            <a:off x="1859127" y="128400"/>
            <a:ext cx="7856373" cy="115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Perché</a:t>
            </a:r>
            <a:r>
              <a:rPr lang="it-IT" sz="2100" b="0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100" b="1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APETTA</a:t>
            </a:r>
            <a:r>
              <a:rPr lang="it-IT"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dice che è meglio </a:t>
            </a:r>
            <a:r>
              <a:rPr lang="it-IT" sz="21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CONOSCERE </a:t>
            </a:r>
            <a:r>
              <a:rPr lang="it-IT"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un problema piuttosto che </a:t>
            </a:r>
            <a:r>
              <a:rPr lang="it-IT" sz="21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FAR FINTA DI NIENTE</a:t>
            </a:r>
            <a:r>
              <a:rPr lang="it-IT"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7" name="Google Shape;617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3279" y="2027756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0780" y="3546115"/>
            <a:ext cx="144000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9400" y="345719"/>
            <a:ext cx="1440000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61"/>
          <p:cNvSpPr txBox="1"/>
          <p:nvPr/>
        </p:nvSpPr>
        <p:spPr>
          <a:xfrm>
            <a:off x="3502354" y="1767642"/>
            <a:ext cx="4466896" cy="115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Perché</a:t>
            </a:r>
            <a:r>
              <a:rPr lang="it-IT" sz="2100" b="0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1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MAX</a:t>
            </a:r>
            <a:r>
              <a:rPr lang="it-IT" sz="21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dice che dobbiamo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LAVORARE TUTTI INSIEME </a:t>
            </a:r>
            <a:r>
              <a:rPr lang="it-IT" sz="21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1"/>
          <p:cNvSpPr txBox="1"/>
          <p:nvPr/>
        </p:nvSpPr>
        <p:spPr>
          <a:xfrm>
            <a:off x="1916983" y="3295910"/>
            <a:ext cx="5923237" cy="1159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Secondo te</a:t>
            </a:r>
            <a:r>
              <a:rPr lang="it-IT" sz="21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quando </a:t>
            </a:r>
            <a:r>
              <a:rPr lang="it-IT" sz="2100" b="1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SAMIR</a:t>
            </a:r>
            <a:r>
              <a:rPr lang="it-IT" sz="21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 dice che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L’ARTE È IMPORTANTE</a:t>
            </a:r>
            <a:r>
              <a:rPr lang="it-IT" sz="21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, cosa vuole dire?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1"/>
          <p:cNvSpPr txBox="1"/>
          <p:nvPr/>
        </p:nvSpPr>
        <p:spPr>
          <a:xfrm>
            <a:off x="834655" y="4898182"/>
            <a:ext cx="7044295" cy="1643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50" tIns="107250" rIns="107250" bIns="10725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Ti suggeriamo due verbi: </a:t>
            </a:r>
            <a:r>
              <a:rPr lang="it-IT" sz="21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DIFFONDERE</a:t>
            </a:r>
            <a:r>
              <a:rPr lang="it-IT" sz="2100" b="0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it-IT" sz="2100" b="0" i="0" u="none" strike="noStrike" cap="none">
                <a:solidFill>
                  <a:srgbClr val="000000"/>
                </a:solidFill>
                <a:latin typeface="Avenir"/>
                <a:ea typeface="Avenir"/>
                <a:cs typeface="Avenir"/>
                <a:sym typeface="Avenir"/>
              </a:rPr>
              <a:t>e </a:t>
            </a:r>
            <a:r>
              <a:rPr lang="it-IT" sz="2100" b="1" i="0" u="none" strike="noStrike" cap="none">
                <a:solidFill>
                  <a:srgbClr val="CE0046"/>
                </a:solidFill>
                <a:latin typeface="Avenir"/>
                <a:ea typeface="Avenir"/>
                <a:cs typeface="Avenir"/>
                <a:sym typeface="Avenir"/>
              </a:rPr>
              <a:t>SENSIBILIZZARE.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-IT" sz="21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Sai cosa significano? Te ne vengono in mente altri?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18311" y="5157612"/>
            <a:ext cx="1440000" cy="1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" name="Google Shape;628;p62"/>
          <p:cNvGrpSpPr/>
          <p:nvPr/>
        </p:nvGrpSpPr>
        <p:grpSpPr>
          <a:xfrm>
            <a:off x="165600" y="216000"/>
            <a:ext cx="9612000" cy="6480000"/>
            <a:chOff x="900175" y="-3137"/>
            <a:chExt cx="7372550" cy="5146637"/>
          </a:xfrm>
        </p:grpSpPr>
        <p:pic>
          <p:nvPicPr>
            <p:cNvPr id="629" name="Google Shape;629;p62"/>
            <p:cNvPicPr preferRelativeResize="0"/>
            <p:nvPr/>
          </p:nvPicPr>
          <p:blipFill rotWithShape="1">
            <a:blip r:embed="rId3">
              <a:alphaModFix/>
            </a:blip>
            <a:srcRect l="5375" r="5034"/>
            <a:stretch/>
          </p:blipFill>
          <p:spPr>
            <a:xfrm>
              <a:off x="900175" y="0"/>
              <a:ext cx="7372550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0" name="Google Shape;630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236579" y="-3137"/>
              <a:ext cx="2005262" cy="9589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1" name="Google Shape;631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64185" y="0"/>
              <a:ext cx="1734551" cy="708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2" name="Google Shape;632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15632" y="561474"/>
              <a:ext cx="982226" cy="282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3" name="Google Shape;633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34896" y="699759"/>
              <a:ext cx="987574" cy="256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4" name="Google Shape;634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48769" y="847558"/>
              <a:ext cx="328863" cy="2827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5" name="Google Shape;635;p62"/>
          <p:cNvSpPr/>
          <p:nvPr/>
        </p:nvSpPr>
        <p:spPr>
          <a:xfrm>
            <a:off x="7329220" y="229289"/>
            <a:ext cx="2081480" cy="1346275"/>
          </a:xfrm>
          <a:prstGeom prst="wedgeRoundRectCallout">
            <a:avLst>
              <a:gd name="adj1" fmla="val -54262"/>
              <a:gd name="adj2" fmla="val 8116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Noi continueremo a IMPEGNARCI </a:t>
            </a:r>
            <a:r>
              <a:rPr lang="it-IT" sz="1600" b="1" i="0" u="none" strike="noStrike" cap="none" dirty="0" err="1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perchè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le cose cambino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2"/>
          <p:cNvSpPr/>
          <p:nvPr/>
        </p:nvSpPr>
        <p:spPr>
          <a:xfrm>
            <a:off x="609601" y="381000"/>
            <a:ext cx="2070099" cy="1638300"/>
          </a:xfrm>
          <a:prstGeom prst="wedgeRoundRectCallout">
            <a:avLst>
              <a:gd name="adj1" fmla="val 132772"/>
              <a:gd name="adj2" fmla="val -12532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Grazie, cari amici!!!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Ora so tante cose in più !</a:t>
            </a:r>
            <a:endParaRPr sz="1600" b="0" i="0" u="none" strike="noStrike" cap="non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7" name="Google Shape;637;p62"/>
          <p:cNvSpPr/>
          <p:nvPr/>
        </p:nvSpPr>
        <p:spPr>
          <a:xfrm>
            <a:off x="3860801" y="2555512"/>
            <a:ext cx="2159000" cy="1775188"/>
          </a:xfrm>
          <a:prstGeom prst="wedgeRoundRectCallout">
            <a:avLst>
              <a:gd name="adj1" fmla="val -12791"/>
              <a:gd name="adj2" fmla="val -8082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Devo andare ora, le mie amiche api mi aspettano.</a:t>
            </a:r>
            <a:endParaRPr sz="16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Tornerò quando le cose saranno diverse.</a:t>
            </a:r>
            <a:endParaRPr sz="1600" b="1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642;p63"/>
          <p:cNvGrpSpPr/>
          <p:nvPr/>
        </p:nvGrpSpPr>
        <p:grpSpPr>
          <a:xfrm>
            <a:off x="165600" y="216000"/>
            <a:ext cx="9612000" cy="6480000"/>
            <a:chOff x="909250" y="0"/>
            <a:chExt cx="7357426" cy="5143500"/>
          </a:xfrm>
        </p:grpSpPr>
        <p:pic>
          <p:nvPicPr>
            <p:cNvPr id="643" name="Google Shape;643;p63"/>
            <p:cNvPicPr preferRelativeResize="0"/>
            <p:nvPr/>
          </p:nvPicPr>
          <p:blipFill rotWithShape="1">
            <a:blip r:embed="rId3">
              <a:alphaModFix/>
            </a:blip>
            <a:srcRect l="10602"/>
            <a:stretch/>
          </p:blipFill>
          <p:spPr>
            <a:xfrm>
              <a:off x="909250" y="0"/>
              <a:ext cx="7357426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4" name="Google Shape;644;p6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15553" y="155073"/>
              <a:ext cx="1821448" cy="7973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5" name="Google Shape;645;p6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57600" y="701843"/>
              <a:ext cx="437192" cy="55011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6" name="Google Shape;646;p63"/>
          <p:cNvSpPr/>
          <p:nvPr/>
        </p:nvSpPr>
        <p:spPr>
          <a:xfrm>
            <a:off x="1219201" y="270933"/>
            <a:ext cx="1963562" cy="800352"/>
          </a:xfrm>
          <a:prstGeom prst="wedgeRoundRectCallout">
            <a:avLst>
              <a:gd name="adj1" fmla="val 46419"/>
              <a:gd name="adj2" fmla="val 11477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 presto,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3"/>
          <p:cNvSpPr/>
          <p:nvPr/>
        </p:nvSpPr>
        <p:spPr>
          <a:xfrm>
            <a:off x="6543323" y="3476977"/>
            <a:ext cx="1922639" cy="800352"/>
          </a:xfrm>
          <a:prstGeom prst="wedgeRoundRectCallout">
            <a:avLst>
              <a:gd name="adj1" fmla="val -68076"/>
              <a:gd name="adj2" fmla="val -14052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Buon viaggio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3"/>
          <p:cNvSpPr/>
          <p:nvPr/>
        </p:nvSpPr>
        <p:spPr>
          <a:xfrm>
            <a:off x="7084485" y="1546579"/>
            <a:ext cx="1418167" cy="575732"/>
          </a:xfrm>
          <a:prstGeom prst="wedgeRoundRectCallout">
            <a:avLst>
              <a:gd name="adj1" fmla="val -52477"/>
              <a:gd name="adj2" fmla="val -96797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Ciao 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" name="Google Shape;653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5600" y="216000"/>
            <a:ext cx="9612000" cy="6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64"/>
          <p:cNvSpPr txBox="1"/>
          <p:nvPr/>
        </p:nvSpPr>
        <p:spPr>
          <a:xfrm>
            <a:off x="5081420" y="428974"/>
            <a:ext cx="1953683" cy="970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275" tIns="53625" rIns="107275" bIns="536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it-IT" sz="5600" b="0" i="0" u="none" strike="noStrike" cap="none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Fine!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7"/>
          <p:cNvGrpSpPr/>
          <p:nvPr/>
        </p:nvGrpSpPr>
        <p:grpSpPr>
          <a:xfrm>
            <a:off x="165600" y="216000"/>
            <a:ext cx="9612000" cy="6480000"/>
            <a:chOff x="751509" y="-1"/>
            <a:chExt cx="7593302" cy="5153581"/>
          </a:xfrm>
        </p:grpSpPr>
        <p:pic>
          <p:nvPicPr>
            <p:cNvPr id="101" name="Google Shape;101;p7"/>
            <p:cNvPicPr preferRelativeResize="0"/>
            <p:nvPr/>
          </p:nvPicPr>
          <p:blipFill rotWithShape="1">
            <a:blip r:embed="rId3">
              <a:alphaModFix/>
            </a:blip>
            <a:srcRect l="7732"/>
            <a:stretch/>
          </p:blipFill>
          <p:spPr>
            <a:xfrm>
              <a:off x="751509" y="10080"/>
              <a:ext cx="7593302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128210" y="-1"/>
              <a:ext cx="2352843" cy="1630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3" name="Google Shape;103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805946" y="1430421"/>
              <a:ext cx="391695" cy="6370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52736" y="1844537"/>
              <a:ext cx="207211" cy="6687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7"/>
          <p:cNvSpPr/>
          <p:nvPr/>
        </p:nvSpPr>
        <p:spPr>
          <a:xfrm>
            <a:off x="554576" y="508000"/>
            <a:ext cx="3114514" cy="1181100"/>
          </a:xfrm>
          <a:prstGeom prst="wedgeRoundRectCallout">
            <a:avLst>
              <a:gd name="adj1" fmla="val 43220"/>
              <a:gd name="adj2" fmla="val 10189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ha ragione!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COME FACCIAMO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SENZA DI VOI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4637619" y="412367"/>
            <a:ext cx="2906181" cy="1594233"/>
          </a:xfrm>
          <a:prstGeom prst="wedgeRoundRectCallout">
            <a:avLst>
              <a:gd name="adj1" fmla="val -27454"/>
              <a:gd name="adj2" fmla="val 11586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 VOI COSA IMPORTA DEL MIO ALVEARE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cosa significa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BIODIVERSITA</a:t>
            </a:r>
            <a:r>
              <a:rPr lang="it-IT" sz="1600" b="1" i="0" u="none" strike="noStrike" cap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’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? 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50800" y="1905000"/>
            <a:ext cx="3009900" cy="1524000"/>
          </a:xfrm>
          <a:prstGeom prst="wedgeRoundRectCallout">
            <a:avLst>
              <a:gd name="adj1" fmla="val 43277"/>
              <a:gd name="adj2" fmla="val 6706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Da voi dipende la salvezza della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BIODIVERSITÀ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di quasi tutto il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CIBO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che mangiamo!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165600" y="216000"/>
            <a:ext cx="9612002" cy="6480000"/>
            <a:chOff x="791325" y="0"/>
            <a:chExt cx="7563048" cy="5143500"/>
          </a:xfrm>
        </p:grpSpPr>
        <p:pic>
          <p:nvPicPr>
            <p:cNvPr id="113" name="Google Shape;113;p8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" name="Google Shape;114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" name="Google Shape;116;p8"/>
          <p:cNvSpPr/>
          <p:nvPr/>
        </p:nvSpPr>
        <p:spPr>
          <a:xfrm>
            <a:off x="6489700" y="292099"/>
            <a:ext cx="3149600" cy="1866901"/>
          </a:xfrm>
          <a:prstGeom prst="wedgeRoundRectCallout">
            <a:avLst>
              <a:gd name="adj1" fmla="val -37588"/>
              <a:gd name="adj2" fmla="val 70946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Biodiversità è la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GRANDE VARIETÀ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 esseri viventi che convivono in uno stesso ambiente: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PIANTE, ANIMALI, FUNGHI, ESSERI MISCROSCOPICI</a:t>
            </a:r>
            <a:endParaRPr sz="1600" b="0" i="0" u="none" strike="noStrike" cap="none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8"/>
          <p:cNvSpPr/>
          <p:nvPr/>
        </p:nvSpPr>
        <p:spPr>
          <a:xfrm>
            <a:off x="3124200" y="263770"/>
            <a:ext cx="2895600" cy="2009530"/>
          </a:xfrm>
          <a:prstGeom prst="wedgeRoundRectCallout">
            <a:avLst>
              <a:gd name="adj1" fmla="val 12852"/>
              <a:gd name="adj2" fmla="val 5992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 capisco ...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.... Sono confusa ....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COSA C’ENTRO 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FF6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 la biodiversità ?!?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IO VADO SOLO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DI FIORE IN FIORE</a:t>
            </a:r>
            <a:endParaRPr sz="1600" b="0" i="0" u="none" strike="noStrike" cap="none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 succhiare il nettare!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8"/>
          <p:cNvSpPr/>
          <p:nvPr/>
        </p:nvSpPr>
        <p:spPr>
          <a:xfrm>
            <a:off x="7137400" y="3543299"/>
            <a:ext cx="2705100" cy="1866901"/>
          </a:xfrm>
          <a:prstGeom prst="wedgeRoundRectCallout">
            <a:avLst>
              <a:gd name="adj1" fmla="val -50120"/>
              <a:gd name="adj2" fmla="val -78911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Quando tutti questi esseri viventi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Short Stack"/>
                <a:ea typeface="Short Stack"/>
                <a:cs typeface="Short Stack"/>
                <a:sym typeface="Short Stack"/>
              </a:rPr>
              <a:t>CONVIVONO BENE INSIEME</a:t>
            </a:r>
            <a:r>
              <a:rPr lang="it-IT" sz="1600" b="0" i="0" u="none" strike="noStrike" cap="non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, il nostra pianeta è in </a:t>
            </a:r>
            <a:r>
              <a:rPr lang="it-IT" sz="1600" b="1" i="0" u="none" strike="noStrike" cap="none">
                <a:solidFill>
                  <a:srgbClr val="EF8600"/>
                </a:solidFill>
                <a:latin typeface="Short Stack"/>
                <a:ea typeface="Short Stack"/>
                <a:cs typeface="Short Stack"/>
                <a:sym typeface="Short Stack"/>
              </a:rPr>
              <a:t>EQUILIBRIO </a:t>
            </a:r>
            <a:r>
              <a:rPr lang="it-IT" sz="1600" b="0" i="0" u="none" strike="noStrike" cap="none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rPr>
              <a:t>! </a:t>
            </a:r>
            <a:endParaRPr sz="1600" b="0" i="0" u="none" strike="noStrike" cap="none">
              <a:solidFill>
                <a:schemeClr val="dk1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19" name="Google Shape;119;p8"/>
          <p:cNvSpPr/>
          <p:nvPr/>
        </p:nvSpPr>
        <p:spPr>
          <a:xfrm>
            <a:off x="2717800" y="4914900"/>
            <a:ext cx="2692399" cy="1333500"/>
          </a:xfrm>
          <a:prstGeom prst="wedgeRoundRectCallout">
            <a:avLst>
              <a:gd name="adj1" fmla="val 18854"/>
              <a:gd name="adj2" fmla="val -113580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poi cosa significa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EQUILIBRIO </a:t>
            </a: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??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con chi dovrei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CONVIVERE IO </a:t>
            </a: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???</a:t>
            </a:r>
            <a:endParaRPr sz="1600" b="0" i="0" u="none" strike="noStrike" cap="none" dirty="0">
              <a:solidFill>
                <a:srgbClr val="EF86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9"/>
          <p:cNvGrpSpPr/>
          <p:nvPr/>
        </p:nvGrpSpPr>
        <p:grpSpPr>
          <a:xfrm>
            <a:off x="165600" y="216000"/>
            <a:ext cx="9612002" cy="6480000"/>
            <a:chOff x="791325" y="0"/>
            <a:chExt cx="7563048" cy="5143500"/>
          </a:xfrm>
        </p:grpSpPr>
        <p:pic>
          <p:nvPicPr>
            <p:cNvPr id="125" name="Google Shape;125;p9"/>
            <p:cNvPicPr preferRelativeResize="0"/>
            <p:nvPr/>
          </p:nvPicPr>
          <p:blipFill rotWithShape="1">
            <a:blip r:embed="rId3">
              <a:alphaModFix/>
            </a:blip>
            <a:srcRect l="5523" r="2573"/>
            <a:stretch/>
          </p:blipFill>
          <p:spPr>
            <a:xfrm>
              <a:off x="791325" y="0"/>
              <a:ext cx="7563048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978091" y="355600"/>
              <a:ext cx="3081373" cy="13488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" name="Google Shape;127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3670" y="1310105"/>
              <a:ext cx="530646" cy="64368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8" name="Google Shape;128;p9"/>
          <p:cNvSpPr/>
          <p:nvPr/>
        </p:nvSpPr>
        <p:spPr>
          <a:xfrm>
            <a:off x="7061200" y="800100"/>
            <a:ext cx="2717800" cy="1155700"/>
          </a:xfrm>
          <a:prstGeom prst="wedgeRoundRectCallout">
            <a:avLst>
              <a:gd name="adj1" fmla="val -54607"/>
              <a:gd name="adj2" fmla="val 82588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Calma, calma,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!!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73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Adesso ti spieghiamo tutto, vero </a:t>
            </a:r>
            <a:r>
              <a:rPr lang="it-IT" sz="1600" b="1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Max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?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9"/>
          <p:cNvSpPr/>
          <p:nvPr/>
        </p:nvSpPr>
        <p:spPr>
          <a:xfrm>
            <a:off x="7264400" y="3657600"/>
            <a:ext cx="2565400" cy="1727200"/>
          </a:xfrm>
          <a:prstGeom prst="wedgeRoundRectCallout">
            <a:avLst>
              <a:gd name="adj1" fmla="val -59339"/>
              <a:gd name="adj2" fmla="val -65679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407C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Senza insetti come 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NON CI SAREBBE PIÙ CIBO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per noi umani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e per molti animali.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9"/>
          <p:cNvSpPr/>
          <p:nvPr/>
        </p:nvSpPr>
        <p:spPr>
          <a:xfrm>
            <a:off x="165101" y="241413"/>
            <a:ext cx="4152900" cy="1866787"/>
          </a:xfrm>
          <a:prstGeom prst="wedgeRoundRectCallout">
            <a:avLst>
              <a:gd name="adj1" fmla="val -6589"/>
              <a:gd name="adj2" fmla="val 103324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Allora, </a:t>
            </a:r>
            <a:r>
              <a:rPr lang="it-IT" sz="1600" b="1" i="0" u="none" strike="noStrike" cap="none" dirty="0" err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Apetta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devi sapere che gli insetti come te, quando vanno da un fiore all’altro,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IMPOLLINANO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 FIORI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che così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DIVENTANO FRUTTI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, che  poi vengono </a:t>
            </a:r>
            <a:r>
              <a:rPr lang="it-IT" sz="1600" b="1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MANGIATI</a:t>
            </a:r>
            <a:r>
              <a:rPr lang="it-IT" sz="1600" b="0" i="0" u="none" strike="noStrike" cap="none" dirty="0">
                <a:solidFill>
                  <a:srgbClr val="EF86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dagli erbivori e da noi umani.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9"/>
          <p:cNvSpPr/>
          <p:nvPr/>
        </p:nvSpPr>
        <p:spPr>
          <a:xfrm>
            <a:off x="4406900" y="355600"/>
            <a:ext cx="2374901" cy="673100"/>
          </a:xfrm>
          <a:prstGeom prst="wedgeRoundRectCallout">
            <a:avLst>
              <a:gd name="adj1" fmla="val -34081"/>
              <a:gd name="adj2" fmla="val 146133"/>
              <a:gd name="adj3" fmla="val 16667"/>
            </a:avLst>
          </a:prstGeom>
          <a:solidFill>
            <a:schemeClr val="lt1"/>
          </a:solidFill>
          <a:ln w="57150" cap="flat" cmpd="sng">
            <a:solidFill>
              <a:srgbClr val="BB100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07275" tIns="53625" rIns="107275" bIns="53625" anchor="ctr" anchorCtr="0">
            <a:noAutofit/>
          </a:bodyPr>
          <a:lstStyle/>
          <a:p>
            <a:pPr marL="0" marR="0" lvl="0" indent="0" algn="ctr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Sì, certo </a:t>
            </a:r>
            <a:r>
              <a:rPr lang="it-IT" sz="1600" b="1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Samir </a:t>
            </a:r>
            <a:r>
              <a:rPr lang="it-IT" sz="16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!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2414</Words>
  <Application>Microsoft Macintosh PowerPoint</Application>
  <PresentationFormat>A4 (21x29,7 cm)</PresentationFormat>
  <Paragraphs>330</Paragraphs>
  <Slides>64</Slides>
  <Notes>64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64</vt:i4>
      </vt:variant>
    </vt:vector>
  </HeadingPairs>
  <TitlesOfParts>
    <vt:vector size="70" baseType="lpstr">
      <vt:lpstr>Comic Sans MS</vt:lpstr>
      <vt:lpstr>Short Stack</vt:lpstr>
      <vt:lpstr>Avenir</vt:lpstr>
      <vt:lpstr>Calibri</vt:lpstr>
      <vt:lpstr>Arial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Pier Giacomo Sola</cp:lastModifiedBy>
  <cp:revision>1</cp:revision>
  <dcterms:modified xsi:type="dcterms:W3CDTF">2021-07-15T12:34:30Z</dcterms:modified>
</cp:coreProperties>
</file>