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autoCompressPictures="0">
  <p:sldMasterIdLst>
    <p:sldMasterId id="2147483659" r:id="rId1"/>
  </p:sldMasterIdLst>
  <p:notesMasterIdLst>
    <p:notesMasterId r:id="rId47"/>
  </p:notesMasterIdLst>
  <p:sldIdLst>
    <p:sldId id="30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9144000" cy="6858000"/>
  <p:embeddedFontLst>
    <p:embeddedFont>
      <p:font typeface="Calibri" panose="020F0502020204030204" pitchFamily="34" charset="0"/>
      <p:regular r:id="rId48"/>
      <p:bold r:id="rId49"/>
      <p:italic r:id="rId50"/>
      <p:boldItalic r:id="rId51"/>
    </p:embeddedFont>
    <p:embeddedFont>
      <p:font typeface="Cutive" pitchFamily="2"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2658" userDrawn="1">
          <p15:clr>
            <a:srgbClr val="000000"/>
          </p15:clr>
        </p15:guide>
        <p15:guide id="3" pos="288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782"/>
  </p:normalViewPr>
  <p:slideViewPr>
    <p:cSldViewPr snapToGrid="0">
      <p:cViewPr varScale="1">
        <p:scale>
          <a:sx n="105" d="100"/>
          <a:sy n="105" d="100"/>
        </p:scale>
        <p:origin x="616" y="184"/>
      </p:cViewPr>
      <p:guideLst>
        <p:guide orient="horz" pos="2160"/>
        <p:guide pos="265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70" name="Google Shape;170;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80" name="Google Shape;280;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93" name="Google Shape;293;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i="0"/>
          </a:p>
        </p:txBody>
      </p:sp>
      <p:sp>
        <p:nvSpPr>
          <p:cNvPr id="318" name="Google Shape;318;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p:txBody>
      </p:sp>
      <p:sp>
        <p:nvSpPr>
          <p:cNvPr id="326" name="Google Shape;326;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40" name="Google Shape;340;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48" name="Google Shape;348;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72" name="Google Shape;372;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81" name="Google Shape;381;p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390" name="Google Shape;390;p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endParaRPr b="1"/>
          </a:p>
        </p:txBody>
      </p:sp>
      <p:sp>
        <p:nvSpPr>
          <p:cNvPr id="410" name="Google Shape;410;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19" name="Google Shape;419;p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28" name="Google Shape;428;p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3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4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4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64" name="Google Shape;464;p4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472" name="Google Shape;472;p4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Calibri"/>
              <a:buNone/>
            </a:pPr>
            <a:endParaRPr b="1">
              <a:solidFill>
                <a:srgbClr val="FF0000"/>
              </a:solidFill>
            </a:endParaRPr>
          </a:p>
        </p:txBody>
      </p:sp>
      <p:sp>
        <p:nvSpPr>
          <p:cNvPr id="132" name="Google Shape;132;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b="1"/>
              <a:t>- Shall you please insert in the Word file a description of this graph?</a:t>
            </a:r>
            <a:endParaRPr b="1"/>
          </a:p>
          <a:p>
            <a:pPr marL="0" lvl="0" indent="0" algn="l" rtl="0">
              <a:lnSpc>
                <a:spcPct val="100000"/>
              </a:lnSpc>
              <a:spcBef>
                <a:spcPts val="0"/>
              </a:spcBef>
              <a:spcAft>
                <a:spcPts val="0"/>
              </a:spcAft>
              <a:buSzPts val="1400"/>
              <a:buNone/>
            </a:pPr>
            <a:r>
              <a:rPr lang="fr-FR" b="1"/>
              <a:t>- It should be made clearer that it represents the revelations made by 5 independents organizations all over the world. This implies that the measurements are not subject to political pressures and are reliable.</a:t>
            </a:r>
            <a:endParaRPr/>
          </a:p>
          <a:p>
            <a:pPr marL="0" lvl="0" indent="0" algn="l" rtl="0">
              <a:lnSpc>
                <a:spcPct val="100000"/>
              </a:lnSpc>
              <a:spcBef>
                <a:spcPts val="0"/>
              </a:spcBef>
              <a:spcAft>
                <a:spcPts val="0"/>
              </a:spcAft>
              <a:buSzPts val="1400"/>
              <a:buFont typeface="Calibri"/>
              <a:buNone/>
            </a:pPr>
            <a:r>
              <a:rPr lang="fr-FR" b="1"/>
              <a:t>- It could also be useful to add the links to the webpages of these organizations.</a:t>
            </a:r>
            <a:endParaRPr/>
          </a:p>
          <a:p>
            <a:pPr marL="171450" lvl="0" indent="-171450" algn="l" rtl="0">
              <a:lnSpc>
                <a:spcPct val="100000"/>
              </a:lnSpc>
              <a:spcBef>
                <a:spcPts val="0"/>
              </a:spcBef>
              <a:spcAft>
                <a:spcPts val="0"/>
              </a:spcAft>
              <a:buSzPts val="1400"/>
              <a:buFont typeface="Calibri"/>
              <a:buChar char="-"/>
            </a:pPr>
            <a:r>
              <a:rPr lang="fr-FR" b="1"/>
              <a:t>Shall you add and explanation about what or who Cowtan and Way are? We found that they are two authors but didn’t fully understand the impact of their works.</a:t>
            </a:r>
            <a:endParaRPr/>
          </a:p>
          <a:p>
            <a:pPr marL="171450" lvl="0" indent="-171450" algn="l" rtl="0">
              <a:lnSpc>
                <a:spcPct val="100000"/>
              </a:lnSpc>
              <a:spcBef>
                <a:spcPts val="0"/>
              </a:spcBef>
              <a:spcAft>
                <a:spcPts val="0"/>
              </a:spcAft>
              <a:buSzPts val="1400"/>
              <a:buFont typeface="Calibri"/>
              <a:buChar char="-"/>
            </a:pPr>
            <a:r>
              <a:rPr lang="fr-FR" b="1"/>
              <a:t>Shall you add the source of this graph?</a:t>
            </a:r>
            <a:endParaRPr/>
          </a:p>
          <a:p>
            <a:pPr marL="171450" lvl="0" indent="-171450" algn="l" rtl="0">
              <a:lnSpc>
                <a:spcPct val="100000"/>
              </a:lnSpc>
              <a:spcBef>
                <a:spcPts val="0"/>
              </a:spcBef>
              <a:spcAft>
                <a:spcPts val="0"/>
              </a:spcAft>
              <a:buSzPts val="1400"/>
              <a:buFont typeface="Calibri"/>
              <a:buChar char="-"/>
            </a:pPr>
            <a:r>
              <a:rPr lang="fr-FR" b="1">
                <a:solidFill>
                  <a:srgbClr val="FF0000"/>
                </a:solidFill>
              </a:rPr>
              <a:t>Who’s talking? Who pronounces the phrases in blue?</a:t>
            </a:r>
            <a:endParaRPr b="1"/>
          </a:p>
        </p:txBody>
      </p:sp>
      <p:sp>
        <p:nvSpPr>
          <p:cNvPr id="143" name="Google Shape;143;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54" name="Google Shape;154;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30"/>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21" y="-251619"/>
            <a:ext cx="4525963" cy="8229600"/>
          </a:xfrm>
          <a:prstGeom prst="rect">
            <a:avLst/>
          </a:prstGeom>
          <a:noFill/>
          <a:ln>
            <a:noFill/>
          </a:ln>
        </p:spPr>
        <p:txBody>
          <a:bodyPr spcFirstLastPara="1" wrap="square" lIns="91425" tIns="45700" rIns="91425" bIns="45700" anchor="t" anchorCtr="0">
            <a:normAutofit/>
          </a:bodyPr>
          <a:lstStyle>
            <a:lvl1pPr marL="457197" lvl="0" indent="-342898" algn="l">
              <a:lnSpc>
                <a:spcPct val="100000"/>
              </a:lnSpc>
              <a:spcBef>
                <a:spcPts val="360"/>
              </a:spcBef>
              <a:spcAft>
                <a:spcPts val="0"/>
              </a:spcAft>
              <a:buClr>
                <a:schemeClr val="dk1"/>
              </a:buClr>
              <a:buSzPts val="1800"/>
              <a:buChar char="•"/>
              <a:defRPr/>
            </a:lvl1pPr>
            <a:lvl2pPr marL="914395" lvl="1" indent="-342898" algn="l">
              <a:lnSpc>
                <a:spcPct val="100000"/>
              </a:lnSpc>
              <a:spcBef>
                <a:spcPts val="360"/>
              </a:spcBef>
              <a:spcAft>
                <a:spcPts val="0"/>
              </a:spcAft>
              <a:buClr>
                <a:schemeClr val="dk1"/>
              </a:buClr>
              <a:buSzPts val="1800"/>
              <a:buChar char="–"/>
              <a:defRPr/>
            </a:lvl2pPr>
            <a:lvl3pPr marL="1371592" lvl="2" indent="-342898" algn="l">
              <a:lnSpc>
                <a:spcPct val="100000"/>
              </a:lnSpc>
              <a:spcBef>
                <a:spcPts val="360"/>
              </a:spcBef>
              <a:spcAft>
                <a:spcPts val="0"/>
              </a:spcAft>
              <a:buClr>
                <a:schemeClr val="dk1"/>
              </a:buClr>
              <a:buSzPts val="1800"/>
              <a:buChar char="•"/>
              <a:defRPr/>
            </a:lvl3pPr>
            <a:lvl4pPr marL="1828789" lvl="3" indent="-342898" algn="l">
              <a:lnSpc>
                <a:spcPct val="100000"/>
              </a:lnSpc>
              <a:spcBef>
                <a:spcPts val="360"/>
              </a:spcBef>
              <a:spcAft>
                <a:spcPts val="0"/>
              </a:spcAft>
              <a:buClr>
                <a:schemeClr val="dk1"/>
              </a:buClr>
              <a:buSzPts val="1800"/>
              <a:buChar char="–"/>
              <a:defRPr/>
            </a:lvl4pPr>
            <a:lvl5pPr marL="2285987" lvl="4" indent="-342898" algn="l">
              <a:lnSpc>
                <a:spcPct val="100000"/>
              </a:lnSpc>
              <a:spcBef>
                <a:spcPts val="360"/>
              </a:spcBef>
              <a:spcAft>
                <a:spcPts val="0"/>
              </a:spcAft>
              <a:buClr>
                <a:schemeClr val="dk1"/>
              </a:buClr>
              <a:buSzPts val="1800"/>
              <a:buChar char="»"/>
              <a:defRPr/>
            </a:lvl5pPr>
            <a:lvl6pPr marL="2743184" lvl="5" indent="-342898" algn="l">
              <a:lnSpc>
                <a:spcPct val="100000"/>
              </a:lnSpc>
              <a:spcBef>
                <a:spcPts val="360"/>
              </a:spcBef>
              <a:spcAft>
                <a:spcPts val="0"/>
              </a:spcAft>
              <a:buClr>
                <a:schemeClr val="dk1"/>
              </a:buClr>
              <a:buSzPts val="1800"/>
              <a:buChar char="•"/>
              <a:defRPr/>
            </a:lvl6pPr>
            <a:lvl7pPr marL="3200381" lvl="6" indent="-342898" algn="l">
              <a:lnSpc>
                <a:spcPct val="100000"/>
              </a:lnSpc>
              <a:spcBef>
                <a:spcPts val="360"/>
              </a:spcBef>
              <a:spcAft>
                <a:spcPts val="0"/>
              </a:spcAft>
              <a:buClr>
                <a:schemeClr val="dk1"/>
              </a:buClr>
              <a:buSzPts val="1800"/>
              <a:buChar char="•"/>
              <a:defRPr/>
            </a:lvl7pPr>
            <a:lvl8pPr marL="3657579" lvl="7" indent="-342898" algn="l">
              <a:lnSpc>
                <a:spcPct val="100000"/>
              </a:lnSpc>
              <a:spcBef>
                <a:spcPts val="360"/>
              </a:spcBef>
              <a:spcAft>
                <a:spcPts val="0"/>
              </a:spcAft>
              <a:buClr>
                <a:schemeClr val="dk1"/>
              </a:buClr>
              <a:buSzPts val="1800"/>
              <a:buChar char="•"/>
              <a:defRPr/>
            </a:lvl8pPr>
            <a:lvl9pPr marL="4114776" lvl="8" indent="-342898"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40"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41" y="190501"/>
            <a:ext cx="5851525" cy="6019800"/>
          </a:xfrm>
          <a:prstGeom prst="rect">
            <a:avLst/>
          </a:prstGeom>
          <a:noFill/>
          <a:ln>
            <a:noFill/>
          </a:ln>
        </p:spPr>
        <p:txBody>
          <a:bodyPr spcFirstLastPara="1" wrap="square" lIns="91425" tIns="45700" rIns="91425" bIns="45700" anchor="t" anchorCtr="0">
            <a:normAutofit/>
          </a:bodyPr>
          <a:lstStyle>
            <a:lvl1pPr marL="457197" lvl="0" indent="-342898" algn="l">
              <a:lnSpc>
                <a:spcPct val="100000"/>
              </a:lnSpc>
              <a:spcBef>
                <a:spcPts val="360"/>
              </a:spcBef>
              <a:spcAft>
                <a:spcPts val="0"/>
              </a:spcAft>
              <a:buClr>
                <a:schemeClr val="dk1"/>
              </a:buClr>
              <a:buSzPts val="1800"/>
              <a:buChar char="•"/>
              <a:defRPr/>
            </a:lvl1pPr>
            <a:lvl2pPr marL="914395" lvl="1" indent="-342898" algn="l">
              <a:lnSpc>
                <a:spcPct val="100000"/>
              </a:lnSpc>
              <a:spcBef>
                <a:spcPts val="360"/>
              </a:spcBef>
              <a:spcAft>
                <a:spcPts val="0"/>
              </a:spcAft>
              <a:buClr>
                <a:schemeClr val="dk1"/>
              </a:buClr>
              <a:buSzPts val="1800"/>
              <a:buChar char="–"/>
              <a:defRPr/>
            </a:lvl2pPr>
            <a:lvl3pPr marL="1371592" lvl="2" indent="-342898" algn="l">
              <a:lnSpc>
                <a:spcPct val="100000"/>
              </a:lnSpc>
              <a:spcBef>
                <a:spcPts val="360"/>
              </a:spcBef>
              <a:spcAft>
                <a:spcPts val="0"/>
              </a:spcAft>
              <a:buClr>
                <a:schemeClr val="dk1"/>
              </a:buClr>
              <a:buSzPts val="1800"/>
              <a:buChar char="•"/>
              <a:defRPr/>
            </a:lvl3pPr>
            <a:lvl4pPr marL="1828789" lvl="3" indent="-342898" algn="l">
              <a:lnSpc>
                <a:spcPct val="100000"/>
              </a:lnSpc>
              <a:spcBef>
                <a:spcPts val="360"/>
              </a:spcBef>
              <a:spcAft>
                <a:spcPts val="0"/>
              </a:spcAft>
              <a:buClr>
                <a:schemeClr val="dk1"/>
              </a:buClr>
              <a:buSzPts val="1800"/>
              <a:buChar char="–"/>
              <a:defRPr/>
            </a:lvl4pPr>
            <a:lvl5pPr marL="2285987" lvl="4" indent="-342898" algn="l">
              <a:lnSpc>
                <a:spcPct val="100000"/>
              </a:lnSpc>
              <a:spcBef>
                <a:spcPts val="360"/>
              </a:spcBef>
              <a:spcAft>
                <a:spcPts val="0"/>
              </a:spcAft>
              <a:buClr>
                <a:schemeClr val="dk1"/>
              </a:buClr>
              <a:buSzPts val="1800"/>
              <a:buChar char="»"/>
              <a:defRPr/>
            </a:lvl5pPr>
            <a:lvl6pPr marL="2743184" lvl="5" indent="-342898" algn="l">
              <a:lnSpc>
                <a:spcPct val="100000"/>
              </a:lnSpc>
              <a:spcBef>
                <a:spcPts val="360"/>
              </a:spcBef>
              <a:spcAft>
                <a:spcPts val="0"/>
              </a:spcAft>
              <a:buClr>
                <a:schemeClr val="dk1"/>
              </a:buClr>
              <a:buSzPts val="1800"/>
              <a:buChar char="•"/>
              <a:defRPr/>
            </a:lvl6pPr>
            <a:lvl7pPr marL="3200381" lvl="6" indent="-342898" algn="l">
              <a:lnSpc>
                <a:spcPct val="100000"/>
              </a:lnSpc>
              <a:spcBef>
                <a:spcPts val="360"/>
              </a:spcBef>
              <a:spcAft>
                <a:spcPts val="0"/>
              </a:spcAft>
              <a:buClr>
                <a:schemeClr val="dk1"/>
              </a:buClr>
              <a:buSzPts val="1800"/>
              <a:buChar char="•"/>
              <a:defRPr/>
            </a:lvl7pPr>
            <a:lvl8pPr marL="3657579" lvl="7" indent="-342898" algn="l">
              <a:lnSpc>
                <a:spcPct val="100000"/>
              </a:lnSpc>
              <a:spcBef>
                <a:spcPts val="360"/>
              </a:spcBef>
              <a:spcAft>
                <a:spcPts val="0"/>
              </a:spcAft>
              <a:buClr>
                <a:schemeClr val="dk1"/>
              </a:buClr>
              <a:buSzPts val="1800"/>
              <a:buChar char="•"/>
              <a:defRPr/>
            </a:lvl8pPr>
            <a:lvl9pPr marL="4114776" lvl="8" indent="-342898"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197" lvl="0" indent="-342898" algn="l">
              <a:lnSpc>
                <a:spcPct val="100000"/>
              </a:lnSpc>
              <a:spcBef>
                <a:spcPts val="360"/>
              </a:spcBef>
              <a:spcAft>
                <a:spcPts val="0"/>
              </a:spcAft>
              <a:buClr>
                <a:schemeClr val="dk1"/>
              </a:buClr>
              <a:buSzPts val="1800"/>
              <a:buChar char="•"/>
              <a:defRPr/>
            </a:lvl1pPr>
            <a:lvl2pPr marL="914395" lvl="1" indent="-342898" algn="l">
              <a:lnSpc>
                <a:spcPct val="100000"/>
              </a:lnSpc>
              <a:spcBef>
                <a:spcPts val="360"/>
              </a:spcBef>
              <a:spcAft>
                <a:spcPts val="0"/>
              </a:spcAft>
              <a:buClr>
                <a:schemeClr val="dk1"/>
              </a:buClr>
              <a:buSzPts val="1800"/>
              <a:buChar char="–"/>
              <a:defRPr/>
            </a:lvl2pPr>
            <a:lvl3pPr marL="1371592" lvl="2" indent="-342898" algn="l">
              <a:lnSpc>
                <a:spcPct val="100000"/>
              </a:lnSpc>
              <a:spcBef>
                <a:spcPts val="360"/>
              </a:spcBef>
              <a:spcAft>
                <a:spcPts val="0"/>
              </a:spcAft>
              <a:buClr>
                <a:schemeClr val="dk1"/>
              </a:buClr>
              <a:buSzPts val="1800"/>
              <a:buChar char="•"/>
              <a:defRPr/>
            </a:lvl3pPr>
            <a:lvl4pPr marL="1828789" lvl="3" indent="-342898" algn="l">
              <a:lnSpc>
                <a:spcPct val="100000"/>
              </a:lnSpc>
              <a:spcBef>
                <a:spcPts val="360"/>
              </a:spcBef>
              <a:spcAft>
                <a:spcPts val="0"/>
              </a:spcAft>
              <a:buClr>
                <a:schemeClr val="dk1"/>
              </a:buClr>
              <a:buSzPts val="1800"/>
              <a:buChar char="–"/>
              <a:defRPr/>
            </a:lvl4pPr>
            <a:lvl5pPr marL="2285987" lvl="4" indent="-342898" algn="l">
              <a:lnSpc>
                <a:spcPct val="100000"/>
              </a:lnSpc>
              <a:spcBef>
                <a:spcPts val="360"/>
              </a:spcBef>
              <a:spcAft>
                <a:spcPts val="0"/>
              </a:spcAft>
              <a:buClr>
                <a:schemeClr val="dk1"/>
              </a:buClr>
              <a:buSzPts val="1800"/>
              <a:buChar char="»"/>
              <a:defRPr/>
            </a:lvl5pPr>
            <a:lvl6pPr marL="2743184" lvl="5" indent="-342898" algn="l">
              <a:lnSpc>
                <a:spcPct val="100000"/>
              </a:lnSpc>
              <a:spcBef>
                <a:spcPts val="360"/>
              </a:spcBef>
              <a:spcAft>
                <a:spcPts val="0"/>
              </a:spcAft>
              <a:buClr>
                <a:schemeClr val="dk1"/>
              </a:buClr>
              <a:buSzPts val="1800"/>
              <a:buChar char="•"/>
              <a:defRPr/>
            </a:lvl6pPr>
            <a:lvl7pPr marL="3200381" lvl="6" indent="-342898" algn="l">
              <a:lnSpc>
                <a:spcPct val="100000"/>
              </a:lnSpc>
              <a:spcBef>
                <a:spcPts val="360"/>
              </a:spcBef>
              <a:spcAft>
                <a:spcPts val="0"/>
              </a:spcAft>
              <a:buClr>
                <a:schemeClr val="dk1"/>
              </a:buClr>
              <a:buSzPts val="1800"/>
              <a:buChar char="•"/>
              <a:defRPr/>
            </a:lvl7pPr>
            <a:lvl8pPr marL="3657579" lvl="7" indent="-342898" algn="l">
              <a:lnSpc>
                <a:spcPct val="100000"/>
              </a:lnSpc>
              <a:spcBef>
                <a:spcPts val="360"/>
              </a:spcBef>
              <a:spcAft>
                <a:spcPts val="0"/>
              </a:spcAft>
              <a:buClr>
                <a:schemeClr val="dk1"/>
              </a:buClr>
              <a:buSzPts val="1800"/>
              <a:buChar char="•"/>
              <a:defRPr/>
            </a:lvl8pPr>
            <a:lvl9pPr marL="4114776" lvl="8" indent="-342898"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4"/>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7"/>
            <a:ext cx="7772400" cy="1500187"/>
          </a:xfrm>
          <a:prstGeom prst="rect">
            <a:avLst/>
          </a:prstGeom>
          <a:noFill/>
          <a:ln>
            <a:noFill/>
          </a:ln>
        </p:spPr>
        <p:txBody>
          <a:bodyPr spcFirstLastPara="1" wrap="square" lIns="91425" tIns="45700" rIns="91425" bIns="45700" anchor="b" anchorCtr="0">
            <a:normAutofit/>
          </a:bodyPr>
          <a:lstStyle>
            <a:lvl1pPr marL="457197" lvl="0" indent="-228599" algn="l">
              <a:lnSpc>
                <a:spcPct val="100000"/>
              </a:lnSpc>
              <a:spcBef>
                <a:spcPts val="400"/>
              </a:spcBef>
              <a:spcAft>
                <a:spcPts val="0"/>
              </a:spcAft>
              <a:buClr>
                <a:srgbClr val="888888"/>
              </a:buClr>
              <a:buSzPts val="2000"/>
              <a:buNone/>
              <a:defRPr sz="2000">
                <a:solidFill>
                  <a:srgbClr val="888888"/>
                </a:solidFill>
              </a:defRPr>
            </a:lvl1pPr>
            <a:lvl2pPr marL="914395" lvl="1" indent="-228599" algn="l">
              <a:lnSpc>
                <a:spcPct val="100000"/>
              </a:lnSpc>
              <a:spcBef>
                <a:spcPts val="360"/>
              </a:spcBef>
              <a:spcAft>
                <a:spcPts val="0"/>
              </a:spcAft>
              <a:buClr>
                <a:srgbClr val="888888"/>
              </a:buClr>
              <a:buSzPts val="1800"/>
              <a:buNone/>
              <a:defRPr sz="1800">
                <a:solidFill>
                  <a:srgbClr val="888888"/>
                </a:solidFill>
              </a:defRPr>
            </a:lvl2pPr>
            <a:lvl3pPr marL="1371592" lvl="2" indent="-228599" algn="l">
              <a:lnSpc>
                <a:spcPct val="100000"/>
              </a:lnSpc>
              <a:spcBef>
                <a:spcPts val="320"/>
              </a:spcBef>
              <a:spcAft>
                <a:spcPts val="0"/>
              </a:spcAft>
              <a:buClr>
                <a:srgbClr val="888888"/>
              </a:buClr>
              <a:buSzPts val="1600"/>
              <a:buNone/>
              <a:defRPr sz="1600">
                <a:solidFill>
                  <a:srgbClr val="888888"/>
                </a:solidFill>
              </a:defRPr>
            </a:lvl3pPr>
            <a:lvl4pPr marL="1828789" lvl="3" indent="-228599" algn="l">
              <a:lnSpc>
                <a:spcPct val="100000"/>
              </a:lnSpc>
              <a:spcBef>
                <a:spcPts val="279"/>
              </a:spcBef>
              <a:spcAft>
                <a:spcPts val="0"/>
              </a:spcAft>
              <a:buClr>
                <a:srgbClr val="888888"/>
              </a:buClr>
              <a:buSzPts val="1400"/>
              <a:buNone/>
              <a:defRPr sz="1400">
                <a:solidFill>
                  <a:srgbClr val="888888"/>
                </a:solidFill>
              </a:defRPr>
            </a:lvl4pPr>
            <a:lvl5pPr marL="2285987" lvl="4" indent="-228599" algn="l">
              <a:lnSpc>
                <a:spcPct val="100000"/>
              </a:lnSpc>
              <a:spcBef>
                <a:spcPts val="279"/>
              </a:spcBef>
              <a:spcAft>
                <a:spcPts val="0"/>
              </a:spcAft>
              <a:buClr>
                <a:srgbClr val="888888"/>
              </a:buClr>
              <a:buSzPts val="1400"/>
              <a:buNone/>
              <a:defRPr sz="1400">
                <a:solidFill>
                  <a:srgbClr val="888888"/>
                </a:solidFill>
              </a:defRPr>
            </a:lvl5pPr>
            <a:lvl6pPr marL="2743184" lvl="5" indent="-228599" algn="l">
              <a:lnSpc>
                <a:spcPct val="100000"/>
              </a:lnSpc>
              <a:spcBef>
                <a:spcPts val="279"/>
              </a:spcBef>
              <a:spcAft>
                <a:spcPts val="0"/>
              </a:spcAft>
              <a:buClr>
                <a:srgbClr val="888888"/>
              </a:buClr>
              <a:buSzPts val="1400"/>
              <a:buNone/>
              <a:defRPr sz="1400">
                <a:solidFill>
                  <a:srgbClr val="888888"/>
                </a:solidFill>
              </a:defRPr>
            </a:lvl6pPr>
            <a:lvl7pPr marL="3200381" lvl="6" indent="-228599" algn="l">
              <a:lnSpc>
                <a:spcPct val="100000"/>
              </a:lnSpc>
              <a:spcBef>
                <a:spcPts val="279"/>
              </a:spcBef>
              <a:spcAft>
                <a:spcPts val="0"/>
              </a:spcAft>
              <a:buClr>
                <a:srgbClr val="888888"/>
              </a:buClr>
              <a:buSzPts val="1400"/>
              <a:buNone/>
              <a:defRPr sz="1400">
                <a:solidFill>
                  <a:srgbClr val="888888"/>
                </a:solidFill>
              </a:defRPr>
            </a:lvl7pPr>
            <a:lvl8pPr marL="3657579" lvl="7" indent="-228599" algn="l">
              <a:lnSpc>
                <a:spcPct val="100000"/>
              </a:lnSpc>
              <a:spcBef>
                <a:spcPts val="279"/>
              </a:spcBef>
              <a:spcAft>
                <a:spcPts val="0"/>
              </a:spcAft>
              <a:buClr>
                <a:srgbClr val="888888"/>
              </a:buClr>
              <a:buSzPts val="1400"/>
              <a:buNone/>
              <a:defRPr sz="1400">
                <a:solidFill>
                  <a:srgbClr val="888888"/>
                </a:solidFill>
              </a:defRPr>
            </a:lvl8pPr>
            <a:lvl9pPr marL="4114776" lvl="8" indent="-228599" algn="l">
              <a:lnSpc>
                <a:spcPct val="100000"/>
              </a:lnSpc>
              <a:spcBef>
                <a:spcPts val="279"/>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rmAutofit/>
          </a:bodyPr>
          <a:lstStyle>
            <a:lvl1pPr marL="457197" lvl="0" indent="-406398" algn="l">
              <a:lnSpc>
                <a:spcPct val="100000"/>
              </a:lnSpc>
              <a:spcBef>
                <a:spcPts val="560"/>
              </a:spcBef>
              <a:spcAft>
                <a:spcPts val="0"/>
              </a:spcAft>
              <a:buClr>
                <a:schemeClr val="dk1"/>
              </a:buClr>
              <a:buSzPts val="2800"/>
              <a:buChar char="•"/>
              <a:defRPr sz="2800"/>
            </a:lvl1pPr>
            <a:lvl2pPr marL="914395" lvl="1" indent="-380998" algn="l">
              <a:lnSpc>
                <a:spcPct val="100000"/>
              </a:lnSpc>
              <a:spcBef>
                <a:spcPts val="480"/>
              </a:spcBef>
              <a:spcAft>
                <a:spcPts val="0"/>
              </a:spcAft>
              <a:buClr>
                <a:schemeClr val="dk1"/>
              </a:buClr>
              <a:buSzPts val="2400"/>
              <a:buChar char="–"/>
              <a:defRPr sz="2400"/>
            </a:lvl2pPr>
            <a:lvl3pPr marL="1371592" lvl="2" indent="-355598" algn="l">
              <a:lnSpc>
                <a:spcPct val="100000"/>
              </a:lnSpc>
              <a:spcBef>
                <a:spcPts val="400"/>
              </a:spcBef>
              <a:spcAft>
                <a:spcPts val="0"/>
              </a:spcAft>
              <a:buClr>
                <a:schemeClr val="dk1"/>
              </a:buClr>
              <a:buSzPts val="2000"/>
              <a:buChar char="•"/>
              <a:defRPr sz="2000"/>
            </a:lvl3pPr>
            <a:lvl4pPr marL="1828789" lvl="3" indent="-342898" algn="l">
              <a:lnSpc>
                <a:spcPct val="100000"/>
              </a:lnSpc>
              <a:spcBef>
                <a:spcPts val="360"/>
              </a:spcBef>
              <a:spcAft>
                <a:spcPts val="0"/>
              </a:spcAft>
              <a:buClr>
                <a:schemeClr val="dk1"/>
              </a:buClr>
              <a:buSzPts val="1800"/>
              <a:buChar char="–"/>
              <a:defRPr sz="1800"/>
            </a:lvl4pPr>
            <a:lvl5pPr marL="2285987" lvl="4" indent="-342898" algn="l">
              <a:lnSpc>
                <a:spcPct val="100000"/>
              </a:lnSpc>
              <a:spcBef>
                <a:spcPts val="360"/>
              </a:spcBef>
              <a:spcAft>
                <a:spcPts val="0"/>
              </a:spcAft>
              <a:buClr>
                <a:schemeClr val="dk1"/>
              </a:buClr>
              <a:buSzPts val="1800"/>
              <a:buChar char="»"/>
              <a:defRPr sz="1800"/>
            </a:lvl5pPr>
            <a:lvl6pPr marL="2743184" lvl="5" indent="-342898" algn="l">
              <a:lnSpc>
                <a:spcPct val="100000"/>
              </a:lnSpc>
              <a:spcBef>
                <a:spcPts val="360"/>
              </a:spcBef>
              <a:spcAft>
                <a:spcPts val="0"/>
              </a:spcAft>
              <a:buClr>
                <a:schemeClr val="dk1"/>
              </a:buClr>
              <a:buSzPts val="1800"/>
              <a:buChar char="•"/>
              <a:defRPr sz="1800"/>
            </a:lvl6pPr>
            <a:lvl7pPr marL="3200381" lvl="6" indent="-342898" algn="l">
              <a:lnSpc>
                <a:spcPct val="100000"/>
              </a:lnSpc>
              <a:spcBef>
                <a:spcPts val="360"/>
              </a:spcBef>
              <a:spcAft>
                <a:spcPts val="0"/>
              </a:spcAft>
              <a:buClr>
                <a:schemeClr val="dk1"/>
              </a:buClr>
              <a:buSzPts val="1800"/>
              <a:buChar char="•"/>
              <a:defRPr sz="1800"/>
            </a:lvl7pPr>
            <a:lvl8pPr marL="3657579" lvl="7" indent="-342898" algn="l">
              <a:lnSpc>
                <a:spcPct val="100000"/>
              </a:lnSpc>
              <a:spcBef>
                <a:spcPts val="360"/>
              </a:spcBef>
              <a:spcAft>
                <a:spcPts val="0"/>
              </a:spcAft>
              <a:buClr>
                <a:schemeClr val="dk1"/>
              </a:buClr>
              <a:buSzPts val="1800"/>
              <a:buChar char="•"/>
              <a:defRPr sz="1800"/>
            </a:lvl8pPr>
            <a:lvl9pPr marL="4114776" lvl="8" indent="-342898" algn="l">
              <a:lnSpc>
                <a:spcPct val="100000"/>
              </a:lnSpc>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rmAutofit/>
          </a:bodyPr>
          <a:lstStyle>
            <a:lvl1pPr marL="457197" lvl="0" indent="-406398" algn="l">
              <a:lnSpc>
                <a:spcPct val="100000"/>
              </a:lnSpc>
              <a:spcBef>
                <a:spcPts val="560"/>
              </a:spcBef>
              <a:spcAft>
                <a:spcPts val="0"/>
              </a:spcAft>
              <a:buClr>
                <a:schemeClr val="dk1"/>
              </a:buClr>
              <a:buSzPts val="2800"/>
              <a:buChar char="•"/>
              <a:defRPr sz="2800"/>
            </a:lvl1pPr>
            <a:lvl2pPr marL="914395" lvl="1" indent="-380998" algn="l">
              <a:lnSpc>
                <a:spcPct val="100000"/>
              </a:lnSpc>
              <a:spcBef>
                <a:spcPts val="480"/>
              </a:spcBef>
              <a:spcAft>
                <a:spcPts val="0"/>
              </a:spcAft>
              <a:buClr>
                <a:schemeClr val="dk1"/>
              </a:buClr>
              <a:buSzPts val="2400"/>
              <a:buChar char="–"/>
              <a:defRPr sz="2400"/>
            </a:lvl2pPr>
            <a:lvl3pPr marL="1371592" lvl="2" indent="-355598" algn="l">
              <a:lnSpc>
                <a:spcPct val="100000"/>
              </a:lnSpc>
              <a:spcBef>
                <a:spcPts val="400"/>
              </a:spcBef>
              <a:spcAft>
                <a:spcPts val="0"/>
              </a:spcAft>
              <a:buClr>
                <a:schemeClr val="dk1"/>
              </a:buClr>
              <a:buSzPts val="2000"/>
              <a:buChar char="•"/>
              <a:defRPr sz="2000"/>
            </a:lvl3pPr>
            <a:lvl4pPr marL="1828789" lvl="3" indent="-342898" algn="l">
              <a:lnSpc>
                <a:spcPct val="100000"/>
              </a:lnSpc>
              <a:spcBef>
                <a:spcPts val="360"/>
              </a:spcBef>
              <a:spcAft>
                <a:spcPts val="0"/>
              </a:spcAft>
              <a:buClr>
                <a:schemeClr val="dk1"/>
              </a:buClr>
              <a:buSzPts val="1800"/>
              <a:buChar char="–"/>
              <a:defRPr sz="1800"/>
            </a:lvl4pPr>
            <a:lvl5pPr marL="2285987" lvl="4" indent="-342898" algn="l">
              <a:lnSpc>
                <a:spcPct val="100000"/>
              </a:lnSpc>
              <a:spcBef>
                <a:spcPts val="360"/>
              </a:spcBef>
              <a:spcAft>
                <a:spcPts val="0"/>
              </a:spcAft>
              <a:buClr>
                <a:schemeClr val="dk1"/>
              </a:buClr>
              <a:buSzPts val="1800"/>
              <a:buChar char="»"/>
              <a:defRPr sz="1800"/>
            </a:lvl5pPr>
            <a:lvl6pPr marL="2743184" lvl="5" indent="-342898" algn="l">
              <a:lnSpc>
                <a:spcPct val="100000"/>
              </a:lnSpc>
              <a:spcBef>
                <a:spcPts val="360"/>
              </a:spcBef>
              <a:spcAft>
                <a:spcPts val="0"/>
              </a:spcAft>
              <a:buClr>
                <a:schemeClr val="dk1"/>
              </a:buClr>
              <a:buSzPts val="1800"/>
              <a:buChar char="•"/>
              <a:defRPr sz="1800"/>
            </a:lvl6pPr>
            <a:lvl7pPr marL="3200381" lvl="6" indent="-342898" algn="l">
              <a:lnSpc>
                <a:spcPct val="100000"/>
              </a:lnSpc>
              <a:spcBef>
                <a:spcPts val="360"/>
              </a:spcBef>
              <a:spcAft>
                <a:spcPts val="0"/>
              </a:spcAft>
              <a:buClr>
                <a:schemeClr val="dk1"/>
              </a:buClr>
              <a:buSzPts val="1800"/>
              <a:buChar char="•"/>
              <a:defRPr sz="1800"/>
            </a:lvl7pPr>
            <a:lvl8pPr marL="3657579" lvl="7" indent="-342898" algn="l">
              <a:lnSpc>
                <a:spcPct val="100000"/>
              </a:lnSpc>
              <a:spcBef>
                <a:spcPts val="360"/>
              </a:spcBef>
              <a:spcAft>
                <a:spcPts val="0"/>
              </a:spcAft>
              <a:buClr>
                <a:schemeClr val="dk1"/>
              </a:buClr>
              <a:buSzPts val="1800"/>
              <a:buChar char="•"/>
              <a:defRPr sz="1800"/>
            </a:lvl8pPr>
            <a:lvl9pPr marL="4114776" lvl="8" indent="-342898" algn="l">
              <a:lnSpc>
                <a:spcPct val="100000"/>
              </a:lnSpc>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rmAutofit/>
          </a:bodyPr>
          <a:lstStyle>
            <a:lvl1pPr marL="457197" lvl="0" indent="-228599" algn="l">
              <a:lnSpc>
                <a:spcPct val="100000"/>
              </a:lnSpc>
              <a:spcBef>
                <a:spcPts val="480"/>
              </a:spcBef>
              <a:spcAft>
                <a:spcPts val="0"/>
              </a:spcAft>
              <a:buClr>
                <a:schemeClr val="dk1"/>
              </a:buClr>
              <a:buSzPts val="2400"/>
              <a:buNone/>
              <a:defRPr sz="2400" b="1"/>
            </a:lvl1pPr>
            <a:lvl2pPr marL="914395" lvl="1" indent="-228599" algn="l">
              <a:lnSpc>
                <a:spcPct val="100000"/>
              </a:lnSpc>
              <a:spcBef>
                <a:spcPts val="400"/>
              </a:spcBef>
              <a:spcAft>
                <a:spcPts val="0"/>
              </a:spcAft>
              <a:buClr>
                <a:schemeClr val="dk1"/>
              </a:buClr>
              <a:buSzPts val="2000"/>
              <a:buNone/>
              <a:defRPr sz="2000" b="1"/>
            </a:lvl2pPr>
            <a:lvl3pPr marL="1371592" lvl="2" indent="-228599" algn="l">
              <a:lnSpc>
                <a:spcPct val="100000"/>
              </a:lnSpc>
              <a:spcBef>
                <a:spcPts val="360"/>
              </a:spcBef>
              <a:spcAft>
                <a:spcPts val="0"/>
              </a:spcAft>
              <a:buClr>
                <a:schemeClr val="dk1"/>
              </a:buClr>
              <a:buSzPts val="1800"/>
              <a:buNone/>
              <a:defRPr sz="1800" b="1"/>
            </a:lvl3pPr>
            <a:lvl4pPr marL="1828789" lvl="3" indent="-228599" algn="l">
              <a:lnSpc>
                <a:spcPct val="100000"/>
              </a:lnSpc>
              <a:spcBef>
                <a:spcPts val="320"/>
              </a:spcBef>
              <a:spcAft>
                <a:spcPts val="0"/>
              </a:spcAft>
              <a:buClr>
                <a:schemeClr val="dk1"/>
              </a:buClr>
              <a:buSzPts val="1600"/>
              <a:buNone/>
              <a:defRPr sz="1600" b="1"/>
            </a:lvl4pPr>
            <a:lvl5pPr marL="2285987" lvl="4" indent="-228599" algn="l">
              <a:lnSpc>
                <a:spcPct val="100000"/>
              </a:lnSpc>
              <a:spcBef>
                <a:spcPts val="320"/>
              </a:spcBef>
              <a:spcAft>
                <a:spcPts val="0"/>
              </a:spcAft>
              <a:buClr>
                <a:schemeClr val="dk1"/>
              </a:buClr>
              <a:buSzPts val="1600"/>
              <a:buNone/>
              <a:defRPr sz="1600" b="1"/>
            </a:lvl5pPr>
            <a:lvl6pPr marL="2743184" lvl="5" indent="-228599" algn="l">
              <a:lnSpc>
                <a:spcPct val="100000"/>
              </a:lnSpc>
              <a:spcBef>
                <a:spcPts val="320"/>
              </a:spcBef>
              <a:spcAft>
                <a:spcPts val="0"/>
              </a:spcAft>
              <a:buClr>
                <a:schemeClr val="dk1"/>
              </a:buClr>
              <a:buSzPts val="1600"/>
              <a:buNone/>
              <a:defRPr sz="1600" b="1"/>
            </a:lvl6pPr>
            <a:lvl7pPr marL="3200381" lvl="6" indent="-228599" algn="l">
              <a:lnSpc>
                <a:spcPct val="100000"/>
              </a:lnSpc>
              <a:spcBef>
                <a:spcPts val="320"/>
              </a:spcBef>
              <a:spcAft>
                <a:spcPts val="0"/>
              </a:spcAft>
              <a:buClr>
                <a:schemeClr val="dk1"/>
              </a:buClr>
              <a:buSzPts val="1600"/>
              <a:buNone/>
              <a:defRPr sz="1600" b="1"/>
            </a:lvl7pPr>
            <a:lvl8pPr marL="3657579" lvl="7" indent="-228599" algn="l">
              <a:lnSpc>
                <a:spcPct val="100000"/>
              </a:lnSpc>
              <a:spcBef>
                <a:spcPts val="320"/>
              </a:spcBef>
              <a:spcAft>
                <a:spcPts val="0"/>
              </a:spcAft>
              <a:buClr>
                <a:schemeClr val="dk1"/>
              </a:buClr>
              <a:buSzPts val="1600"/>
              <a:buNone/>
              <a:defRPr sz="1600" b="1"/>
            </a:lvl8pPr>
            <a:lvl9pPr marL="4114776" lvl="8" indent="-228599"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rmAutofit/>
          </a:bodyPr>
          <a:lstStyle>
            <a:lvl1pPr marL="457197" lvl="0" indent="-380998" algn="l">
              <a:lnSpc>
                <a:spcPct val="100000"/>
              </a:lnSpc>
              <a:spcBef>
                <a:spcPts val="480"/>
              </a:spcBef>
              <a:spcAft>
                <a:spcPts val="0"/>
              </a:spcAft>
              <a:buClr>
                <a:schemeClr val="dk1"/>
              </a:buClr>
              <a:buSzPts val="2400"/>
              <a:buChar char="•"/>
              <a:defRPr sz="2400"/>
            </a:lvl1pPr>
            <a:lvl2pPr marL="914395" lvl="1" indent="-355598" algn="l">
              <a:lnSpc>
                <a:spcPct val="100000"/>
              </a:lnSpc>
              <a:spcBef>
                <a:spcPts val="400"/>
              </a:spcBef>
              <a:spcAft>
                <a:spcPts val="0"/>
              </a:spcAft>
              <a:buClr>
                <a:schemeClr val="dk1"/>
              </a:buClr>
              <a:buSzPts val="2000"/>
              <a:buChar char="–"/>
              <a:defRPr sz="2000"/>
            </a:lvl2pPr>
            <a:lvl3pPr marL="1371592" lvl="2" indent="-342898" algn="l">
              <a:lnSpc>
                <a:spcPct val="100000"/>
              </a:lnSpc>
              <a:spcBef>
                <a:spcPts val="360"/>
              </a:spcBef>
              <a:spcAft>
                <a:spcPts val="0"/>
              </a:spcAft>
              <a:buClr>
                <a:schemeClr val="dk1"/>
              </a:buClr>
              <a:buSzPts val="1800"/>
              <a:buChar char="•"/>
              <a:defRPr sz="1800"/>
            </a:lvl3pPr>
            <a:lvl4pPr marL="1828789" lvl="3" indent="-330199" algn="l">
              <a:lnSpc>
                <a:spcPct val="100000"/>
              </a:lnSpc>
              <a:spcBef>
                <a:spcPts val="320"/>
              </a:spcBef>
              <a:spcAft>
                <a:spcPts val="0"/>
              </a:spcAft>
              <a:buClr>
                <a:schemeClr val="dk1"/>
              </a:buClr>
              <a:buSzPts val="1600"/>
              <a:buChar char="–"/>
              <a:defRPr sz="1600"/>
            </a:lvl4pPr>
            <a:lvl5pPr marL="2285987" lvl="4" indent="-330199" algn="l">
              <a:lnSpc>
                <a:spcPct val="100000"/>
              </a:lnSpc>
              <a:spcBef>
                <a:spcPts val="320"/>
              </a:spcBef>
              <a:spcAft>
                <a:spcPts val="0"/>
              </a:spcAft>
              <a:buClr>
                <a:schemeClr val="dk1"/>
              </a:buClr>
              <a:buSzPts val="1600"/>
              <a:buChar char="»"/>
              <a:defRPr sz="1600"/>
            </a:lvl5pPr>
            <a:lvl6pPr marL="2743184" lvl="5" indent="-330199" algn="l">
              <a:lnSpc>
                <a:spcPct val="100000"/>
              </a:lnSpc>
              <a:spcBef>
                <a:spcPts val="320"/>
              </a:spcBef>
              <a:spcAft>
                <a:spcPts val="0"/>
              </a:spcAft>
              <a:buClr>
                <a:schemeClr val="dk1"/>
              </a:buClr>
              <a:buSzPts val="1600"/>
              <a:buChar char="•"/>
              <a:defRPr sz="1600"/>
            </a:lvl6pPr>
            <a:lvl7pPr marL="3200381" lvl="6" indent="-330199" algn="l">
              <a:lnSpc>
                <a:spcPct val="100000"/>
              </a:lnSpc>
              <a:spcBef>
                <a:spcPts val="320"/>
              </a:spcBef>
              <a:spcAft>
                <a:spcPts val="0"/>
              </a:spcAft>
              <a:buClr>
                <a:schemeClr val="dk1"/>
              </a:buClr>
              <a:buSzPts val="1600"/>
              <a:buChar char="•"/>
              <a:defRPr sz="1600"/>
            </a:lvl7pPr>
            <a:lvl8pPr marL="3657579" lvl="7" indent="-330199" algn="l">
              <a:lnSpc>
                <a:spcPct val="100000"/>
              </a:lnSpc>
              <a:spcBef>
                <a:spcPts val="320"/>
              </a:spcBef>
              <a:spcAft>
                <a:spcPts val="0"/>
              </a:spcAft>
              <a:buClr>
                <a:schemeClr val="dk1"/>
              </a:buClr>
              <a:buSzPts val="1600"/>
              <a:buChar char="•"/>
              <a:defRPr sz="1600"/>
            </a:lvl8pPr>
            <a:lvl9pPr marL="4114776" lvl="8" indent="-330199"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6" y="1535113"/>
            <a:ext cx="4041776" cy="639762"/>
          </a:xfrm>
          <a:prstGeom prst="rect">
            <a:avLst/>
          </a:prstGeom>
          <a:noFill/>
          <a:ln>
            <a:noFill/>
          </a:ln>
        </p:spPr>
        <p:txBody>
          <a:bodyPr spcFirstLastPara="1" wrap="square" lIns="91425" tIns="45700" rIns="91425" bIns="45700" anchor="b" anchorCtr="0">
            <a:normAutofit/>
          </a:bodyPr>
          <a:lstStyle>
            <a:lvl1pPr marL="457197" lvl="0" indent="-228599" algn="l">
              <a:lnSpc>
                <a:spcPct val="100000"/>
              </a:lnSpc>
              <a:spcBef>
                <a:spcPts val="480"/>
              </a:spcBef>
              <a:spcAft>
                <a:spcPts val="0"/>
              </a:spcAft>
              <a:buClr>
                <a:schemeClr val="dk1"/>
              </a:buClr>
              <a:buSzPts val="2400"/>
              <a:buNone/>
              <a:defRPr sz="2400" b="1"/>
            </a:lvl1pPr>
            <a:lvl2pPr marL="914395" lvl="1" indent="-228599" algn="l">
              <a:lnSpc>
                <a:spcPct val="100000"/>
              </a:lnSpc>
              <a:spcBef>
                <a:spcPts val="400"/>
              </a:spcBef>
              <a:spcAft>
                <a:spcPts val="0"/>
              </a:spcAft>
              <a:buClr>
                <a:schemeClr val="dk1"/>
              </a:buClr>
              <a:buSzPts val="2000"/>
              <a:buNone/>
              <a:defRPr sz="2000" b="1"/>
            </a:lvl2pPr>
            <a:lvl3pPr marL="1371592" lvl="2" indent="-228599" algn="l">
              <a:lnSpc>
                <a:spcPct val="100000"/>
              </a:lnSpc>
              <a:spcBef>
                <a:spcPts val="360"/>
              </a:spcBef>
              <a:spcAft>
                <a:spcPts val="0"/>
              </a:spcAft>
              <a:buClr>
                <a:schemeClr val="dk1"/>
              </a:buClr>
              <a:buSzPts val="1800"/>
              <a:buNone/>
              <a:defRPr sz="1800" b="1"/>
            </a:lvl3pPr>
            <a:lvl4pPr marL="1828789" lvl="3" indent="-228599" algn="l">
              <a:lnSpc>
                <a:spcPct val="100000"/>
              </a:lnSpc>
              <a:spcBef>
                <a:spcPts val="320"/>
              </a:spcBef>
              <a:spcAft>
                <a:spcPts val="0"/>
              </a:spcAft>
              <a:buClr>
                <a:schemeClr val="dk1"/>
              </a:buClr>
              <a:buSzPts val="1600"/>
              <a:buNone/>
              <a:defRPr sz="1600" b="1"/>
            </a:lvl4pPr>
            <a:lvl5pPr marL="2285987" lvl="4" indent="-228599" algn="l">
              <a:lnSpc>
                <a:spcPct val="100000"/>
              </a:lnSpc>
              <a:spcBef>
                <a:spcPts val="320"/>
              </a:spcBef>
              <a:spcAft>
                <a:spcPts val="0"/>
              </a:spcAft>
              <a:buClr>
                <a:schemeClr val="dk1"/>
              </a:buClr>
              <a:buSzPts val="1600"/>
              <a:buNone/>
              <a:defRPr sz="1600" b="1"/>
            </a:lvl5pPr>
            <a:lvl6pPr marL="2743184" lvl="5" indent="-228599" algn="l">
              <a:lnSpc>
                <a:spcPct val="100000"/>
              </a:lnSpc>
              <a:spcBef>
                <a:spcPts val="320"/>
              </a:spcBef>
              <a:spcAft>
                <a:spcPts val="0"/>
              </a:spcAft>
              <a:buClr>
                <a:schemeClr val="dk1"/>
              </a:buClr>
              <a:buSzPts val="1600"/>
              <a:buNone/>
              <a:defRPr sz="1600" b="1"/>
            </a:lvl6pPr>
            <a:lvl7pPr marL="3200381" lvl="6" indent="-228599" algn="l">
              <a:lnSpc>
                <a:spcPct val="100000"/>
              </a:lnSpc>
              <a:spcBef>
                <a:spcPts val="320"/>
              </a:spcBef>
              <a:spcAft>
                <a:spcPts val="0"/>
              </a:spcAft>
              <a:buClr>
                <a:schemeClr val="dk1"/>
              </a:buClr>
              <a:buSzPts val="1600"/>
              <a:buNone/>
              <a:defRPr sz="1600" b="1"/>
            </a:lvl7pPr>
            <a:lvl8pPr marL="3657579" lvl="7" indent="-228599" algn="l">
              <a:lnSpc>
                <a:spcPct val="100000"/>
              </a:lnSpc>
              <a:spcBef>
                <a:spcPts val="320"/>
              </a:spcBef>
              <a:spcAft>
                <a:spcPts val="0"/>
              </a:spcAft>
              <a:buClr>
                <a:schemeClr val="dk1"/>
              </a:buClr>
              <a:buSzPts val="1600"/>
              <a:buNone/>
              <a:defRPr sz="1600" b="1"/>
            </a:lvl8pPr>
            <a:lvl9pPr marL="4114776" lvl="8" indent="-228599" algn="l">
              <a:lnSpc>
                <a:spcPct val="100000"/>
              </a:lnSpc>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6" y="2174875"/>
            <a:ext cx="4041776" cy="3951288"/>
          </a:xfrm>
          <a:prstGeom prst="rect">
            <a:avLst/>
          </a:prstGeom>
          <a:noFill/>
          <a:ln>
            <a:noFill/>
          </a:ln>
        </p:spPr>
        <p:txBody>
          <a:bodyPr spcFirstLastPara="1" wrap="square" lIns="91425" tIns="45700" rIns="91425" bIns="45700" anchor="t" anchorCtr="0">
            <a:normAutofit/>
          </a:bodyPr>
          <a:lstStyle>
            <a:lvl1pPr marL="457197" lvl="0" indent="-380998" algn="l">
              <a:lnSpc>
                <a:spcPct val="100000"/>
              </a:lnSpc>
              <a:spcBef>
                <a:spcPts val="480"/>
              </a:spcBef>
              <a:spcAft>
                <a:spcPts val="0"/>
              </a:spcAft>
              <a:buClr>
                <a:schemeClr val="dk1"/>
              </a:buClr>
              <a:buSzPts val="2400"/>
              <a:buChar char="•"/>
              <a:defRPr sz="2400"/>
            </a:lvl1pPr>
            <a:lvl2pPr marL="914395" lvl="1" indent="-355598" algn="l">
              <a:lnSpc>
                <a:spcPct val="100000"/>
              </a:lnSpc>
              <a:spcBef>
                <a:spcPts val="400"/>
              </a:spcBef>
              <a:spcAft>
                <a:spcPts val="0"/>
              </a:spcAft>
              <a:buClr>
                <a:schemeClr val="dk1"/>
              </a:buClr>
              <a:buSzPts val="2000"/>
              <a:buChar char="–"/>
              <a:defRPr sz="2000"/>
            </a:lvl2pPr>
            <a:lvl3pPr marL="1371592" lvl="2" indent="-342898" algn="l">
              <a:lnSpc>
                <a:spcPct val="100000"/>
              </a:lnSpc>
              <a:spcBef>
                <a:spcPts val="360"/>
              </a:spcBef>
              <a:spcAft>
                <a:spcPts val="0"/>
              </a:spcAft>
              <a:buClr>
                <a:schemeClr val="dk1"/>
              </a:buClr>
              <a:buSzPts val="1800"/>
              <a:buChar char="•"/>
              <a:defRPr sz="1800"/>
            </a:lvl3pPr>
            <a:lvl4pPr marL="1828789" lvl="3" indent="-330199" algn="l">
              <a:lnSpc>
                <a:spcPct val="100000"/>
              </a:lnSpc>
              <a:spcBef>
                <a:spcPts val="320"/>
              </a:spcBef>
              <a:spcAft>
                <a:spcPts val="0"/>
              </a:spcAft>
              <a:buClr>
                <a:schemeClr val="dk1"/>
              </a:buClr>
              <a:buSzPts val="1600"/>
              <a:buChar char="–"/>
              <a:defRPr sz="1600"/>
            </a:lvl4pPr>
            <a:lvl5pPr marL="2285987" lvl="4" indent="-330199" algn="l">
              <a:lnSpc>
                <a:spcPct val="100000"/>
              </a:lnSpc>
              <a:spcBef>
                <a:spcPts val="320"/>
              </a:spcBef>
              <a:spcAft>
                <a:spcPts val="0"/>
              </a:spcAft>
              <a:buClr>
                <a:schemeClr val="dk1"/>
              </a:buClr>
              <a:buSzPts val="1600"/>
              <a:buChar char="»"/>
              <a:defRPr sz="1600"/>
            </a:lvl5pPr>
            <a:lvl6pPr marL="2743184" lvl="5" indent="-330199" algn="l">
              <a:lnSpc>
                <a:spcPct val="100000"/>
              </a:lnSpc>
              <a:spcBef>
                <a:spcPts val="320"/>
              </a:spcBef>
              <a:spcAft>
                <a:spcPts val="0"/>
              </a:spcAft>
              <a:buClr>
                <a:schemeClr val="dk1"/>
              </a:buClr>
              <a:buSzPts val="1600"/>
              <a:buChar char="•"/>
              <a:defRPr sz="1600"/>
            </a:lvl6pPr>
            <a:lvl7pPr marL="3200381" lvl="6" indent="-330199" algn="l">
              <a:lnSpc>
                <a:spcPct val="100000"/>
              </a:lnSpc>
              <a:spcBef>
                <a:spcPts val="320"/>
              </a:spcBef>
              <a:spcAft>
                <a:spcPts val="0"/>
              </a:spcAft>
              <a:buClr>
                <a:schemeClr val="dk1"/>
              </a:buClr>
              <a:buSzPts val="1600"/>
              <a:buChar char="•"/>
              <a:defRPr sz="1600"/>
            </a:lvl7pPr>
            <a:lvl8pPr marL="3657579" lvl="7" indent="-330199" algn="l">
              <a:lnSpc>
                <a:spcPct val="100000"/>
              </a:lnSpc>
              <a:spcBef>
                <a:spcPts val="320"/>
              </a:spcBef>
              <a:spcAft>
                <a:spcPts val="0"/>
              </a:spcAft>
              <a:buClr>
                <a:schemeClr val="dk1"/>
              </a:buClr>
              <a:buSzPts val="1600"/>
              <a:buChar char="•"/>
              <a:defRPr sz="1600"/>
            </a:lvl8pPr>
            <a:lvl9pPr marL="4114776" lvl="8" indent="-330199" algn="l">
              <a:lnSpc>
                <a:spcPct val="100000"/>
              </a:lnSpc>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2" y="273055"/>
            <a:ext cx="5111749" cy="5853113"/>
          </a:xfrm>
          <a:prstGeom prst="rect">
            <a:avLst/>
          </a:prstGeom>
          <a:noFill/>
          <a:ln>
            <a:noFill/>
          </a:ln>
        </p:spPr>
        <p:txBody>
          <a:bodyPr spcFirstLastPara="1" wrap="square" lIns="91425" tIns="45700" rIns="91425" bIns="45700" anchor="t" anchorCtr="0">
            <a:normAutofit/>
          </a:bodyPr>
          <a:lstStyle>
            <a:lvl1pPr marL="457197" lvl="0" indent="-431798" algn="l">
              <a:lnSpc>
                <a:spcPct val="100000"/>
              </a:lnSpc>
              <a:spcBef>
                <a:spcPts val="640"/>
              </a:spcBef>
              <a:spcAft>
                <a:spcPts val="0"/>
              </a:spcAft>
              <a:buClr>
                <a:schemeClr val="dk1"/>
              </a:buClr>
              <a:buSzPts val="3200"/>
              <a:buChar char="•"/>
              <a:defRPr sz="3200"/>
            </a:lvl1pPr>
            <a:lvl2pPr marL="914395" lvl="1" indent="-406398" algn="l">
              <a:lnSpc>
                <a:spcPct val="100000"/>
              </a:lnSpc>
              <a:spcBef>
                <a:spcPts val="560"/>
              </a:spcBef>
              <a:spcAft>
                <a:spcPts val="0"/>
              </a:spcAft>
              <a:buClr>
                <a:schemeClr val="dk1"/>
              </a:buClr>
              <a:buSzPts val="2800"/>
              <a:buChar char="–"/>
              <a:defRPr sz="2800"/>
            </a:lvl2pPr>
            <a:lvl3pPr marL="1371592" lvl="2" indent="-380998" algn="l">
              <a:lnSpc>
                <a:spcPct val="100000"/>
              </a:lnSpc>
              <a:spcBef>
                <a:spcPts val="480"/>
              </a:spcBef>
              <a:spcAft>
                <a:spcPts val="0"/>
              </a:spcAft>
              <a:buClr>
                <a:schemeClr val="dk1"/>
              </a:buClr>
              <a:buSzPts val="2400"/>
              <a:buChar char="•"/>
              <a:defRPr sz="2400"/>
            </a:lvl3pPr>
            <a:lvl4pPr marL="1828789" lvl="3" indent="-355598" algn="l">
              <a:lnSpc>
                <a:spcPct val="100000"/>
              </a:lnSpc>
              <a:spcBef>
                <a:spcPts val="400"/>
              </a:spcBef>
              <a:spcAft>
                <a:spcPts val="0"/>
              </a:spcAft>
              <a:buClr>
                <a:schemeClr val="dk1"/>
              </a:buClr>
              <a:buSzPts val="2000"/>
              <a:buChar char="–"/>
              <a:defRPr sz="2000"/>
            </a:lvl4pPr>
            <a:lvl5pPr marL="2285987" lvl="4" indent="-355598" algn="l">
              <a:lnSpc>
                <a:spcPct val="100000"/>
              </a:lnSpc>
              <a:spcBef>
                <a:spcPts val="400"/>
              </a:spcBef>
              <a:spcAft>
                <a:spcPts val="0"/>
              </a:spcAft>
              <a:buClr>
                <a:schemeClr val="dk1"/>
              </a:buClr>
              <a:buSzPts val="2000"/>
              <a:buChar char="»"/>
              <a:defRPr sz="2000"/>
            </a:lvl5pPr>
            <a:lvl6pPr marL="2743184" lvl="5" indent="-355598" algn="l">
              <a:lnSpc>
                <a:spcPct val="100000"/>
              </a:lnSpc>
              <a:spcBef>
                <a:spcPts val="400"/>
              </a:spcBef>
              <a:spcAft>
                <a:spcPts val="0"/>
              </a:spcAft>
              <a:buClr>
                <a:schemeClr val="dk1"/>
              </a:buClr>
              <a:buSzPts val="2000"/>
              <a:buChar char="•"/>
              <a:defRPr sz="2000"/>
            </a:lvl6pPr>
            <a:lvl7pPr marL="3200381" lvl="6" indent="-355598" algn="l">
              <a:lnSpc>
                <a:spcPct val="100000"/>
              </a:lnSpc>
              <a:spcBef>
                <a:spcPts val="400"/>
              </a:spcBef>
              <a:spcAft>
                <a:spcPts val="0"/>
              </a:spcAft>
              <a:buClr>
                <a:schemeClr val="dk1"/>
              </a:buClr>
              <a:buSzPts val="2000"/>
              <a:buChar char="•"/>
              <a:defRPr sz="2000"/>
            </a:lvl7pPr>
            <a:lvl8pPr marL="3657579" lvl="7" indent="-355598" algn="l">
              <a:lnSpc>
                <a:spcPct val="100000"/>
              </a:lnSpc>
              <a:spcBef>
                <a:spcPts val="400"/>
              </a:spcBef>
              <a:spcAft>
                <a:spcPts val="0"/>
              </a:spcAft>
              <a:buClr>
                <a:schemeClr val="dk1"/>
              </a:buClr>
              <a:buSzPts val="2000"/>
              <a:buChar char="•"/>
              <a:defRPr sz="2000"/>
            </a:lvl8pPr>
            <a:lvl9pPr marL="4114776" lvl="8" indent="-355598"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2" y="1435103"/>
            <a:ext cx="3008313" cy="4691063"/>
          </a:xfrm>
          <a:prstGeom prst="rect">
            <a:avLst/>
          </a:prstGeom>
          <a:noFill/>
          <a:ln>
            <a:noFill/>
          </a:ln>
        </p:spPr>
        <p:txBody>
          <a:bodyPr spcFirstLastPara="1" wrap="square" lIns="91425" tIns="45700" rIns="91425" bIns="45700" anchor="t" anchorCtr="0">
            <a:normAutofit/>
          </a:bodyPr>
          <a:lstStyle>
            <a:lvl1pPr marL="457197" lvl="0" indent="-228599" algn="l">
              <a:lnSpc>
                <a:spcPct val="100000"/>
              </a:lnSpc>
              <a:spcBef>
                <a:spcPts val="279"/>
              </a:spcBef>
              <a:spcAft>
                <a:spcPts val="0"/>
              </a:spcAft>
              <a:buClr>
                <a:schemeClr val="dk1"/>
              </a:buClr>
              <a:buSzPts val="1400"/>
              <a:buNone/>
              <a:defRPr sz="1400"/>
            </a:lvl1pPr>
            <a:lvl2pPr marL="914395" lvl="1" indent="-228599" algn="l">
              <a:lnSpc>
                <a:spcPct val="100000"/>
              </a:lnSpc>
              <a:spcBef>
                <a:spcPts val="240"/>
              </a:spcBef>
              <a:spcAft>
                <a:spcPts val="0"/>
              </a:spcAft>
              <a:buClr>
                <a:schemeClr val="dk1"/>
              </a:buClr>
              <a:buSzPts val="1200"/>
              <a:buNone/>
              <a:defRPr sz="1200"/>
            </a:lvl2pPr>
            <a:lvl3pPr marL="1371592" lvl="2" indent="-228599" algn="l">
              <a:lnSpc>
                <a:spcPct val="100000"/>
              </a:lnSpc>
              <a:spcBef>
                <a:spcPts val="200"/>
              </a:spcBef>
              <a:spcAft>
                <a:spcPts val="0"/>
              </a:spcAft>
              <a:buClr>
                <a:schemeClr val="dk1"/>
              </a:buClr>
              <a:buSzPts val="1000"/>
              <a:buNone/>
              <a:defRPr sz="1000"/>
            </a:lvl3pPr>
            <a:lvl4pPr marL="1828789" lvl="3" indent="-228599" algn="l">
              <a:lnSpc>
                <a:spcPct val="100000"/>
              </a:lnSpc>
              <a:spcBef>
                <a:spcPts val="180"/>
              </a:spcBef>
              <a:spcAft>
                <a:spcPts val="0"/>
              </a:spcAft>
              <a:buClr>
                <a:schemeClr val="dk1"/>
              </a:buClr>
              <a:buSzPts val="900"/>
              <a:buNone/>
              <a:defRPr sz="900"/>
            </a:lvl4pPr>
            <a:lvl5pPr marL="2285987" lvl="4" indent="-228599" algn="l">
              <a:lnSpc>
                <a:spcPct val="100000"/>
              </a:lnSpc>
              <a:spcBef>
                <a:spcPts val="180"/>
              </a:spcBef>
              <a:spcAft>
                <a:spcPts val="0"/>
              </a:spcAft>
              <a:buClr>
                <a:schemeClr val="dk1"/>
              </a:buClr>
              <a:buSzPts val="900"/>
              <a:buNone/>
              <a:defRPr sz="900"/>
            </a:lvl5pPr>
            <a:lvl6pPr marL="2743184" lvl="5" indent="-228599" algn="l">
              <a:lnSpc>
                <a:spcPct val="100000"/>
              </a:lnSpc>
              <a:spcBef>
                <a:spcPts val="180"/>
              </a:spcBef>
              <a:spcAft>
                <a:spcPts val="0"/>
              </a:spcAft>
              <a:buClr>
                <a:schemeClr val="dk1"/>
              </a:buClr>
              <a:buSzPts val="900"/>
              <a:buNone/>
              <a:defRPr sz="900"/>
            </a:lvl6pPr>
            <a:lvl7pPr marL="3200381" lvl="6" indent="-228599" algn="l">
              <a:lnSpc>
                <a:spcPct val="100000"/>
              </a:lnSpc>
              <a:spcBef>
                <a:spcPts val="180"/>
              </a:spcBef>
              <a:spcAft>
                <a:spcPts val="0"/>
              </a:spcAft>
              <a:buClr>
                <a:schemeClr val="dk1"/>
              </a:buClr>
              <a:buSzPts val="900"/>
              <a:buNone/>
              <a:defRPr sz="900"/>
            </a:lvl7pPr>
            <a:lvl8pPr marL="3657579" lvl="7" indent="-228599" algn="l">
              <a:lnSpc>
                <a:spcPct val="100000"/>
              </a:lnSpc>
              <a:spcBef>
                <a:spcPts val="180"/>
              </a:spcBef>
              <a:spcAft>
                <a:spcPts val="0"/>
              </a:spcAft>
              <a:buClr>
                <a:schemeClr val="dk1"/>
              </a:buClr>
              <a:buSzPts val="900"/>
              <a:buNone/>
              <a:defRPr sz="900"/>
            </a:lvl8pPr>
            <a:lvl9pPr marL="4114776" lvl="8" indent="-228599"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197" lvl="0" indent="-228599" algn="l">
              <a:lnSpc>
                <a:spcPct val="100000"/>
              </a:lnSpc>
              <a:spcBef>
                <a:spcPts val="279"/>
              </a:spcBef>
              <a:spcAft>
                <a:spcPts val="0"/>
              </a:spcAft>
              <a:buClr>
                <a:schemeClr val="dk1"/>
              </a:buClr>
              <a:buSzPts val="1400"/>
              <a:buNone/>
              <a:defRPr sz="1400"/>
            </a:lvl1pPr>
            <a:lvl2pPr marL="914395" lvl="1" indent="-228599" algn="l">
              <a:lnSpc>
                <a:spcPct val="100000"/>
              </a:lnSpc>
              <a:spcBef>
                <a:spcPts val="240"/>
              </a:spcBef>
              <a:spcAft>
                <a:spcPts val="0"/>
              </a:spcAft>
              <a:buClr>
                <a:schemeClr val="dk1"/>
              </a:buClr>
              <a:buSzPts val="1200"/>
              <a:buNone/>
              <a:defRPr sz="1200"/>
            </a:lvl2pPr>
            <a:lvl3pPr marL="1371592" lvl="2" indent="-228599" algn="l">
              <a:lnSpc>
                <a:spcPct val="100000"/>
              </a:lnSpc>
              <a:spcBef>
                <a:spcPts val="200"/>
              </a:spcBef>
              <a:spcAft>
                <a:spcPts val="0"/>
              </a:spcAft>
              <a:buClr>
                <a:schemeClr val="dk1"/>
              </a:buClr>
              <a:buSzPts val="1000"/>
              <a:buNone/>
              <a:defRPr sz="1000"/>
            </a:lvl3pPr>
            <a:lvl4pPr marL="1828789" lvl="3" indent="-228599" algn="l">
              <a:lnSpc>
                <a:spcPct val="100000"/>
              </a:lnSpc>
              <a:spcBef>
                <a:spcPts val="180"/>
              </a:spcBef>
              <a:spcAft>
                <a:spcPts val="0"/>
              </a:spcAft>
              <a:buClr>
                <a:schemeClr val="dk1"/>
              </a:buClr>
              <a:buSzPts val="900"/>
              <a:buNone/>
              <a:defRPr sz="900"/>
            </a:lvl4pPr>
            <a:lvl5pPr marL="2285987" lvl="4" indent="-228599" algn="l">
              <a:lnSpc>
                <a:spcPct val="100000"/>
              </a:lnSpc>
              <a:spcBef>
                <a:spcPts val="180"/>
              </a:spcBef>
              <a:spcAft>
                <a:spcPts val="0"/>
              </a:spcAft>
              <a:buClr>
                <a:schemeClr val="dk1"/>
              </a:buClr>
              <a:buSzPts val="900"/>
              <a:buNone/>
              <a:defRPr sz="900"/>
            </a:lvl5pPr>
            <a:lvl6pPr marL="2743184" lvl="5" indent="-228599" algn="l">
              <a:lnSpc>
                <a:spcPct val="100000"/>
              </a:lnSpc>
              <a:spcBef>
                <a:spcPts val="180"/>
              </a:spcBef>
              <a:spcAft>
                <a:spcPts val="0"/>
              </a:spcAft>
              <a:buClr>
                <a:schemeClr val="dk1"/>
              </a:buClr>
              <a:buSzPts val="900"/>
              <a:buNone/>
              <a:defRPr sz="900"/>
            </a:lvl6pPr>
            <a:lvl7pPr marL="3200381" lvl="6" indent="-228599" algn="l">
              <a:lnSpc>
                <a:spcPct val="100000"/>
              </a:lnSpc>
              <a:spcBef>
                <a:spcPts val="180"/>
              </a:spcBef>
              <a:spcAft>
                <a:spcPts val="0"/>
              </a:spcAft>
              <a:buClr>
                <a:schemeClr val="dk1"/>
              </a:buClr>
              <a:buSzPts val="900"/>
              <a:buNone/>
              <a:defRPr sz="900"/>
            </a:lvl7pPr>
            <a:lvl8pPr marL="3657579" lvl="7" indent="-228599" algn="l">
              <a:lnSpc>
                <a:spcPct val="100000"/>
              </a:lnSpc>
              <a:spcBef>
                <a:spcPts val="180"/>
              </a:spcBef>
              <a:spcAft>
                <a:spcPts val="0"/>
              </a:spcAft>
              <a:buClr>
                <a:schemeClr val="dk1"/>
              </a:buClr>
              <a:buSzPts val="900"/>
              <a:buNone/>
              <a:defRPr sz="900"/>
            </a:lvl8pPr>
            <a:lvl9pPr marL="4114776" lvl="8" indent="-228599"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5"/>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5"/>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5"/>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reative-school.eu/"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idc.be/sils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lika 5" descr="Erasmus+ Programme">
            <a:extLst>
              <a:ext uri="{FF2B5EF4-FFF2-40B4-BE49-F238E27FC236}">
                <a16:creationId xmlns:a16="http://schemas.microsoft.com/office/drawing/2014/main" id="{F57197E9-65C3-8D40-9F15-8CA6AAE08E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75" y="5162550"/>
            <a:ext cx="3248025" cy="781050"/>
          </a:xfrm>
          <a:prstGeom prst="rect">
            <a:avLst/>
          </a:prstGeom>
          <a:noFill/>
          <a:ln>
            <a:noFill/>
          </a:ln>
        </p:spPr>
      </p:pic>
      <p:sp>
        <p:nvSpPr>
          <p:cNvPr id="16" name="CasellaDiTesto 1">
            <a:extLst>
              <a:ext uri="{FF2B5EF4-FFF2-40B4-BE49-F238E27FC236}">
                <a16:creationId xmlns:a16="http://schemas.microsoft.com/office/drawing/2014/main" id="{06C66B44-046B-024E-A871-DDA34D8885B0}"/>
              </a:ext>
            </a:extLst>
          </p:cNvPr>
          <p:cNvSpPr txBox="1">
            <a:spLocks noChangeArrowheads="1"/>
          </p:cNvSpPr>
          <p:nvPr/>
        </p:nvSpPr>
        <p:spPr bwMode="auto">
          <a:xfrm>
            <a:off x="196850" y="228600"/>
            <a:ext cx="8851900" cy="4942892"/>
          </a:xfrm>
          <a:prstGeom prst="rect">
            <a:avLst/>
          </a:prstGeom>
          <a:noFill/>
          <a:ln w="9525">
            <a:noFill/>
            <a:miter lim="800000"/>
            <a:headEnd/>
            <a:tailEnd/>
          </a:ln>
        </p:spPr>
        <p:txBody>
          <a:bodyPr wrap="square">
            <a:spAutoFit/>
          </a:bodyPr>
          <a:lstStyle/>
          <a:p>
            <a:pPr lvl="0"/>
            <a:r>
              <a:rPr lang="en-GB" sz="2800" b="1" i="1" dirty="0">
                <a:latin typeface="Calibri" panose="020F0502020204030204" pitchFamily="34" charset="0"/>
                <a:cs typeface="Calibri" panose="020F0502020204030204" pitchFamily="34" charset="0"/>
              </a:rPr>
              <a:t>Open Educational Resources (OER)</a:t>
            </a:r>
            <a:endParaRPr lang="en-GB" sz="2800" dirty="0">
              <a:latin typeface="Calibri" panose="020F0502020204030204" pitchFamily="34" charset="0"/>
              <a:cs typeface="Calibri" panose="020F0502020204030204" pitchFamily="34" charset="0"/>
            </a:endParaRPr>
          </a:p>
          <a:p>
            <a:pPr lvl="0">
              <a:lnSpc>
                <a:spcPct val="90000"/>
              </a:lnSpc>
            </a:pPr>
            <a:endParaRPr lang="en-GB" sz="1200" dirty="0">
              <a:latin typeface="Calibri" panose="020F0502020204030204" pitchFamily="34" charset="0"/>
              <a:cs typeface="Calibri" panose="020F0502020204030204" pitchFamily="34" charset="0"/>
            </a:endParaRPr>
          </a:p>
          <a:p>
            <a:pPr lvl="0" algn="just"/>
            <a:r>
              <a:rPr lang="en-GB" sz="1200" dirty="0">
                <a:latin typeface="Calibri" panose="020F0502020204030204" pitchFamily="34" charset="0"/>
                <a:cs typeface="Calibri" panose="020F0502020204030204" pitchFamily="34" charset="0"/>
              </a:rPr>
              <a:t>De </a:t>
            </a:r>
            <a:r>
              <a:rPr lang="en-GB" sz="1200" dirty="0" err="1">
                <a:latin typeface="Calibri" panose="020F0502020204030204" pitchFamily="34" charset="0"/>
                <a:cs typeface="Calibri" panose="020F0502020204030204" pitchFamily="34" charset="0"/>
              </a:rPr>
              <a:t>nos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jours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partout</a:t>
            </a:r>
            <a:r>
              <a:rPr lang="en-GB" sz="1200" dirty="0">
                <a:latin typeface="Calibri" panose="020F0502020204030204" pitchFamily="34" charset="0"/>
                <a:cs typeface="Calibri" panose="020F0502020204030204" pitchFamily="34" charset="0"/>
              </a:rPr>
              <a:t> dans le monde, les enfants et les </a:t>
            </a:r>
            <a:r>
              <a:rPr lang="en-GB" sz="1200" dirty="0" err="1">
                <a:latin typeface="Calibri" panose="020F0502020204030204" pitchFamily="34" charset="0"/>
                <a:cs typeface="Calibri" panose="020F0502020204030204" pitchFamily="34" charset="0"/>
              </a:rPr>
              <a:t>jeunes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ont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besoin</a:t>
            </a:r>
            <a:r>
              <a:rPr lang="en-GB" sz="1200" dirty="0">
                <a:latin typeface="Calibri" panose="020F0502020204030204" pitchFamily="34" charset="0"/>
                <a:cs typeface="Calibri" panose="020F0502020204030204" pitchFamily="34" charset="0"/>
              </a:rPr>
              <a:t> d'être </a:t>
            </a:r>
            <a:r>
              <a:rPr lang="en-GB" sz="1200" dirty="0" err="1">
                <a:latin typeface="Calibri" panose="020F0502020204030204" pitchFamily="34" charset="0"/>
                <a:cs typeface="Calibri" panose="020F0502020204030204" pitchFamily="34" charset="0"/>
              </a:rPr>
              <a:t>formés</a:t>
            </a:r>
            <a:r>
              <a:rPr lang="en-GB" sz="1200" dirty="0">
                <a:latin typeface="Calibri" panose="020F0502020204030204" pitchFamily="34" charset="0"/>
                <a:cs typeface="Calibri" panose="020F0502020204030204" pitchFamily="34" charset="0"/>
              </a:rPr>
              <a:t> </a:t>
            </a:r>
          </a:p>
          <a:p>
            <a:pPr lvl="0" algn="just"/>
            <a:r>
              <a:rPr lang="en-GB" sz="1200" dirty="0">
                <a:latin typeface="Calibri" panose="020F0502020204030204" pitchFamily="34" charset="0"/>
                <a:cs typeface="Calibri" panose="020F0502020204030204" pitchFamily="34" charset="0"/>
              </a:rPr>
              <a:t>pour affronter les </a:t>
            </a:r>
            <a:r>
              <a:rPr lang="en-GB" sz="1200" dirty="0" err="1">
                <a:latin typeface="Calibri" panose="020F0502020204030204" pitchFamily="34" charset="0"/>
                <a:cs typeface="Calibri" panose="020F0502020204030204" pitchFamily="34" charset="0"/>
              </a:rPr>
              <a:t>problèmes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sociaux</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émotionnels</a:t>
            </a:r>
            <a:r>
              <a:rPr lang="en-GB" sz="1200" dirty="0">
                <a:latin typeface="Calibri" panose="020F0502020204030204" pitchFamily="34" charset="0"/>
                <a:cs typeface="Calibri" panose="020F0502020204030204" pitchFamily="34" charset="0"/>
              </a:rPr>
              <a:t> et </a:t>
            </a:r>
            <a:r>
              <a:rPr lang="en-GB" sz="1200" dirty="0" err="1">
                <a:latin typeface="Calibri" panose="020F0502020204030204" pitchFamily="34" charset="0"/>
                <a:cs typeface="Calibri" panose="020F0502020204030204" pitchFamily="34" charset="0"/>
              </a:rPr>
              <a:t>économiques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auxquels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ils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seront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confrontés</a:t>
            </a:r>
            <a:endParaRPr lang="en-GB" sz="1200" dirty="0">
              <a:latin typeface="Calibri" panose="020F0502020204030204" pitchFamily="34" charset="0"/>
              <a:cs typeface="Calibri" panose="020F0502020204030204" pitchFamily="34" charset="0"/>
            </a:endParaRPr>
          </a:p>
          <a:p>
            <a:pPr lvl="0" algn="just"/>
            <a:r>
              <a:rPr lang="en-GB" sz="1200" dirty="0">
                <a:latin typeface="Calibri" panose="020F0502020204030204" pitchFamily="34" charset="0"/>
                <a:cs typeface="Calibri" panose="020F0502020204030204" pitchFamily="34" charset="0"/>
              </a:rPr>
              <a:t> - </a:t>
            </a:r>
            <a:r>
              <a:rPr lang="en-GB" sz="1200" dirty="0" err="1">
                <a:latin typeface="Calibri" panose="020F0502020204030204" pitchFamily="34" charset="0"/>
                <a:cs typeface="Calibri" panose="020F0502020204030204" pitchFamily="34" charset="0"/>
              </a:rPr>
              <a:t>en</a:t>
            </a:r>
            <a:r>
              <a:rPr lang="en-GB" sz="1200" dirty="0">
                <a:latin typeface="Calibri" panose="020F0502020204030204" pitchFamily="34" charset="0"/>
                <a:cs typeface="Calibri" panose="020F0502020204030204" pitchFamily="34" charset="0"/>
              </a:rPr>
              <a:t> tant </a:t>
            </a:r>
            <a:r>
              <a:rPr lang="en-GB" sz="1200" dirty="0" err="1">
                <a:latin typeface="Calibri" panose="020F0502020204030204" pitchFamily="34" charset="0"/>
                <a:cs typeface="Calibri" panose="020F0502020204030204" pitchFamily="34" charset="0"/>
              </a:rPr>
              <a:t>qu'adultes</a:t>
            </a:r>
            <a:r>
              <a:rPr lang="en-GB" sz="1200" dirty="0">
                <a:latin typeface="Calibri" panose="020F0502020204030204" pitchFamily="34" charset="0"/>
                <a:cs typeface="Calibri" panose="020F0502020204030204" pitchFamily="34" charset="0"/>
              </a:rPr>
              <a:t> - tant dans </a:t>
            </a:r>
            <a:r>
              <a:rPr lang="en-GB" sz="1200" dirty="0" err="1">
                <a:latin typeface="Calibri" panose="020F0502020204030204" pitchFamily="34" charset="0"/>
                <a:cs typeface="Calibri" panose="020F0502020204030204" pitchFamily="34" charset="0"/>
              </a:rPr>
              <a:t>leur</a:t>
            </a:r>
            <a:r>
              <a:rPr lang="en-GB" sz="1200" dirty="0">
                <a:latin typeface="Calibri" panose="020F0502020204030204" pitchFamily="34" charset="0"/>
                <a:cs typeface="Calibri" panose="020F0502020204030204" pitchFamily="34" charset="0"/>
              </a:rPr>
              <a:t> vie </a:t>
            </a:r>
            <a:r>
              <a:rPr lang="en-GB" sz="1200" dirty="0" err="1">
                <a:latin typeface="Calibri" panose="020F0502020204030204" pitchFamily="34" charset="0"/>
                <a:cs typeface="Calibri" panose="020F0502020204030204" pitchFamily="34" charset="0"/>
              </a:rPr>
              <a:t>personnelle</a:t>
            </a:r>
            <a:r>
              <a:rPr lang="en-GB" sz="1200" dirty="0">
                <a:latin typeface="Calibri" panose="020F0502020204030204" pitchFamily="34" charset="0"/>
                <a:cs typeface="Calibri" panose="020F0502020204030204" pitchFamily="34" charset="0"/>
              </a:rPr>
              <a:t> que dans le </a:t>
            </a:r>
            <a:r>
              <a:rPr lang="en-GB" sz="1200" dirty="0" err="1">
                <a:latin typeface="Calibri" panose="020F0502020204030204" pitchFamily="34" charset="0"/>
                <a:cs typeface="Calibri" panose="020F0502020204030204" pitchFamily="34" charset="0"/>
              </a:rPr>
              <a:t>contexte</a:t>
            </a:r>
            <a:r>
              <a:rPr lang="en-GB" sz="1200" dirty="0">
                <a:latin typeface="Calibri" panose="020F0502020204030204" pitchFamily="34" charset="0"/>
                <a:cs typeface="Calibri" panose="020F0502020204030204" pitchFamily="34" charset="0"/>
              </a:rPr>
              <a:t> du monde </a:t>
            </a:r>
            <a:r>
              <a:rPr lang="en-GB" sz="1200" dirty="0" err="1">
                <a:latin typeface="Calibri" panose="020F0502020204030204" pitchFamily="34" charset="0"/>
                <a:cs typeface="Calibri" panose="020F0502020204030204" pitchFamily="34" charset="0"/>
              </a:rPr>
              <a:t>en</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général</a:t>
            </a:r>
            <a:r>
              <a:rPr lang="en-GB" sz="1200" dirty="0">
                <a:latin typeface="Calibri" panose="020F0502020204030204" pitchFamily="34" charset="0"/>
                <a:cs typeface="Calibri" panose="020F0502020204030204" pitchFamily="34" charset="0"/>
              </a:rPr>
              <a:t>.</a:t>
            </a:r>
          </a:p>
          <a:p>
            <a:pPr lvl="0" algn="just"/>
            <a:endParaRPr lang="en-GB" sz="1200" dirty="0">
              <a:latin typeface="Calibri" panose="020F0502020204030204" pitchFamily="34" charset="0"/>
              <a:cs typeface="Calibri" panose="020F0502020204030204" pitchFamily="34" charset="0"/>
            </a:endParaRPr>
          </a:p>
          <a:p>
            <a:pPr lvl="0" algn="just"/>
            <a:r>
              <a:rPr lang="en-GB" sz="1200" dirty="0">
                <a:latin typeface="Calibri" panose="020F0502020204030204" pitchFamily="34" charset="0"/>
                <a:cs typeface="Calibri" panose="020F0502020204030204" pitchFamily="34" charset="0"/>
              </a:rPr>
              <a:t>Pour </a:t>
            </a:r>
            <a:r>
              <a:rPr lang="en-GB" sz="1200" dirty="0" err="1">
                <a:latin typeface="Calibri" panose="020F0502020204030204" pitchFamily="34" charset="0"/>
                <a:cs typeface="Calibri" panose="020F0502020204030204" pitchFamily="34" charset="0"/>
              </a:rPr>
              <a:t>ce</a:t>
            </a:r>
            <a:r>
              <a:rPr lang="en-GB" sz="1200" dirty="0">
                <a:latin typeface="Calibri" panose="020F0502020204030204" pitchFamily="34" charset="0"/>
                <a:cs typeface="Calibri" panose="020F0502020204030204" pitchFamily="34" charset="0"/>
              </a:rPr>
              <a:t> faire, </a:t>
            </a:r>
            <a:r>
              <a:rPr lang="en-GB" sz="1200" dirty="0" err="1">
                <a:latin typeface="Calibri" panose="020F0502020204030204" pitchFamily="34" charset="0"/>
                <a:cs typeface="Calibri" panose="020F0502020204030204" pitchFamily="34" charset="0"/>
              </a:rPr>
              <a:t>ils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doivent</a:t>
            </a:r>
            <a:r>
              <a:rPr lang="en-GB" sz="1200" dirty="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DÉVELOPPER DES COMPÉTENCES DE RÉFLEXION DE NIVEAU SUPÉRIEUR </a:t>
            </a:r>
            <a:r>
              <a:rPr lang="en-GB" sz="1200" dirty="0">
                <a:latin typeface="Calibri" panose="020F0502020204030204" pitchFamily="34" charset="0"/>
                <a:cs typeface="Calibri" panose="020F0502020204030204" pitchFamily="34" charset="0"/>
              </a:rPr>
              <a:t>qui, </a:t>
            </a:r>
            <a:r>
              <a:rPr lang="en-GB" sz="1200" dirty="0" err="1">
                <a:latin typeface="Calibri" panose="020F0502020204030204" pitchFamily="34" charset="0"/>
                <a:cs typeface="Calibri" panose="020F0502020204030204" pitchFamily="34" charset="0"/>
              </a:rPr>
              <a:t>selon</a:t>
            </a:r>
            <a:r>
              <a:rPr lang="en-GB" sz="1200" dirty="0">
                <a:latin typeface="Calibri" panose="020F0502020204030204" pitchFamily="34" charset="0"/>
                <a:cs typeface="Calibri" panose="020F0502020204030204" pitchFamily="34" charset="0"/>
              </a:rPr>
              <a:t> nous, </a:t>
            </a:r>
          </a:p>
          <a:p>
            <a:pPr lvl="0" algn="just"/>
            <a:r>
              <a:rPr lang="en-GB" sz="1200" b="1" dirty="0">
                <a:latin typeface="Calibri" panose="020F0502020204030204" pitchFamily="34" charset="0"/>
                <a:cs typeface="Calibri" panose="020F0502020204030204" pitchFamily="34" charset="0"/>
              </a:rPr>
              <a:t>S'ÉPANOUIRONT SI ON LES ENCOURAGE </a:t>
            </a:r>
            <a:r>
              <a:rPr lang="en-GB" sz="1200" b="1" dirty="0" err="1">
                <a:latin typeface="Calibri" panose="020F0502020204030204" pitchFamily="34" charset="0"/>
                <a:cs typeface="Calibri" panose="020F0502020204030204" pitchFamily="34" charset="0"/>
              </a:rPr>
              <a:t>À</a:t>
            </a:r>
            <a:r>
              <a:rPr lang="en-GB" sz="1200" b="1" dirty="0">
                <a:latin typeface="Calibri" panose="020F0502020204030204" pitchFamily="34" charset="0"/>
                <a:cs typeface="Calibri" panose="020F0502020204030204" pitchFamily="34" charset="0"/>
              </a:rPr>
              <a:t> ÊTRE CRÉATIFS, INNOVANTS, INGÉNIEUX ET ADAPTABLES</a:t>
            </a:r>
            <a:r>
              <a:rPr lang="en-GB" sz="1200" dirty="0">
                <a:latin typeface="Calibri" panose="020F0502020204030204" pitchFamily="34" charset="0"/>
                <a:cs typeface="Calibri" panose="020F0502020204030204" pitchFamily="34" charset="0"/>
              </a:rPr>
              <a:t>.</a:t>
            </a:r>
          </a:p>
          <a:p>
            <a:pPr lvl="0" algn="just">
              <a:lnSpc>
                <a:spcPct val="70000"/>
              </a:lnSpc>
            </a:pPr>
            <a:endParaRPr lang="en-GB" sz="1200" dirty="0">
              <a:latin typeface="Calibri" panose="020F0502020204030204" pitchFamily="34" charset="0"/>
              <a:cs typeface="Calibri" panose="020F0502020204030204" pitchFamily="34" charset="0"/>
            </a:endParaRPr>
          </a:p>
          <a:p>
            <a:pPr lvl="0" algn="just"/>
            <a:r>
              <a:rPr lang="en-GB" sz="1200" dirty="0">
                <a:latin typeface="Calibri" panose="020F0502020204030204" pitchFamily="34" charset="0"/>
                <a:cs typeface="Calibri" panose="020F0502020204030204" pitchFamily="34" charset="0"/>
              </a:rPr>
              <a:t>Les </a:t>
            </a:r>
            <a:r>
              <a:rPr lang="en-GB" sz="1200" dirty="0" err="1">
                <a:latin typeface="Calibri" panose="020F0502020204030204" pitchFamily="34" charset="0"/>
                <a:cs typeface="Calibri" panose="020F0502020204030204" pitchFamily="34" charset="0"/>
              </a:rPr>
              <a:t>présentes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ressources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éducatives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libres</a:t>
            </a:r>
            <a:r>
              <a:rPr lang="en-GB" sz="1200" dirty="0">
                <a:latin typeface="Calibri" panose="020F0502020204030204" pitchFamily="34" charset="0"/>
                <a:cs typeface="Calibri" panose="020F0502020204030204" pitchFamily="34" charset="0"/>
              </a:rPr>
              <a:t> (REL) </a:t>
            </a:r>
            <a:r>
              <a:rPr lang="en-GB" sz="1200" dirty="0" err="1">
                <a:latin typeface="Calibri" panose="020F0502020204030204" pitchFamily="34" charset="0"/>
                <a:cs typeface="Calibri" panose="020F0502020204030204" pitchFamily="34" charset="0"/>
              </a:rPr>
              <a:t>ont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été</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conçues</a:t>
            </a:r>
            <a:r>
              <a:rPr lang="en-GB" sz="1200" dirty="0">
                <a:latin typeface="Calibri" panose="020F0502020204030204" pitchFamily="34" charset="0"/>
                <a:cs typeface="Calibri" panose="020F0502020204030204" pitchFamily="34" charset="0"/>
              </a:rPr>
              <a:t> dans le cadre du </a:t>
            </a:r>
            <a:r>
              <a:rPr lang="en-GB" sz="1200" dirty="0" err="1">
                <a:latin typeface="Calibri" panose="020F0502020204030204" pitchFamily="34" charset="0"/>
                <a:cs typeface="Calibri" panose="020F0502020204030204" pitchFamily="34" charset="0"/>
              </a:rPr>
              <a:t>projet</a:t>
            </a:r>
            <a:r>
              <a:rPr lang="en-GB" sz="1200" dirty="0">
                <a:latin typeface="Calibri" panose="020F0502020204030204" pitchFamily="34" charset="0"/>
                <a:cs typeface="Calibri" panose="020F0502020204030204" pitchFamily="34" charset="0"/>
              </a:rPr>
              <a:t> Creative School, </a:t>
            </a:r>
            <a:r>
              <a:rPr lang="en-GB" sz="1200" dirty="0" err="1">
                <a:latin typeface="Calibri" panose="020F0502020204030204" pitchFamily="34" charset="0"/>
                <a:cs typeface="Calibri" panose="020F0502020204030204" pitchFamily="34" charset="0"/>
              </a:rPr>
              <a:t>dont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l'objectif</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est</a:t>
            </a:r>
            <a:r>
              <a:rPr lang="en-GB" sz="1200" dirty="0">
                <a:latin typeface="Calibri" panose="020F0502020204030204" pitchFamily="34" charset="0"/>
                <a:cs typeface="Calibri" panose="020F0502020204030204" pitchFamily="34" charset="0"/>
              </a:rPr>
              <a:t> le </a:t>
            </a:r>
            <a:r>
              <a:rPr lang="en-GB" sz="1200" dirty="0" err="1">
                <a:latin typeface="Calibri" panose="020F0502020204030204" pitchFamily="34" charset="0"/>
                <a:cs typeface="Calibri" panose="020F0502020204030204" pitchFamily="34" charset="0"/>
              </a:rPr>
              <a:t>suivant</a:t>
            </a:r>
            <a:endParaRPr lang="en-GB" sz="1200" dirty="0">
              <a:latin typeface="Calibri" panose="020F0502020204030204" pitchFamily="34" charset="0"/>
              <a:cs typeface="Calibri" panose="020F0502020204030204" pitchFamily="34" charset="0"/>
            </a:endParaRPr>
          </a:p>
          <a:p>
            <a:pPr lvl="0" algn="just"/>
            <a:r>
              <a:rPr lang="en-GB" sz="1200" dirty="0" err="1">
                <a:latin typeface="Calibri" panose="020F0502020204030204" pitchFamily="34" charset="0"/>
                <a:cs typeface="Calibri" panose="020F0502020204030204" pitchFamily="34" charset="0"/>
              </a:rPr>
              <a:t>est</a:t>
            </a:r>
            <a:r>
              <a:rPr lang="en-GB" sz="1200" dirty="0">
                <a:latin typeface="Calibri" panose="020F0502020204030204" pitchFamily="34" charset="0"/>
                <a:cs typeface="Calibri" panose="020F0502020204030204" pitchFamily="34" charset="0"/>
              </a:rPr>
              <a:t> de </a:t>
            </a:r>
            <a:r>
              <a:rPr lang="en-GB" sz="1200" dirty="0" err="1">
                <a:latin typeface="Calibri" panose="020F0502020204030204" pitchFamily="34" charset="0"/>
                <a:cs typeface="Calibri" panose="020F0502020204030204" pitchFamily="34" charset="0"/>
              </a:rPr>
              <a:t>développer</a:t>
            </a:r>
            <a:r>
              <a:rPr lang="en-GB" sz="1200" dirty="0">
                <a:latin typeface="Calibri" panose="020F0502020204030204" pitchFamily="34" charset="0"/>
                <a:cs typeface="Calibri" panose="020F0502020204030204" pitchFamily="34" charset="0"/>
              </a:rPr>
              <a:t> des modules </a:t>
            </a:r>
            <a:r>
              <a:rPr lang="en-GB" sz="1200" dirty="0" err="1">
                <a:latin typeface="Calibri" panose="020F0502020204030204" pitchFamily="34" charset="0"/>
                <a:cs typeface="Calibri" panose="020F0502020204030204" pitchFamily="34" charset="0"/>
              </a:rPr>
              <a:t>d'enseignement</a:t>
            </a:r>
            <a:r>
              <a:rPr lang="en-GB" sz="1200" dirty="0">
                <a:latin typeface="Calibri" panose="020F0502020204030204" pitchFamily="34" charset="0"/>
                <a:cs typeface="Calibri" panose="020F0502020204030204" pitchFamily="34" charset="0"/>
              </a:rPr>
              <a:t>/</a:t>
            </a:r>
            <a:r>
              <a:rPr lang="en-GB" sz="1200" dirty="0" err="1">
                <a:latin typeface="Calibri" panose="020F0502020204030204" pitchFamily="34" charset="0"/>
                <a:cs typeface="Calibri" panose="020F0502020204030204" pitchFamily="34" charset="0"/>
              </a:rPr>
              <a:t>apprentissage</a:t>
            </a:r>
            <a:r>
              <a:rPr lang="en-GB" sz="1200" dirty="0">
                <a:latin typeface="Calibri" panose="020F0502020204030204" pitchFamily="34" charset="0"/>
                <a:cs typeface="Calibri" panose="020F0502020204030204" pitchFamily="34" charset="0"/>
              </a:rPr>
              <a:t> pour les </a:t>
            </a:r>
            <a:r>
              <a:rPr lang="en-GB" sz="1200" dirty="0" err="1">
                <a:latin typeface="Calibri" panose="020F0502020204030204" pitchFamily="34" charset="0"/>
                <a:cs typeface="Calibri" panose="020F0502020204030204" pitchFamily="34" charset="0"/>
              </a:rPr>
              <a:t>enseignants</a:t>
            </a:r>
            <a:r>
              <a:rPr lang="en-GB" sz="1200" dirty="0">
                <a:latin typeface="Calibri" panose="020F0502020204030204" pitchFamily="34" charset="0"/>
                <a:cs typeface="Calibri" panose="020F0502020204030204" pitchFamily="34" charset="0"/>
              </a:rPr>
              <a:t> et les </a:t>
            </a:r>
            <a:r>
              <a:rPr lang="en-GB" sz="1200" dirty="0" err="1">
                <a:latin typeface="Calibri" panose="020F0502020204030204" pitchFamily="34" charset="0"/>
                <a:cs typeface="Calibri" panose="020F0502020204030204" pitchFamily="34" charset="0"/>
              </a:rPr>
              <a:t>élèves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en</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promouvant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l'apprentissage</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autonome</a:t>
            </a:r>
            <a:r>
              <a:rPr lang="en-GB" sz="1200" dirty="0">
                <a:latin typeface="Calibri" panose="020F0502020204030204" pitchFamily="34" charset="0"/>
                <a:cs typeface="Calibri" panose="020F0502020204030204" pitchFamily="34" charset="0"/>
              </a:rPr>
              <a:t> et les </a:t>
            </a:r>
            <a:r>
              <a:rPr lang="en-GB" sz="1200" dirty="0" err="1">
                <a:latin typeface="Calibri" panose="020F0502020204030204" pitchFamily="34" charset="0"/>
                <a:cs typeface="Calibri" panose="020F0502020204030204" pitchFamily="34" charset="0"/>
              </a:rPr>
              <a:t>capacités</a:t>
            </a:r>
            <a:r>
              <a:rPr lang="en-GB" sz="1200" dirty="0">
                <a:latin typeface="Calibri" panose="020F0502020204030204" pitchFamily="34" charset="0"/>
                <a:cs typeface="Calibri" panose="020F0502020204030204" pitchFamily="34" charset="0"/>
              </a:rPr>
              <a:t> de </a:t>
            </a:r>
            <a:r>
              <a:rPr lang="en-GB" sz="1200" dirty="0" err="1">
                <a:latin typeface="Calibri" panose="020F0502020204030204" pitchFamily="34" charset="0"/>
                <a:cs typeface="Calibri" panose="020F0502020204030204" pitchFamily="34" charset="0"/>
              </a:rPr>
              <a:t>réflexion</a:t>
            </a:r>
            <a:r>
              <a:rPr lang="en-GB" sz="1200" dirty="0">
                <a:latin typeface="Calibri" panose="020F0502020204030204" pitchFamily="34" charset="0"/>
                <a:cs typeface="Calibri" panose="020F0502020204030204" pitchFamily="34" charset="0"/>
              </a:rPr>
              <a:t> critique et </a:t>
            </a:r>
            <a:r>
              <a:rPr lang="en-GB" sz="1200" dirty="0" err="1">
                <a:latin typeface="Calibri" panose="020F0502020204030204" pitchFamily="34" charset="0"/>
                <a:cs typeface="Calibri" panose="020F0502020204030204" pitchFamily="34" charset="0"/>
              </a:rPr>
              <a:t>visuelle</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en</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utilisant</a:t>
            </a:r>
            <a:r>
              <a:rPr lang="en-GB" sz="1200" dirty="0">
                <a:latin typeface="Calibri" panose="020F0502020204030204" pitchFamily="34" charset="0"/>
                <a:cs typeface="Calibri" panose="020F0502020204030204" pitchFamily="34" charset="0"/>
              </a:rPr>
              <a:t> les </a:t>
            </a:r>
            <a:r>
              <a:rPr lang="en-GB" sz="1200" b="1" dirty="0">
                <a:latin typeface="Calibri" panose="020F0502020204030204" pitchFamily="34" charset="0"/>
                <a:cs typeface="Calibri" panose="020F0502020204030204" pitchFamily="34" charset="0"/>
              </a:rPr>
              <a:t>CONTENUS DU PATRIMOINE CULTUREL </a:t>
            </a:r>
            <a:r>
              <a:rPr lang="en-GB" sz="1200" dirty="0">
                <a:latin typeface="Calibri" panose="020F0502020204030204" pitchFamily="34" charset="0"/>
                <a:cs typeface="Calibri" panose="020F0502020204030204" pitchFamily="34" charset="0"/>
              </a:rPr>
              <a:t>mis </a:t>
            </a:r>
            <a:r>
              <a:rPr lang="en-GB" sz="1200" dirty="0" err="1">
                <a:latin typeface="Calibri" panose="020F0502020204030204" pitchFamily="34" charset="0"/>
                <a:cs typeface="Calibri" panose="020F0502020204030204" pitchFamily="34" charset="0"/>
              </a:rPr>
              <a:t>à</a:t>
            </a:r>
            <a:r>
              <a:rPr lang="en-GB" sz="1200" dirty="0">
                <a:latin typeface="Calibri" panose="020F0502020204030204" pitchFamily="34" charset="0"/>
                <a:cs typeface="Calibri" panose="020F0502020204030204" pitchFamily="34" charset="0"/>
              </a:rPr>
              <a:t> disposition par les institutions et les organisations </a:t>
            </a:r>
            <a:r>
              <a:rPr lang="en-GB" sz="1200" dirty="0" err="1">
                <a:latin typeface="Calibri" panose="020F0502020204030204" pitchFamily="34" charset="0"/>
                <a:cs typeface="Calibri" panose="020F0502020204030204" pitchFamily="34" charset="0"/>
              </a:rPr>
              <a:t>auxquelles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appartiennent</a:t>
            </a:r>
            <a:r>
              <a:rPr lang="en-GB" sz="1200" dirty="0">
                <a:latin typeface="Calibri" panose="020F0502020204030204" pitchFamily="34" charset="0"/>
                <a:cs typeface="Calibri" panose="020F0502020204030204" pitchFamily="34" charset="0"/>
              </a:rPr>
              <a:t> les </a:t>
            </a:r>
            <a:r>
              <a:rPr lang="en-GB" sz="1200" dirty="0" err="1">
                <a:latin typeface="Calibri" panose="020F0502020204030204" pitchFamily="34" charset="0"/>
                <a:cs typeface="Calibri" panose="020F0502020204030204" pitchFamily="34" charset="0"/>
              </a:rPr>
              <a:t>partenaires</a:t>
            </a:r>
            <a:r>
              <a:rPr lang="en-GB" sz="1200" dirty="0">
                <a:latin typeface="Calibri" panose="020F0502020204030204" pitchFamily="34" charset="0"/>
                <a:cs typeface="Calibri" panose="020F0502020204030204" pitchFamily="34" charset="0"/>
              </a:rPr>
              <a:t> du </a:t>
            </a:r>
            <a:r>
              <a:rPr lang="en-GB" sz="1200" dirty="0" err="1">
                <a:latin typeface="Calibri" panose="020F0502020204030204" pitchFamily="34" charset="0"/>
                <a:cs typeface="Calibri" panose="020F0502020204030204" pitchFamily="34" charset="0"/>
              </a:rPr>
              <a:t>projet</a:t>
            </a:r>
            <a:r>
              <a:rPr lang="en-GB" sz="1200" dirty="0">
                <a:latin typeface="Calibri" panose="020F0502020204030204" pitchFamily="34" charset="0"/>
                <a:cs typeface="Calibri" panose="020F0502020204030204" pitchFamily="34" charset="0"/>
              </a:rPr>
              <a:t> Creative School.</a:t>
            </a:r>
          </a:p>
          <a:p>
            <a:pPr lvl="0" algn="just"/>
            <a:endParaRPr lang="en-GB" sz="1200" dirty="0">
              <a:latin typeface="Calibri" panose="020F0502020204030204" pitchFamily="34" charset="0"/>
              <a:cs typeface="Calibri" panose="020F0502020204030204" pitchFamily="34" charset="0"/>
            </a:endParaRPr>
          </a:p>
          <a:p>
            <a:pPr lvl="0" algn="just"/>
            <a:r>
              <a:rPr lang="en-GB" sz="1200" dirty="0">
                <a:latin typeface="Calibri" panose="020F0502020204030204" pitchFamily="34" charset="0"/>
                <a:cs typeface="Calibri" panose="020F0502020204030204" pitchFamily="34" charset="0"/>
              </a:rPr>
              <a:t>Les </a:t>
            </a:r>
            <a:r>
              <a:rPr lang="en-GB" sz="1200" b="1" dirty="0">
                <a:latin typeface="Calibri" panose="020F0502020204030204" pitchFamily="34" charset="0"/>
                <a:cs typeface="Calibri" panose="020F0502020204030204" pitchFamily="34" charset="0"/>
              </a:rPr>
              <a:t>BÉNÉFICIAIRES</a:t>
            </a:r>
            <a:r>
              <a:rPr lang="en-GB" sz="1200" dirty="0">
                <a:latin typeface="Calibri" panose="020F0502020204030204" pitchFamily="34" charset="0"/>
                <a:cs typeface="Calibri" panose="020F0502020204030204" pitchFamily="34" charset="0"/>
              </a:rPr>
              <a:t> des </a:t>
            </a:r>
            <a:r>
              <a:rPr lang="en-GB" sz="1200" dirty="0" err="1">
                <a:latin typeface="Calibri" panose="020F0502020204030204" pitchFamily="34" charset="0"/>
                <a:cs typeface="Calibri" panose="020F0502020204030204" pitchFamily="34" charset="0"/>
              </a:rPr>
              <a:t>présentes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ressources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éducatives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libres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sont</a:t>
            </a:r>
            <a:r>
              <a:rPr lang="en-GB" sz="1200" dirty="0">
                <a:latin typeface="Calibri" panose="020F0502020204030204" pitchFamily="34" charset="0"/>
                <a:cs typeface="Calibri" panose="020F0502020204030204" pitchFamily="34" charset="0"/>
              </a:rPr>
              <a:t> :</a:t>
            </a:r>
          </a:p>
          <a:p>
            <a:pPr lvl="0" algn="just"/>
            <a:r>
              <a:rPr lang="en-GB" sz="1200" b="1" dirty="0">
                <a:latin typeface="Calibri" panose="020F0502020204030204" pitchFamily="34" charset="0"/>
                <a:cs typeface="Calibri" panose="020F0502020204030204" pitchFamily="34" charset="0"/>
              </a:rPr>
              <a:t>LES ENSEIGNANTS DES ÉCOLES PRIMAIRES ET SECONDAIRES </a:t>
            </a:r>
            <a:r>
              <a:rPr lang="en-GB" sz="1200" dirty="0">
                <a:latin typeface="Calibri" panose="020F0502020204030204" pitchFamily="34" charset="0"/>
                <a:cs typeface="Calibri" panose="020F0502020204030204" pitchFamily="34" charset="0"/>
              </a:rPr>
              <a:t>qui, </a:t>
            </a:r>
            <a:r>
              <a:rPr lang="en-GB" sz="1200" dirty="0" err="1">
                <a:latin typeface="Calibri" panose="020F0502020204030204" pitchFamily="34" charset="0"/>
                <a:cs typeface="Calibri" panose="020F0502020204030204" pitchFamily="34" charset="0"/>
              </a:rPr>
              <a:t>en</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s'engageant</a:t>
            </a:r>
            <a:r>
              <a:rPr lang="en-GB" sz="1200" dirty="0">
                <a:latin typeface="Calibri" panose="020F0502020204030204" pitchFamily="34" charset="0"/>
                <a:cs typeface="Calibri" panose="020F0502020204030204" pitchFamily="34" charset="0"/>
              </a:rPr>
              <a:t> dans le </a:t>
            </a:r>
            <a:r>
              <a:rPr lang="en-GB" sz="1200" dirty="0" err="1">
                <a:latin typeface="Calibri" panose="020F0502020204030204" pitchFamily="34" charset="0"/>
                <a:cs typeface="Calibri" panose="020F0502020204030204" pitchFamily="34" charset="0"/>
              </a:rPr>
              <a:t>projet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seront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équipés</a:t>
            </a:r>
            <a:r>
              <a:rPr lang="en-GB" sz="1200" dirty="0">
                <a:latin typeface="Calibri" panose="020F0502020204030204" pitchFamily="34" charset="0"/>
                <a:cs typeface="Calibri" panose="020F0502020204030204" pitchFamily="34" charset="0"/>
              </a:rPr>
              <a:t> des </a:t>
            </a:r>
            <a:r>
              <a:rPr lang="en-GB" sz="1200" dirty="0" err="1">
                <a:latin typeface="Calibri" panose="020F0502020204030204" pitchFamily="34" charset="0"/>
                <a:cs typeface="Calibri" panose="020F0502020204030204" pitchFamily="34" charset="0"/>
              </a:rPr>
              <a:t>compétences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nécessaires</a:t>
            </a:r>
            <a:r>
              <a:rPr lang="en-GB" sz="1200" dirty="0">
                <a:latin typeface="Calibri" panose="020F0502020204030204" pitchFamily="34" charset="0"/>
                <a:cs typeface="Calibri" panose="020F0502020204030204" pitchFamily="34" charset="0"/>
              </a:rPr>
              <a:t> pour </a:t>
            </a:r>
            <a:r>
              <a:rPr lang="en-GB" sz="1200" dirty="0" err="1">
                <a:latin typeface="Calibri" panose="020F0502020204030204" pitchFamily="34" charset="0"/>
                <a:cs typeface="Calibri" panose="020F0502020204030204" pitchFamily="34" charset="0"/>
              </a:rPr>
              <a:t>faciliter</a:t>
            </a:r>
            <a:r>
              <a:rPr lang="en-GB" sz="1200" dirty="0">
                <a:latin typeface="Calibri" panose="020F0502020204030204" pitchFamily="34" charset="0"/>
                <a:cs typeface="Calibri" panose="020F0502020204030204" pitchFamily="34" charset="0"/>
              </a:rPr>
              <a:t> les </a:t>
            </a:r>
            <a:r>
              <a:rPr lang="en-GB" sz="1200" dirty="0" err="1">
                <a:latin typeface="Calibri" panose="020F0502020204030204" pitchFamily="34" charset="0"/>
                <a:cs typeface="Calibri" panose="020F0502020204030204" pitchFamily="34" charset="0"/>
              </a:rPr>
              <a:t>stratégies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pédagogiques</a:t>
            </a:r>
            <a:r>
              <a:rPr lang="en-GB" sz="1200" dirty="0">
                <a:latin typeface="Calibri" panose="020F0502020204030204" pitchFamily="34" charset="0"/>
                <a:cs typeface="Calibri" panose="020F0502020204030204" pitchFamily="34" charset="0"/>
              </a:rPr>
              <a:t> de </a:t>
            </a:r>
            <a:r>
              <a:rPr lang="en-GB" sz="1200" dirty="0" err="1">
                <a:latin typeface="Calibri" panose="020F0502020204030204" pitchFamily="34" charset="0"/>
                <a:cs typeface="Calibri" panose="020F0502020204030204" pitchFamily="34" charset="0"/>
              </a:rPr>
              <a:t>créativité</a:t>
            </a:r>
            <a:r>
              <a:rPr lang="en-GB" sz="1200" dirty="0">
                <a:latin typeface="Calibri" panose="020F0502020204030204" pitchFamily="34" charset="0"/>
                <a:cs typeface="Calibri" panose="020F0502020204030204" pitchFamily="34" charset="0"/>
              </a:rPr>
              <a:t> et de pensée critique ;</a:t>
            </a:r>
          </a:p>
          <a:p>
            <a:pPr lvl="0" algn="just"/>
            <a:r>
              <a:rPr lang="en-GB" sz="1200" b="1" dirty="0">
                <a:latin typeface="Calibri" panose="020F0502020204030204" pitchFamily="34" charset="0"/>
                <a:cs typeface="Calibri" panose="020F0502020204030204" pitchFamily="34" charset="0"/>
              </a:rPr>
              <a:t>LES</a:t>
            </a:r>
            <a:r>
              <a:rPr lang="en-GB" sz="1200" dirty="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ENFANTS</a:t>
            </a:r>
            <a:r>
              <a:rPr lang="en-GB" sz="1200" dirty="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ET</a:t>
            </a:r>
            <a:r>
              <a:rPr lang="en-GB" sz="1200" dirty="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LES</a:t>
            </a:r>
            <a:r>
              <a:rPr lang="en-GB" sz="1200" dirty="0">
                <a:latin typeface="Calibri" panose="020F0502020204030204" pitchFamily="34" charset="0"/>
                <a:cs typeface="Calibri" panose="020F0502020204030204" pitchFamily="34" charset="0"/>
              </a:rPr>
              <a:t> </a:t>
            </a:r>
            <a:r>
              <a:rPr lang="en-GB" sz="1200" b="1" dirty="0">
                <a:latin typeface="Calibri" panose="020F0502020204030204" pitchFamily="34" charset="0"/>
                <a:cs typeface="Calibri" panose="020F0502020204030204" pitchFamily="34" charset="0"/>
              </a:rPr>
              <a:t>JEUNES</a:t>
            </a:r>
            <a:r>
              <a:rPr lang="en-GB" sz="1200" dirty="0">
                <a:latin typeface="Calibri" panose="020F0502020204030204" pitchFamily="34" charset="0"/>
                <a:cs typeface="Calibri" panose="020F0502020204030204" pitchFamily="34" charset="0"/>
              </a:rPr>
              <a:t> qui </a:t>
            </a:r>
            <a:r>
              <a:rPr lang="en-GB" sz="1200" dirty="0" err="1">
                <a:latin typeface="Calibri" panose="020F0502020204030204" pitchFamily="34" charset="0"/>
                <a:cs typeface="Calibri" panose="020F0502020204030204" pitchFamily="34" charset="0"/>
              </a:rPr>
              <a:t>utiliseront</a:t>
            </a:r>
            <a:r>
              <a:rPr lang="en-GB" sz="1200" dirty="0">
                <a:latin typeface="Calibri" panose="020F0502020204030204" pitchFamily="34" charset="0"/>
                <a:cs typeface="Calibri" panose="020F0502020204030204" pitchFamily="34" charset="0"/>
              </a:rPr>
              <a:t> les REL </a:t>
            </a:r>
            <a:r>
              <a:rPr lang="en-GB" sz="1200" dirty="0" err="1">
                <a:latin typeface="Calibri" panose="020F0502020204030204" pitchFamily="34" charset="0"/>
                <a:cs typeface="Calibri" panose="020F0502020204030204" pitchFamily="34" charset="0"/>
              </a:rPr>
              <a:t>développés</a:t>
            </a:r>
            <a:r>
              <a:rPr lang="en-GB" sz="1200" dirty="0">
                <a:latin typeface="Calibri" panose="020F0502020204030204" pitchFamily="34" charset="0"/>
                <a:cs typeface="Calibri" panose="020F0502020204030204" pitchFamily="34" charset="0"/>
              </a:rPr>
              <a:t> par le </a:t>
            </a:r>
            <a:r>
              <a:rPr lang="en-GB" sz="1200" dirty="0" err="1">
                <a:latin typeface="Calibri" panose="020F0502020204030204" pitchFamily="34" charset="0"/>
                <a:cs typeface="Calibri" panose="020F0502020204030204" pitchFamily="34" charset="0"/>
              </a:rPr>
              <a:t>projet</a:t>
            </a:r>
            <a:r>
              <a:rPr lang="en-GB" sz="1200" dirty="0">
                <a:latin typeface="Calibri" panose="020F0502020204030204" pitchFamily="34" charset="0"/>
                <a:cs typeface="Calibri" panose="020F0502020204030204" pitchFamily="34" charset="0"/>
              </a:rPr>
              <a:t>. </a:t>
            </a:r>
          </a:p>
          <a:p>
            <a:pPr lvl="0" algn="just"/>
            <a:endParaRPr lang="en-GB" sz="1200" dirty="0">
              <a:latin typeface="Calibri" panose="020F0502020204030204" pitchFamily="34" charset="0"/>
              <a:cs typeface="Calibri" panose="020F0502020204030204" pitchFamily="34" charset="0"/>
            </a:endParaRPr>
          </a:p>
          <a:p>
            <a:pPr lvl="0" algn="just"/>
            <a:r>
              <a:rPr lang="en-GB" sz="1200" dirty="0" err="1">
                <a:latin typeface="Calibri" panose="020F0502020204030204" pitchFamily="34" charset="0"/>
                <a:cs typeface="Calibri" panose="020F0502020204030204" pitchFamily="34" charset="0"/>
              </a:rPr>
              <a:t>Veuillez</a:t>
            </a:r>
            <a:r>
              <a:rPr lang="en-GB" sz="1200" dirty="0">
                <a:latin typeface="Calibri" panose="020F0502020204030204" pitchFamily="34" charset="0"/>
                <a:cs typeface="Calibri" panose="020F0502020204030204" pitchFamily="34" charset="0"/>
              </a:rPr>
              <a:t> noter que les </a:t>
            </a:r>
            <a:r>
              <a:rPr lang="en-GB" sz="1200" dirty="0" err="1">
                <a:latin typeface="Calibri" panose="020F0502020204030204" pitchFamily="34" charset="0"/>
                <a:cs typeface="Calibri" panose="020F0502020204030204" pitchFamily="34" charset="0"/>
              </a:rPr>
              <a:t>thèmes</a:t>
            </a:r>
            <a:r>
              <a:rPr lang="en-GB" sz="1200" dirty="0">
                <a:latin typeface="Calibri" panose="020F0502020204030204" pitchFamily="34" charset="0"/>
                <a:cs typeface="Calibri" panose="020F0502020204030204" pitchFamily="34" charset="0"/>
              </a:rPr>
              <a:t> des REL </a:t>
            </a:r>
            <a:r>
              <a:rPr lang="en-GB" sz="1200" dirty="0" err="1">
                <a:latin typeface="Calibri" panose="020F0502020204030204" pitchFamily="34" charset="0"/>
                <a:cs typeface="Calibri" panose="020F0502020204030204" pitchFamily="34" charset="0"/>
              </a:rPr>
              <a:t>ont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été</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sélectionnés</a:t>
            </a:r>
            <a:r>
              <a:rPr lang="en-GB" sz="1200" dirty="0">
                <a:latin typeface="Calibri" panose="020F0502020204030204" pitchFamily="34" charset="0"/>
                <a:cs typeface="Calibri" panose="020F0502020204030204" pitchFamily="34" charset="0"/>
              </a:rPr>
              <a:t> par un </a:t>
            </a:r>
            <a:r>
              <a:rPr lang="en-GB" sz="1200" dirty="0" err="1">
                <a:latin typeface="Calibri" panose="020F0502020204030204" pitchFamily="34" charset="0"/>
                <a:cs typeface="Calibri" panose="020F0502020204030204" pitchFamily="34" charset="0"/>
              </a:rPr>
              <a:t>groupe</a:t>
            </a:r>
            <a:r>
              <a:rPr lang="en-GB" sz="1200" dirty="0">
                <a:latin typeface="Calibri" panose="020F0502020204030204" pitchFamily="34" charset="0"/>
                <a:cs typeface="Calibri" panose="020F0502020204030204" pitchFamily="34" charset="0"/>
              </a:rPr>
              <a:t> international </a:t>
            </a:r>
            <a:r>
              <a:rPr lang="en-GB" sz="1200" dirty="0" err="1">
                <a:latin typeface="Calibri" panose="020F0502020204030204" pitchFamily="34" charset="0"/>
                <a:cs typeface="Calibri" panose="020F0502020204030204" pitchFamily="34" charset="0"/>
              </a:rPr>
              <a:t>d'enseignants</a:t>
            </a:r>
            <a:r>
              <a:rPr lang="en-GB" sz="1200" dirty="0">
                <a:latin typeface="Calibri" panose="020F0502020204030204" pitchFamily="34" charset="0"/>
                <a:cs typeface="Calibri" panose="020F0502020204030204" pitchFamily="34" charset="0"/>
              </a:rPr>
              <a:t> et </a:t>
            </a:r>
            <a:r>
              <a:rPr lang="en-GB" sz="1200" dirty="0" err="1">
                <a:latin typeface="Calibri" panose="020F0502020204030204" pitchFamily="34" charset="0"/>
                <a:cs typeface="Calibri" panose="020F0502020204030204" pitchFamily="34" charset="0"/>
              </a:rPr>
              <a:t>d'éducateurs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d'Autriche</a:t>
            </a:r>
            <a:r>
              <a:rPr lang="en-GB" sz="1200" dirty="0">
                <a:latin typeface="Calibri" panose="020F0502020204030204" pitchFamily="34" charset="0"/>
                <a:cs typeface="Calibri" panose="020F0502020204030204" pitchFamily="34" charset="0"/>
              </a:rPr>
              <a:t>, de </a:t>
            </a:r>
            <a:r>
              <a:rPr lang="en-GB" sz="1200" dirty="0" err="1">
                <a:latin typeface="Calibri" panose="020F0502020204030204" pitchFamily="34" charset="0"/>
                <a:cs typeface="Calibri" panose="020F0502020204030204" pitchFamily="34" charset="0"/>
              </a:rPr>
              <a:t>Croatie</a:t>
            </a:r>
            <a:r>
              <a:rPr lang="en-GB" sz="1200" dirty="0">
                <a:latin typeface="Calibri" panose="020F0502020204030204" pitchFamily="34" charset="0"/>
                <a:cs typeface="Calibri" panose="020F0502020204030204" pitchFamily="34" charset="0"/>
              </a:rPr>
              <a:t>, de </a:t>
            </a:r>
            <a:r>
              <a:rPr lang="en-GB" sz="1200" dirty="0" err="1">
                <a:latin typeface="Calibri" panose="020F0502020204030204" pitchFamily="34" charset="0"/>
                <a:cs typeface="Calibri" panose="020F0502020204030204" pitchFamily="34" charset="0"/>
              </a:rPr>
              <a:t>Finlande</a:t>
            </a:r>
            <a:r>
              <a:rPr lang="en-GB" sz="1200" dirty="0">
                <a:latin typeface="Calibri" panose="020F0502020204030204" pitchFamily="34" charset="0"/>
                <a:cs typeface="Calibri" panose="020F0502020204030204" pitchFamily="34" charset="0"/>
              </a:rPr>
              <a:t>, de France, </a:t>
            </a:r>
            <a:r>
              <a:rPr lang="en-GB" sz="1200" dirty="0" err="1">
                <a:latin typeface="Calibri" panose="020F0502020204030204" pitchFamily="34" charset="0"/>
                <a:cs typeface="Calibri" panose="020F0502020204030204" pitchFamily="34" charset="0"/>
              </a:rPr>
              <a:t>d'Irlande</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d'Italie</a:t>
            </a:r>
            <a:r>
              <a:rPr lang="en-GB" sz="1200" dirty="0">
                <a:latin typeface="Calibri" panose="020F0502020204030204" pitchFamily="34" charset="0"/>
                <a:cs typeface="Calibri" panose="020F0502020204030204" pitchFamily="34" charset="0"/>
              </a:rPr>
              <a:t> et du </a:t>
            </a:r>
            <a:r>
              <a:rPr lang="en-GB" sz="1200" dirty="0" err="1">
                <a:latin typeface="Calibri" panose="020F0502020204030204" pitchFamily="34" charset="0"/>
                <a:cs typeface="Calibri" panose="020F0502020204030204" pitchFamily="34" charset="0"/>
              </a:rPr>
              <a:t>Royaume</a:t>
            </a:r>
            <a:r>
              <a:rPr lang="en-GB" sz="1200" dirty="0">
                <a:latin typeface="Calibri" panose="020F0502020204030204" pitchFamily="34" charset="0"/>
                <a:cs typeface="Calibri" panose="020F0502020204030204" pitchFamily="34" charset="0"/>
              </a:rPr>
              <a:t>-Uni, par le </a:t>
            </a:r>
            <a:r>
              <a:rPr lang="en-GB" sz="1200" dirty="0" err="1">
                <a:latin typeface="Calibri" panose="020F0502020204030204" pitchFamily="34" charset="0"/>
                <a:cs typeface="Calibri" panose="020F0502020204030204" pitchFamily="34" charset="0"/>
              </a:rPr>
              <a:t>biais</a:t>
            </a:r>
            <a:r>
              <a:rPr lang="en-GB" sz="1200" dirty="0">
                <a:latin typeface="Calibri" panose="020F0502020204030204" pitchFamily="34" charset="0"/>
                <a:cs typeface="Calibri" panose="020F0502020204030204" pitchFamily="34" charset="0"/>
              </a:rPr>
              <a:t> de </a:t>
            </a:r>
            <a:r>
              <a:rPr lang="en-GB" sz="1200" dirty="0" err="1">
                <a:latin typeface="Calibri" panose="020F0502020204030204" pitchFamily="34" charset="0"/>
                <a:cs typeface="Calibri" panose="020F0502020204030204" pitchFamily="34" charset="0"/>
              </a:rPr>
              <a:t>groupes</a:t>
            </a:r>
            <a:r>
              <a:rPr lang="en-GB" sz="1200" dirty="0">
                <a:latin typeface="Calibri" panose="020F0502020204030204" pitchFamily="34" charset="0"/>
                <a:cs typeface="Calibri" panose="020F0502020204030204" pitchFamily="34" charset="0"/>
              </a:rPr>
              <a:t> de discussion et </a:t>
            </a:r>
            <a:r>
              <a:rPr lang="en-GB" sz="1200" dirty="0" err="1">
                <a:latin typeface="Calibri" panose="020F0502020204030204" pitchFamily="34" charset="0"/>
                <a:cs typeface="Calibri" panose="020F0502020204030204" pitchFamily="34" charset="0"/>
              </a:rPr>
              <a:t>d'enquêtes</a:t>
            </a:r>
            <a:r>
              <a:rPr lang="en-GB" sz="1200" dirty="0">
                <a:latin typeface="Calibri" panose="020F0502020204030204" pitchFamily="34" charset="0"/>
                <a:cs typeface="Calibri" panose="020F0502020204030204" pitchFamily="34" charset="0"/>
              </a:rPr>
              <a:t>. </a:t>
            </a:r>
          </a:p>
          <a:p>
            <a:pPr lvl="0" algn="just"/>
            <a:endParaRPr lang="en-GB" sz="1200" dirty="0">
              <a:latin typeface="Calibri" panose="020F0502020204030204" pitchFamily="34" charset="0"/>
              <a:cs typeface="Calibri" panose="020F0502020204030204" pitchFamily="34" charset="0"/>
            </a:endParaRPr>
          </a:p>
          <a:p>
            <a:pPr lvl="0" algn="just"/>
            <a:r>
              <a:rPr lang="en-GB" sz="1200" dirty="0">
                <a:latin typeface="Calibri" panose="020F0502020204030204" pitchFamily="34" charset="0"/>
                <a:cs typeface="Calibri" panose="020F0502020204030204" pitchFamily="34" charset="0"/>
              </a:rPr>
              <a:t>Nous </a:t>
            </a:r>
            <a:r>
              <a:rPr lang="en-GB" sz="1200" dirty="0" err="1">
                <a:latin typeface="Calibri" panose="020F0502020204030204" pitchFamily="34" charset="0"/>
                <a:cs typeface="Calibri" panose="020F0502020204030204" pitchFamily="34" charset="0"/>
              </a:rPr>
              <a:t>espérons</a:t>
            </a:r>
            <a:r>
              <a:rPr lang="en-GB" sz="1200" dirty="0">
                <a:latin typeface="Calibri" panose="020F0502020204030204" pitchFamily="34" charset="0"/>
                <a:cs typeface="Calibri" panose="020F0502020204030204" pitchFamily="34" charset="0"/>
              </a:rPr>
              <a:t> que </a:t>
            </a:r>
            <a:r>
              <a:rPr lang="en-GB" sz="1200" dirty="0" err="1">
                <a:latin typeface="Calibri" panose="020F0502020204030204" pitchFamily="34" charset="0"/>
                <a:cs typeface="Calibri" panose="020F0502020204030204" pitchFamily="34" charset="0"/>
              </a:rPr>
              <a:t>ce</a:t>
            </a:r>
            <a:r>
              <a:rPr lang="en-GB" sz="1200" dirty="0">
                <a:latin typeface="Calibri" panose="020F0502020204030204" pitchFamily="34" charset="0"/>
                <a:cs typeface="Calibri" panose="020F0502020204030204" pitchFamily="34" charset="0"/>
              </a:rPr>
              <a:t> support </a:t>
            </a:r>
            <a:r>
              <a:rPr lang="en-GB" sz="1200" dirty="0" err="1">
                <a:latin typeface="Calibri" panose="020F0502020204030204" pitchFamily="34" charset="0"/>
                <a:cs typeface="Calibri" panose="020F0502020204030204" pitchFamily="34" charset="0"/>
              </a:rPr>
              <a:t>enrichira</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vos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ressources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pédagogiques</a:t>
            </a:r>
            <a:r>
              <a:rPr lang="en-GB" sz="1200" dirty="0">
                <a:latin typeface="Calibri" panose="020F0502020204030204" pitchFamily="34" charset="0"/>
                <a:cs typeface="Calibri" panose="020F0502020204030204" pitchFamily="34" charset="0"/>
              </a:rPr>
              <a:t> et </a:t>
            </a:r>
            <a:r>
              <a:rPr lang="en-GB" sz="1200" dirty="0" err="1">
                <a:latin typeface="Calibri" panose="020F0502020204030204" pitchFamily="34" charset="0"/>
                <a:cs typeface="Calibri" panose="020F0502020204030204" pitchFamily="34" charset="0"/>
              </a:rPr>
              <a:t>favorisera</a:t>
            </a:r>
            <a:r>
              <a:rPr lang="en-GB" sz="1200" dirty="0">
                <a:latin typeface="Calibri" panose="020F0502020204030204" pitchFamily="34" charset="0"/>
                <a:cs typeface="Calibri" panose="020F0502020204030204" pitchFamily="34" charset="0"/>
              </a:rPr>
              <a:t> la pensée </a:t>
            </a:r>
            <a:r>
              <a:rPr lang="en-GB" sz="1200" dirty="0" err="1">
                <a:latin typeface="Calibri" panose="020F0502020204030204" pitchFamily="34" charset="0"/>
                <a:cs typeface="Calibri" panose="020F0502020204030204" pitchFamily="34" charset="0"/>
              </a:rPr>
              <a:t>créative</a:t>
            </a:r>
            <a:r>
              <a:rPr lang="en-GB" sz="1200" dirty="0">
                <a:latin typeface="Calibri" panose="020F0502020204030204" pitchFamily="34" charset="0"/>
                <a:cs typeface="Calibri" panose="020F0502020204030204" pitchFamily="34" charset="0"/>
              </a:rPr>
              <a:t> et critique des </a:t>
            </a:r>
            <a:r>
              <a:rPr lang="en-GB" sz="1200" dirty="0" err="1">
                <a:latin typeface="Calibri" panose="020F0502020204030204" pitchFamily="34" charset="0"/>
                <a:cs typeface="Calibri" panose="020F0502020204030204" pitchFamily="34" charset="0"/>
              </a:rPr>
              <a:t>étudiants</a:t>
            </a:r>
            <a:r>
              <a:rPr lang="en-GB" sz="1200" dirty="0">
                <a:latin typeface="Calibri" panose="020F0502020204030204" pitchFamily="34" charset="0"/>
                <a:cs typeface="Calibri" panose="020F0502020204030204" pitchFamily="34" charset="0"/>
              </a:rPr>
              <a:t>.</a:t>
            </a:r>
          </a:p>
          <a:p>
            <a:pPr lvl="0" algn="r"/>
            <a:endParaRPr lang="en-GB" sz="1200"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lvl="0" algn="ctr"/>
            <a:r>
              <a:rPr lang="en-GB" sz="1200"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https://www.creative-school.eu</a:t>
            </a:r>
            <a:endParaRPr lang="en-GB" sz="1200" b="1" dirty="0">
              <a:latin typeface="Calibri" panose="020F0502020204030204" pitchFamily="34" charset="0"/>
              <a:cs typeface="Calibri" panose="020F0502020204030204" pitchFamily="34" charset="0"/>
            </a:endParaRPr>
          </a:p>
        </p:txBody>
      </p:sp>
      <p:pic>
        <p:nvPicPr>
          <p:cNvPr id="17" name="Picture 4">
            <a:extLst>
              <a:ext uri="{FF2B5EF4-FFF2-40B4-BE49-F238E27FC236}">
                <a16:creationId xmlns:a16="http://schemas.microsoft.com/office/drawing/2014/main" id="{CC43FEA1-EA27-AE49-BEAA-B340B322209A}"/>
              </a:ext>
            </a:extLst>
          </p:cNvPr>
          <p:cNvPicPr>
            <a:picLocks noChangeAspect="1" noChangeArrowheads="1"/>
          </p:cNvPicPr>
          <p:nvPr/>
        </p:nvPicPr>
        <p:blipFill>
          <a:blip r:embed="rId4" cstate="print"/>
          <a:srcRect/>
          <a:stretch>
            <a:fillRect/>
          </a:stretch>
        </p:blipFill>
        <p:spPr bwMode="auto">
          <a:xfrm>
            <a:off x="6937375" y="5290848"/>
            <a:ext cx="2105025" cy="762000"/>
          </a:xfrm>
          <a:prstGeom prst="rect">
            <a:avLst/>
          </a:prstGeom>
          <a:noFill/>
          <a:ln w="9525">
            <a:noFill/>
            <a:miter lim="800000"/>
            <a:headEnd/>
            <a:tailEnd/>
          </a:ln>
        </p:spPr>
      </p:pic>
      <p:sp>
        <p:nvSpPr>
          <p:cNvPr id="18" name="CasellaDiTesto 7">
            <a:extLst>
              <a:ext uri="{FF2B5EF4-FFF2-40B4-BE49-F238E27FC236}">
                <a16:creationId xmlns:a16="http://schemas.microsoft.com/office/drawing/2014/main" id="{9CB53E79-F4DD-B545-A4C2-B68565E37B9F}"/>
              </a:ext>
            </a:extLst>
          </p:cNvPr>
          <p:cNvSpPr txBox="1">
            <a:spLocks noChangeArrowheads="1"/>
          </p:cNvSpPr>
          <p:nvPr/>
        </p:nvSpPr>
        <p:spPr bwMode="auto">
          <a:xfrm>
            <a:off x="6324600" y="6016117"/>
            <a:ext cx="2736850" cy="830997"/>
          </a:xfrm>
          <a:prstGeom prst="rect">
            <a:avLst/>
          </a:prstGeom>
          <a:noFill/>
          <a:ln w="9525">
            <a:noFill/>
            <a:miter lim="800000"/>
            <a:headEnd/>
            <a:tailEnd/>
          </a:ln>
        </p:spPr>
        <p:txBody>
          <a:bodyPr>
            <a:spAutoFit/>
          </a:bodyPr>
          <a:lstStyle/>
          <a:p>
            <a:pPr algn="r"/>
            <a:r>
              <a:rPr lang="en-GB" sz="1200" dirty="0">
                <a:latin typeface="Calibri" panose="020F0502020204030204" pitchFamily="34" charset="0"/>
                <a:cs typeface="Calibri" panose="020F0502020204030204" pitchFamily="34" charset="0"/>
              </a:rPr>
              <a:t>Les </a:t>
            </a:r>
            <a:r>
              <a:rPr lang="en-GB" sz="1200" dirty="0" err="1">
                <a:latin typeface="Calibri" panose="020F0502020204030204" pitchFamily="34" charset="0"/>
                <a:cs typeface="Calibri" panose="020F0502020204030204" pitchFamily="34" charset="0"/>
              </a:rPr>
              <a:t>contenus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peuvent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être</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utilisés</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conformément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à</a:t>
            </a:r>
            <a:r>
              <a:rPr lang="en-GB" sz="1200" dirty="0">
                <a:latin typeface="Calibri" panose="020F0502020204030204" pitchFamily="34" charset="0"/>
                <a:cs typeface="Calibri" panose="020F0502020204030204" pitchFamily="34" charset="0"/>
              </a:rPr>
              <a:t> la : </a:t>
            </a:r>
          </a:p>
          <a:p>
            <a:pPr algn="r"/>
            <a:r>
              <a:rPr lang="en-GB" sz="1200" dirty="0">
                <a:latin typeface="Calibri" panose="020F0502020204030204" pitchFamily="34" charset="0"/>
                <a:cs typeface="Calibri" panose="020F0502020204030204" pitchFamily="34" charset="0"/>
              </a:rPr>
              <a:t>Licence Creative Commons Pas </a:t>
            </a:r>
            <a:r>
              <a:rPr lang="en-GB" sz="1200" dirty="0" err="1">
                <a:latin typeface="Calibri" panose="020F0502020204030204" pitchFamily="34" charset="0"/>
                <a:cs typeface="Calibri" panose="020F0502020204030204" pitchFamily="34" charset="0"/>
              </a:rPr>
              <a:t>d’Utilisation</a:t>
            </a:r>
            <a:r>
              <a:rPr lang="en-GB" sz="1200" dirty="0">
                <a:latin typeface="Calibri" panose="020F0502020204030204" pitchFamily="34" charset="0"/>
                <a:cs typeface="Calibri" panose="020F0502020204030204" pitchFamily="34" charset="0"/>
              </a:rPr>
              <a:t> Commerciale</a:t>
            </a:r>
          </a:p>
        </p:txBody>
      </p:sp>
      <p:sp>
        <p:nvSpPr>
          <p:cNvPr id="19" name="CasellaDiTesto 8">
            <a:extLst>
              <a:ext uri="{FF2B5EF4-FFF2-40B4-BE49-F238E27FC236}">
                <a16:creationId xmlns:a16="http://schemas.microsoft.com/office/drawing/2014/main" id="{23632761-057E-4243-8581-A7EF67D44597}"/>
              </a:ext>
            </a:extLst>
          </p:cNvPr>
          <p:cNvSpPr txBox="1">
            <a:spLocks noChangeArrowheads="1"/>
          </p:cNvSpPr>
          <p:nvPr/>
        </p:nvSpPr>
        <p:spPr bwMode="auto">
          <a:xfrm rot="10800000" flipV="1">
            <a:off x="53975" y="5842336"/>
            <a:ext cx="6270625" cy="1015663"/>
          </a:xfrm>
          <a:prstGeom prst="rect">
            <a:avLst/>
          </a:prstGeom>
          <a:noFill/>
          <a:ln w="9525">
            <a:noFill/>
            <a:miter lim="800000"/>
            <a:headEnd/>
            <a:tailEnd/>
          </a:ln>
        </p:spPr>
        <p:txBody>
          <a:bodyPr wrap="square">
            <a:spAutoFit/>
          </a:bodyPr>
          <a:lstStyle/>
          <a:p>
            <a:r>
              <a:rPr lang="fr-FR" sz="1200" dirty="0">
                <a:latin typeface="Calibri" panose="020F0502020204030204" pitchFamily="34" charset="0"/>
                <a:cs typeface="Calibri" panose="020F0502020204030204" pitchFamily="34" charset="0"/>
              </a:rPr>
              <a:t>Le projet Creative School a été financé avec le soutien de l'Union européenne et de l'Agence nationale française pour le programme Erasmus+ (Grant Agreement 2019-1-FR01-KA201-062212). Cette publication n'engage que son auteur et l'Union européenne et l'Agence nationale française pour le programme Erasmus+ ne peuvent être tenues responsables de l'usage qui pourrait être fait des informations qu'elle contient.</a:t>
            </a:r>
            <a:endParaRPr lang="fr-FR" sz="1200" dirty="0"/>
          </a:p>
        </p:txBody>
      </p:sp>
      <p:pic>
        <p:nvPicPr>
          <p:cNvPr id="20" name="Immagine 19">
            <a:extLst>
              <a:ext uri="{FF2B5EF4-FFF2-40B4-BE49-F238E27FC236}">
                <a16:creationId xmlns:a16="http://schemas.microsoft.com/office/drawing/2014/main" id="{C8EE004F-FD63-F540-A2E1-80022CB817EE}"/>
              </a:ext>
            </a:extLst>
          </p:cNvPr>
          <p:cNvPicPr/>
          <p:nvPr/>
        </p:nvPicPr>
        <p:blipFill>
          <a:blip r:embed="rId5"/>
          <a:stretch>
            <a:fillRect/>
          </a:stretch>
        </p:blipFill>
        <p:spPr>
          <a:xfrm>
            <a:off x="7467600" y="10886"/>
            <a:ext cx="1676400" cy="1589314"/>
          </a:xfrm>
          <a:prstGeom prst="rect">
            <a:avLst/>
          </a:prstGeom>
        </p:spPr>
      </p:pic>
      <p:sp>
        <p:nvSpPr>
          <p:cNvPr id="21" name="Segnaposto numero diapositiva 20">
            <a:extLst>
              <a:ext uri="{FF2B5EF4-FFF2-40B4-BE49-F238E27FC236}">
                <a16:creationId xmlns:a16="http://schemas.microsoft.com/office/drawing/2014/main" id="{B46CDE0F-7462-9F4D-A001-3D7AD60B6350}"/>
              </a:ext>
            </a:extLst>
          </p:cNvPr>
          <p:cNvSpPr>
            <a:spLocks noGrp="1"/>
          </p:cNvSpPr>
          <p:nvPr>
            <p:ph type="sldNum" idx="12"/>
          </p:nvPr>
        </p:nvSpPr>
        <p:spPr/>
        <p:txBody>
          <a:bodyPr/>
          <a:lstStyle/>
          <a:p>
            <a:fld id="{00000000-1234-1234-1234-123412341234}" type="slidenum">
              <a:rPr lang="fr-FR" smtClean="0"/>
              <a:pPr/>
              <a:t>0</a:t>
            </a:fld>
            <a:endParaRPr lang="fr-FR" dirty="0"/>
          </a:p>
        </p:txBody>
      </p:sp>
    </p:spTree>
    <p:extLst>
      <p:ext uri="{BB962C8B-B14F-4D97-AF65-F5344CB8AC3E}">
        <p14:creationId xmlns:p14="http://schemas.microsoft.com/office/powerpoint/2010/main" val="2657597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fr-FR"/>
              <a:t>2. LES SUSPECTS</a:t>
            </a:r>
            <a:endParaRPr/>
          </a:p>
        </p:txBody>
      </p:sp>
      <p:sp>
        <p:nvSpPr>
          <p:cNvPr id="4" name="Google Shape;104;p15">
            <a:extLst>
              <a:ext uri="{FF2B5EF4-FFF2-40B4-BE49-F238E27FC236}">
                <a16:creationId xmlns:a16="http://schemas.microsoft.com/office/drawing/2014/main" id="{8D1BE87B-4815-6148-B061-C2645CE5BE93}"/>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9</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22"/>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10</a:t>
            </a:fld>
            <a:endParaRPr lang="en-GB"/>
          </a:p>
        </p:txBody>
      </p:sp>
      <p:sp>
        <p:nvSpPr>
          <p:cNvPr id="174" name="Google Shape;174;p22"/>
          <p:cNvSpPr txBox="1"/>
          <p:nvPr/>
        </p:nvSpPr>
        <p:spPr>
          <a:xfrm>
            <a:off x="114302" y="2607735"/>
            <a:ext cx="8504664" cy="1477287"/>
          </a:xfrm>
          <a:prstGeom prst="rect">
            <a:avLst/>
          </a:prstGeom>
          <a:noFill/>
          <a:ln>
            <a:noFill/>
          </a:ln>
        </p:spPr>
        <p:txBody>
          <a:bodyPr spcFirstLastPara="1" wrap="square" lIns="91425" tIns="45700" rIns="91425" bIns="45700" anchor="t" anchorCtr="0">
            <a:spAutoFit/>
          </a:bodyPr>
          <a:lstStyle/>
          <a:p>
            <a:pPr algn="just">
              <a:buClr>
                <a:srgbClr val="3366FF"/>
              </a:buClr>
              <a:buSzPts val="1400"/>
            </a:pPr>
            <a:r>
              <a:rPr lang="en-GB" sz="3800" i="1">
                <a:solidFill>
                  <a:srgbClr val="3366FF"/>
                </a:solidFill>
                <a:latin typeface="Calibri"/>
                <a:ea typeface="Calibri"/>
                <a:cs typeface="Calibri"/>
                <a:sym typeface="Calibri"/>
              </a:rPr>
              <a:t>" </a:t>
            </a:r>
            <a:r>
              <a:rPr lang="en-GB" sz="3800" i="1" err="1">
                <a:solidFill>
                  <a:srgbClr val="3366FF"/>
                </a:solidFill>
                <a:latin typeface="Calibri"/>
                <a:ea typeface="Calibri"/>
                <a:cs typeface="Calibri"/>
                <a:sym typeface="Calibri"/>
              </a:rPr>
              <a:t>Selon</a:t>
            </a:r>
            <a:r>
              <a:rPr lang="en-GB" sz="3800" i="1">
                <a:solidFill>
                  <a:srgbClr val="3366FF"/>
                </a:solidFill>
                <a:latin typeface="Calibri"/>
                <a:ea typeface="Calibri"/>
                <a:cs typeface="Calibri"/>
                <a:sym typeface="Calibri"/>
              </a:rPr>
              <a:t> </a:t>
            </a:r>
            <a:r>
              <a:rPr lang="en-GB" sz="3800" i="1" err="1">
                <a:solidFill>
                  <a:srgbClr val="3366FF"/>
                </a:solidFill>
                <a:latin typeface="Calibri"/>
                <a:ea typeface="Calibri"/>
                <a:cs typeface="Calibri"/>
                <a:sym typeface="Calibri"/>
              </a:rPr>
              <a:t>vous</a:t>
            </a:r>
            <a:r>
              <a:rPr lang="en-GB" sz="3800" i="1">
                <a:solidFill>
                  <a:srgbClr val="3366FF"/>
                </a:solidFill>
                <a:latin typeface="Calibri"/>
                <a:ea typeface="Calibri"/>
                <a:cs typeface="Calibri"/>
                <a:sym typeface="Calibri"/>
              </a:rPr>
              <a:t>, quelle </a:t>
            </a:r>
            <a:r>
              <a:rPr lang="en-GB" sz="3800" i="1" err="1">
                <a:solidFill>
                  <a:srgbClr val="3366FF"/>
                </a:solidFill>
                <a:latin typeface="Calibri"/>
                <a:ea typeface="Calibri"/>
                <a:cs typeface="Calibri"/>
                <a:sym typeface="Calibri"/>
              </a:rPr>
              <a:t>est</a:t>
            </a:r>
            <a:r>
              <a:rPr lang="en-GB" sz="3800" i="1">
                <a:solidFill>
                  <a:srgbClr val="3366FF"/>
                </a:solidFill>
                <a:latin typeface="Calibri"/>
                <a:ea typeface="Calibri"/>
                <a:cs typeface="Calibri"/>
                <a:sym typeface="Calibri"/>
              </a:rPr>
              <a:t> la cause du </a:t>
            </a:r>
            <a:r>
              <a:rPr lang="en-GB" sz="3800" i="1" err="1">
                <a:solidFill>
                  <a:srgbClr val="3366FF"/>
                </a:solidFill>
                <a:latin typeface="Calibri"/>
                <a:ea typeface="Calibri"/>
                <a:cs typeface="Calibri"/>
                <a:sym typeface="Calibri"/>
              </a:rPr>
              <a:t>réchauffement</a:t>
            </a:r>
            <a:r>
              <a:rPr lang="en-GB" sz="3800" i="1">
                <a:solidFill>
                  <a:srgbClr val="3366FF"/>
                </a:solidFill>
                <a:latin typeface="Calibri"/>
                <a:ea typeface="Calibri"/>
                <a:cs typeface="Calibri"/>
                <a:sym typeface="Calibri"/>
              </a:rPr>
              <a:t> de la </a:t>
            </a:r>
            <a:r>
              <a:rPr lang="en-GB" sz="3800" i="1" err="1">
                <a:solidFill>
                  <a:srgbClr val="3366FF"/>
                </a:solidFill>
                <a:latin typeface="Calibri"/>
                <a:ea typeface="Calibri"/>
                <a:cs typeface="Calibri"/>
                <a:sym typeface="Calibri"/>
              </a:rPr>
              <a:t>planète</a:t>
            </a:r>
            <a:r>
              <a:rPr lang="en-GB" sz="3800" i="1">
                <a:solidFill>
                  <a:srgbClr val="3366FF"/>
                </a:solidFill>
                <a:latin typeface="Calibri"/>
                <a:ea typeface="Calibri"/>
                <a:cs typeface="Calibri"/>
                <a:sym typeface="Calibri"/>
              </a:rPr>
              <a:t> ?... "</a:t>
            </a:r>
          </a:p>
          <a:p>
            <a:pPr algn="just">
              <a:buSzPts val="1400"/>
            </a:pPr>
            <a:endParaRPr lang="en-GB" b="1">
              <a:solidFill>
                <a:schemeClr val="dk1"/>
              </a:solidFill>
              <a:latin typeface="Calibri"/>
              <a:ea typeface="Calibri"/>
              <a:cs typeface="Calibri"/>
              <a:sym typeface="Calibri"/>
            </a:endParaRPr>
          </a:p>
        </p:txBody>
      </p:sp>
      <p:pic>
        <p:nvPicPr>
          <p:cNvPr id="7" name="Google Shape;109;p15" descr="Scientist woman.png">
            <a:extLst>
              <a:ext uri="{FF2B5EF4-FFF2-40B4-BE49-F238E27FC236}">
                <a16:creationId xmlns:a16="http://schemas.microsoft.com/office/drawing/2014/main" id="{2E9DB382-EC8C-4F44-874D-48F1ACDD5B76}"/>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10" name="Google Shape;188;p24">
            <a:extLst>
              <a:ext uri="{FF2B5EF4-FFF2-40B4-BE49-F238E27FC236}">
                <a16:creationId xmlns:a16="http://schemas.microsoft.com/office/drawing/2014/main" id="{51EA8607-3D55-D04E-B5DA-F452A608A8C1}"/>
              </a:ext>
            </a:extLst>
          </p:cNvPr>
          <p:cNvSpPr txBox="1">
            <a:spLocks noGrp="1"/>
          </p:cNvSpPr>
          <p:nvPr>
            <p:ph type="title"/>
          </p:nvPr>
        </p:nvSpPr>
        <p:spPr>
          <a:xfrm>
            <a:off x="1270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2. Les suspect</a:t>
            </a:r>
            <a:r>
              <a:rPr lang="en-GB">
                <a:solidFill>
                  <a:srgbClr val="000000"/>
                </a:solidFill>
              </a:rPr>
              <a: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3"/>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11</a:t>
            </a:fld>
            <a:endParaRPr/>
          </a:p>
        </p:txBody>
      </p:sp>
      <p:sp>
        <p:nvSpPr>
          <p:cNvPr id="182" name="Google Shape;182;p23"/>
          <p:cNvSpPr txBox="1"/>
          <p:nvPr/>
        </p:nvSpPr>
        <p:spPr>
          <a:xfrm>
            <a:off x="114302" y="2607736"/>
            <a:ext cx="8504664" cy="923289"/>
          </a:xfrm>
          <a:prstGeom prst="rect">
            <a:avLst/>
          </a:prstGeom>
          <a:noFill/>
          <a:ln>
            <a:noFill/>
          </a:ln>
        </p:spPr>
        <p:txBody>
          <a:bodyPr spcFirstLastPara="1" wrap="square" lIns="91425" tIns="45700" rIns="91425" bIns="45700" anchor="t" anchorCtr="0">
            <a:spAutoFit/>
          </a:bodyPr>
          <a:lstStyle/>
          <a:p>
            <a:pPr algn="just">
              <a:buSzPts val="4000"/>
            </a:pPr>
            <a:r>
              <a:rPr lang="fr-FR" sz="4000" i="1">
                <a:solidFill>
                  <a:srgbClr val="3366FF"/>
                </a:solidFill>
                <a:latin typeface="Calibri"/>
                <a:ea typeface="Calibri"/>
                <a:cs typeface="Calibri"/>
                <a:sym typeface="Calibri"/>
              </a:rPr>
              <a:t>" Est-ce la seule cause ?"</a:t>
            </a:r>
          </a:p>
          <a:p>
            <a:pPr algn="just">
              <a:buSzPts val="1400"/>
            </a:pPr>
            <a:endParaRPr b="1">
              <a:solidFill>
                <a:schemeClr val="dk1"/>
              </a:solidFill>
              <a:latin typeface="Calibri"/>
              <a:ea typeface="Calibri"/>
              <a:cs typeface="Calibri"/>
              <a:sym typeface="Calibri"/>
            </a:endParaRPr>
          </a:p>
        </p:txBody>
      </p:sp>
      <p:pic>
        <p:nvPicPr>
          <p:cNvPr id="6" name="Google Shape;109;p15" descr="Scientist woman.png">
            <a:extLst>
              <a:ext uri="{FF2B5EF4-FFF2-40B4-BE49-F238E27FC236}">
                <a16:creationId xmlns:a16="http://schemas.microsoft.com/office/drawing/2014/main" id="{440E103D-E297-9B41-B602-97D15CBFB2F7}"/>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9" name="Google Shape;188;p24">
            <a:extLst>
              <a:ext uri="{FF2B5EF4-FFF2-40B4-BE49-F238E27FC236}">
                <a16:creationId xmlns:a16="http://schemas.microsoft.com/office/drawing/2014/main" id="{93958C65-5582-F742-8357-DC72E93D8FCA}"/>
              </a:ext>
            </a:extLst>
          </p:cNvPr>
          <p:cNvSpPr txBox="1">
            <a:spLocks noGrp="1"/>
          </p:cNvSpPr>
          <p:nvPr>
            <p:ph type="title"/>
          </p:nvPr>
        </p:nvSpPr>
        <p:spPr>
          <a:xfrm>
            <a:off x="1270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2. Les suspect</a:t>
            </a:r>
            <a:r>
              <a:rPr lang="en-GB">
                <a:solidFill>
                  <a:srgbClr val="000000"/>
                </a:solidFill>
              </a:rPr>
              <a: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1270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2. Les suspect</a:t>
            </a:r>
            <a:r>
              <a:rPr lang="en-GB">
                <a:solidFill>
                  <a:srgbClr val="000000"/>
                </a:solidFill>
              </a:rPr>
              <a:t>s</a:t>
            </a:r>
          </a:p>
        </p:txBody>
      </p:sp>
      <p:sp>
        <p:nvSpPr>
          <p:cNvPr id="189" name="Google Shape;189;p24"/>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12</a:t>
            </a:fld>
            <a:endParaRPr lang="en-GB"/>
          </a:p>
        </p:txBody>
      </p:sp>
      <p:pic>
        <p:nvPicPr>
          <p:cNvPr id="190" name="Google Shape;190;p24" descr="ADEME graph.jpg"/>
          <p:cNvPicPr preferRelativeResize="0"/>
          <p:nvPr/>
        </p:nvPicPr>
        <p:blipFill rotWithShape="1">
          <a:blip r:embed="rId3">
            <a:alphaModFix/>
          </a:blip>
          <a:srcRect/>
          <a:stretch/>
        </p:blipFill>
        <p:spPr>
          <a:xfrm>
            <a:off x="0" y="1917700"/>
            <a:ext cx="5160580" cy="3978493"/>
          </a:xfrm>
          <a:prstGeom prst="rect">
            <a:avLst/>
          </a:prstGeom>
          <a:noFill/>
          <a:ln>
            <a:noFill/>
          </a:ln>
        </p:spPr>
      </p:pic>
      <p:sp>
        <p:nvSpPr>
          <p:cNvPr id="191" name="Google Shape;191;p24"/>
          <p:cNvSpPr txBox="1"/>
          <p:nvPr/>
        </p:nvSpPr>
        <p:spPr>
          <a:xfrm>
            <a:off x="5160580" y="2472160"/>
            <a:ext cx="3983419" cy="677068"/>
          </a:xfrm>
          <a:prstGeom prst="rect">
            <a:avLst/>
          </a:prstGeom>
          <a:noFill/>
          <a:ln>
            <a:noFill/>
          </a:ln>
        </p:spPr>
        <p:txBody>
          <a:bodyPr spcFirstLastPara="1" wrap="square" lIns="91425" tIns="45700" rIns="91425" bIns="45700" anchor="t" anchorCtr="0">
            <a:spAutoFit/>
          </a:bodyPr>
          <a:lstStyle/>
          <a:p>
            <a:pPr algn="r">
              <a:buSzPts val="1900"/>
            </a:pPr>
            <a:r>
              <a:rPr lang="en-GB" sz="1900">
                <a:solidFill>
                  <a:schemeClr val="dk1"/>
                </a:solidFill>
                <a:latin typeface="Calibri"/>
                <a:ea typeface="Calibri"/>
                <a:cs typeface="Calibri"/>
                <a:sym typeface="Calibri"/>
              </a:rPr>
              <a:t>...que le </a:t>
            </a:r>
            <a:r>
              <a:rPr lang="en-GB" sz="1900" err="1">
                <a:solidFill>
                  <a:schemeClr val="dk1"/>
                </a:solidFill>
                <a:latin typeface="Calibri"/>
                <a:ea typeface="Calibri"/>
                <a:cs typeface="Calibri"/>
                <a:sym typeface="Calibri"/>
              </a:rPr>
              <a:t>réchauffement</a:t>
            </a:r>
            <a:r>
              <a:rPr lang="en-GB" sz="1900">
                <a:solidFill>
                  <a:schemeClr val="dk1"/>
                </a:solidFill>
                <a:latin typeface="Calibri"/>
                <a:ea typeface="Calibri"/>
                <a:cs typeface="Calibri"/>
                <a:sym typeface="Calibri"/>
              </a:rPr>
              <a:t> </a:t>
            </a:r>
            <a:r>
              <a:rPr lang="en-GB" sz="1900" err="1">
                <a:solidFill>
                  <a:schemeClr val="dk1"/>
                </a:solidFill>
                <a:latin typeface="Calibri"/>
                <a:ea typeface="Calibri"/>
                <a:cs typeface="Calibri"/>
                <a:sym typeface="Calibri"/>
              </a:rPr>
              <a:t>climatique</a:t>
            </a:r>
            <a:r>
              <a:rPr lang="en-GB" sz="1900">
                <a:solidFill>
                  <a:schemeClr val="dk1"/>
                </a:solidFill>
                <a:latin typeface="Calibri"/>
                <a:ea typeface="Calibri"/>
                <a:cs typeface="Calibri"/>
                <a:sym typeface="Calibri"/>
              </a:rPr>
              <a:t> </a:t>
            </a:r>
            <a:r>
              <a:rPr lang="en-GB" sz="1900" err="1">
                <a:solidFill>
                  <a:schemeClr val="dk1"/>
                </a:solidFill>
                <a:latin typeface="Calibri"/>
                <a:ea typeface="Calibri"/>
                <a:cs typeface="Calibri"/>
                <a:sym typeface="Calibri"/>
              </a:rPr>
              <a:t>est</a:t>
            </a:r>
            <a:r>
              <a:rPr lang="en-GB" sz="1900">
                <a:solidFill>
                  <a:schemeClr val="dk1"/>
                </a:solidFill>
                <a:latin typeface="Calibri"/>
                <a:ea typeface="Calibri"/>
                <a:cs typeface="Calibri"/>
                <a:sym typeface="Calibri"/>
              </a:rPr>
              <a:t> </a:t>
            </a:r>
            <a:r>
              <a:rPr lang="en-GB" sz="1900" err="1">
                <a:solidFill>
                  <a:schemeClr val="dk1"/>
                </a:solidFill>
                <a:latin typeface="Calibri"/>
                <a:ea typeface="Calibri"/>
                <a:cs typeface="Calibri"/>
                <a:sym typeface="Calibri"/>
              </a:rPr>
              <a:t>dû</a:t>
            </a:r>
            <a:r>
              <a:rPr lang="en-GB" sz="1900">
                <a:solidFill>
                  <a:schemeClr val="dk1"/>
                </a:solidFill>
                <a:latin typeface="Calibri"/>
                <a:ea typeface="Calibri"/>
                <a:cs typeface="Calibri"/>
                <a:sym typeface="Calibri"/>
              </a:rPr>
              <a:t> aux </a:t>
            </a:r>
            <a:r>
              <a:rPr lang="en-GB" sz="1900" err="1">
                <a:solidFill>
                  <a:schemeClr val="dk1"/>
                </a:solidFill>
                <a:latin typeface="Calibri"/>
                <a:ea typeface="Calibri"/>
                <a:cs typeface="Calibri"/>
                <a:sym typeface="Calibri"/>
              </a:rPr>
              <a:t>activités</a:t>
            </a:r>
            <a:r>
              <a:rPr lang="en-GB" sz="1900">
                <a:solidFill>
                  <a:schemeClr val="dk1"/>
                </a:solidFill>
                <a:latin typeface="Calibri"/>
                <a:ea typeface="Calibri"/>
                <a:cs typeface="Calibri"/>
                <a:sym typeface="Calibri"/>
              </a:rPr>
              <a:t> </a:t>
            </a:r>
            <a:r>
              <a:rPr lang="en-GB" sz="1900" err="1">
                <a:solidFill>
                  <a:schemeClr val="dk1"/>
                </a:solidFill>
                <a:latin typeface="Calibri"/>
                <a:ea typeface="Calibri"/>
                <a:cs typeface="Calibri"/>
                <a:sym typeface="Calibri"/>
              </a:rPr>
              <a:t>humaines</a:t>
            </a:r>
            <a:endParaRPr lang="en-GB" sz="1900">
              <a:solidFill>
                <a:schemeClr val="dk1"/>
              </a:solidFill>
              <a:latin typeface="Calibri"/>
              <a:ea typeface="Calibri"/>
              <a:cs typeface="Calibri"/>
              <a:sym typeface="Calibri"/>
            </a:endParaRPr>
          </a:p>
        </p:txBody>
      </p:sp>
      <p:sp>
        <p:nvSpPr>
          <p:cNvPr id="192" name="Google Shape;192;p24"/>
          <p:cNvSpPr txBox="1"/>
          <p:nvPr/>
        </p:nvSpPr>
        <p:spPr>
          <a:xfrm>
            <a:off x="5033902" y="3360792"/>
            <a:ext cx="4110097" cy="969456"/>
          </a:xfrm>
          <a:prstGeom prst="rect">
            <a:avLst/>
          </a:prstGeom>
          <a:noFill/>
          <a:ln>
            <a:noFill/>
          </a:ln>
        </p:spPr>
        <p:txBody>
          <a:bodyPr spcFirstLastPara="1" wrap="square" lIns="91425" tIns="45700" rIns="91425" bIns="45700" anchor="t" anchorCtr="0">
            <a:spAutoFit/>
          </a:bodyPr>
          <a:lstStyle/>
          <a:p>
            <a:pPr algn="r">
              <a:buSzPts val="1900"/>
            </a:pPr>
            <a:r>
              <a:rPr lang="en-GB" sz="1900">
                <a:solidFill>
                  <a:schemeClr val="dk1"/>
                </a:solidFill>
                <a:latin typeface="Calibri"/>
                <a:ea typeface="Calibri"/>
                <a:cs typeface="Calibri"/>
                <a:sym typeface="Calibri"/>
              </a:rPr>
              <a:t>...</a:t>
            </a:r>
            <a:r>
              <a:rPr lang="en-GB" sz="1900" err="1">
                <a:solidFill>
                  <a:schemeClr val="dk1"/>
                </a:solidFill>
                <a:latin typeface="Calibri"/>
                <a:ea typeface="Calibri"/>
                <a:cs typeface="Calibri"/>
                <a:sym typeface="Calibri"/>
              </a:rPr>
              <a:t>qu'il</a:t>
            </a:r>
            <a:r>
              <a:rPr lang="en-GB" sz="1900">
                <a:solidFill>
                  <a:schemeClr val="dk1"/>
                </a:solidFill>
                <a:latin typeface="Calibri"/>
                <a:ea typeface="Calibri"/>
                <a:cs typeface="Calibri"/>
                <a:sym typeface="Calibri"/>
              </a:rPr>
              <a:t> </a:t>
            </a:r>
            <a:r>
              <a:rPr lang="en-GB" sz="1900" err="1">
                <a:solidFill>
                  <a:schemeClr val="dk1"/>
                </a:solidFill>
                <a:latin typeface="Calibri"/>
                <a:ea typeface="Calibri"/>
                <a:cs typeface="Calibri"/>
                <a:sym typeface="Calibri"/>
              </a:rPr>
              <a:t>s'agit</a:t>
            </a:r>
            <a:r>
              <a:rPr lang="en-GB" sz="1900">
                <a:solidFill>
                  <a:schemeClr val="dk1"/>
                </a:solidFill>
                <a:latin typeface="Calibri"/>
                <a:ea typeface="Calibri"/>
                <a:cs typeface="Calibri"/>
                <a:sym typeface="Calibri"/>
              </a:rPr>
              <a:t> </a:t>
            </a:r>
            <a:r>
              <a:rPr lang="en-GB" sz="1900" err="1">
                <a:solidFill>
                  <a:schemeClr val="dk1"/>
                </a:solidFill>
                <a:latin typeface="Calibri"/>
                <a:ea typeface="Calibri"/>
                <a:cs typeface="Calibri"/>
                <a:sym typeface="Calibri"/>
              </a:rPr>
              <a:t>uniquement</a:t>
            </a:r>
            <a:r>
              <a:rPr lang="en-GB" sz="1900">
                <a:solidFill>
                  <a:schemeClr val="dk1"/>
                </a:solidFill>
                <a:latin typeface="Calibri"/>
                <a:ea typeface="Calibri"/>
                <a:cs typeface="Calibri"/>
                <a:sym typeface="Calibri"/>
              </a:rPr>
              <a:t> d'un </a:t>
            </a:r>
            <a:r>
              <a:rPr lang="en-GB" sz="1900" err="1">
                <a:solidFill>
                  <a:schemeClr val="dk1"/>
                </a:solidFill>
                <a:latin typeface="Calibri"/>
                <a:ea typeface="Calibri"/>
                <a:cs typeface="Calibri"/>
                <a:sym typeface="Calibri"/>
              </a:rPr>
              <a:t>phénomène</a:t>
            </a:r>
            <a:r>
              <a:rPr lang="en-GB" sz="1900">
                <a:solidFill>
                  <a:schemeClr val="dk1"/>
                </a:solidFill>
                <a:latin typeface="Calibri"/>
                <a:ea typeface="Calibri"/>
                <a:cs typeface="Calibri"/>
                <a:sym typeface="Calibri"/>
              </a:rPr>
              <a:t> naturel qui a </a:t>
            </a:r>
            <a:r>
              <a:rPr lang="en-GB" sz="1900" err="1">
                <a:solidFill>
                  <a:schemeClr val="dk1"/>
                </a:solidFill>
                <a:latin typeface="Calibri"/>
                <a:ea typeface="Calibri"/>
                <a:cs typeface="Calibri"/>
                <a:sym typeface="Calibri"/>
              </a:rPr>
              <a:t>toujours</a:t>
            </a:r>
            <a:r>
              <a:rPr lang="en-GB" sz="1900">
                <a:solidFill>
                  <a:schemeClr val="dk1"/>
                </a:solidFill>
                <a:latin typeface="Calibri"/>
                <a:ea typeface="Calibri"/>
                <a:cs typeface="Calibri"/>
                <a:sym typeface="Calibri"/>
              </a:rPr>
              <a:t> </a:t>
            </a:r>
            <a:r>
              <a:rPr lang="en-GB" sz="1900" err="1">
                <a:solidFill>
                  <a:schemeClr val="dk1"/>
                </a:solidFill>
                <a:latin typeface="Calibri"/>
                <a:ea typeface="Calibri"/>
                <a:cs typeface="Calibri"/>
                <a:sym typeface="Calibri"/>
              </a:rPr>
              <a:t>existé</a:t>
            </a:r>
            <a:r>
              <a:rPr lang="en-GB" sz="1900">
                <a:solidFill>
                  <a:schemeClr val="dk1"/>
                </a:solidFill>
                <a:latin typeface="Calibri"/>
                <a:ea typeface="Calibri"/>
                <a:cs typeface="Calibri"/>
                <a:sym typeface="Calibri"/>
              </a:rPr>
              <a:t>.</a:t>
            </a:r>
          </a:p>
        </p:txBody>
      </p:sp>
      <p:sp>
        <p:nvSpPr>
          <p:cNvPr id="193" name="Google Shape;193;p24"/>
          <p:cNvSpPr txBox="1"/>
          <p:nvPr/>
        </p:nvSpPr>
        <p:spPr>
          <a:xfrm>
            <a:off x="4584700" y="4200565"/>
            <a:ext cx="4491098" cy="384680"/>
          </a:xfrm>
          <a:prstGeom prst="rect">
            <a:avLst/>
          </a:prstGeom>
          <a:noFill/>
          <a:ln>
            <a:noFill/>
          </a:ln>
        </p:spPr>
        <p:txBody>
          <a:bodyPr spcFirstLastPara="1" wrap="square" lIns="91425" tIns="45700" rIns="91425" bIns="45700" anchor="t" anchorCtr="0">
            <a:spAutoFit/>
          </a:bodyPr>
          <a:lstStyle/>
          <a:p>
            <a:pPr algn="r">
              <a:buSzPts val="1900"/>
            </a:pPr>
            <a:r>
              <a:rPr lang="en-GB" sz="1900">
                <a:solidFill>
                  <a:schemeClr val="dk1"/>
                </a:solidFill>
                <a:latin typeface="Calibri"/>
                <a:ea typeface="Calibri"/>
                <a:cs typeface="Calibri"/>
                <a:sym typeface="Calibri"/>
              </a:rPr>
              <a:t>... sans opinion</a:t>
            </a:r>
          </a:p>
        </p:txBody>
      </p:sp>
      <p:sp>
        <p:nvSpPr>
          <p:cNvPr id="194" name="Google Shape;194;p24"/>
          <p:cNvSpPr txBox="1"/>
          <p:nvPr/>
        </p:nvSpPr>
        <p:spPr>
          <a:xfrm>
            <a:off x="0" y="6550263"/>
            <a:ext cx="8764751" cy="307736"/>
          </a:xfrm>
          <a:prstGeom prst="rect">
            <a:avLst/>
          </a:prstGeom>
          <a:noFill/>
          <a:ln>
            <a:noFill/>
          </a:ln>
        </p:spPr>
        <p:txBody>
          <a:bodyPr spcFirstLastPara="1" wrap="square" lIns="91425" tIns="45700" rIns="91425" bIns="45700" anchor="t" anchorCtr="0">
            <a:spAutoFit/>
          </a:bodyPr>
          <a:lstStyle/>
          <a:p>
            <a:pPr>
              <a:buSzPts val="1400"/>
            </a:pPr>
            <a:r>
              <a:rPr lang="en-GB">
                <a:solidFill>
                  <a:schemeClr val="dk1"/>
                </a:solidFill>
                <a:latin typeface="Calibri"/>
                <a:ea typeface="Calibri"/>
                <a:cs typeface="Calibri"/>
                <a:sym typeface="Calibri"/>
              </a:rPr>
              <a:t>Source: ADEME (French ecological transition Agency) - Social representations of the greenhouse effect</a:t>
            </a:r>
          </a:p>
        </p:txBody>
      </p:sp>
      <p:sp>
        <p:nvSpPr>
          <p:cNvPr id="195" name="Google Shape;195;p24"/>
          <p:cNvSpPr txBox="1"/>
          <p:nvPr/>
        </p:nvSpPr>
        <p:spPr>
          <a:xfrm>
            <a:off x="101603" y="1397001"/>
            <a:ext cx="8195047" cy="400069"/>
          </a:xfrm>
          <a:prstGeom prst="rect">
            <a:avLst/>
          </a:prstGeom>
          <a:noFill/>
          <a:ln>
            <a:noFill/>
          </a:ln>
        </p:spPr>
        <p:txBody>
          <a:bodyPr spcFirstLastPara="1" wrap="square" lIns="91425" tIns="45700" rIns="91425" bIns="45700" anchor="t" anchorCtr="0">
            <a:spAutoFit/>
          </a:bodyPr>
          <a:lstStyle/>
          <a:p>
            <a:r>
              <a:rPr lang="en-GB" sz="2000" b="1" err="1">
                <a:solidFill>
                  <a:schemeClr val="dk1"/>
                </a:solidFill>
                <a:latin typeface="Calibri"/>
                <a:ea typeface="Calibri"/>
                <a:cs typeface="Calibri"/>
                <a:sym typeface="Calibri"/>
              </a:rPr>
              <a:t>Résultats</a:t>
            </a:r>
            <a:r>
              <a:rPr lang="en-GB" sz="2000" b="1">
                <a:solidFill>
                  <a:schemeClr val="dk1"/>
                </a:solidFill>
                <a:latin typeface="Calibri"/>
                <a:ea typeface="Calibri"/>
                <a:cs typeface="Calibri"/>
                <a:sym typeface="Calibri"/>
              </a:rPr>
              <a:t> </a:t>
            </a:r>
            <a:r>
              <a:rPr lang="en-GB" sz="2000" b="1" err="1">
                <a:solidFill>
                  <a:schemeClr val="dk1"/>
                </a:solidFill>
                <a:latin typeface="Calibri"/>
                <a:ea typeface="Calibri"/>
                <a:cs typeface="Calibri"/>
                <a:sym typeface="Calibri"/>
              </a:rPr>
              <a:t>d'une</a:t>
            </a:r>
            <a:r>
              <a:rPr lang="en-GB" sz="2000" b="1">
                <a:solidFill>
                  <a:schemeClr val="dk1"/>
                </a:solidFill>
                <a:latin typeface="Calibri"/>
                <a:ea typeface="Calibri"/>
                <a:cs typeface="Calibri"/>
                <a:sym typeface="Calibri"/>
              </a:rPr>
              <a:t> </a:t>
            </a:r>
            <a:r>
              <a:rPr lang="en-GB" sz="2000" b="1" err="1">
                <a:solidFill>
                  <a:schemeClr val="dk1"/>
                </a:solidFill>
                <a:latin typeface="Calibri"/>
                <a:ea typeface="Calibri"/>
                <a:cs typeface="Calibri"/>
                <a:sym typeface="Calibri"/>
              </a:rPr>
              <a:t>enquête</a:t>
            </a:r>
            <a:r>
              <a:rPr lang="en-GB" sz="2000" b="1">
                <a:solidFill>
                  <a:schemeClr val="dk1"/>
                </a:solidFill>
                <a:latin typeface="Calibri"/>
                <a:ea typeface="Calibri"/>
                <a:cs typeface="Calibri"/>
                <a:sym typeface="Calibri"/>
              </a:rPr>
              <a:t> </a:t>
            </a:r>
            <a:r>
              <a:rPr lang="en-GB" sz="2000" b="1" err="1">
                <a:solidFill>
                  <a:schemeClr val="dk1"/>
                </a:solidFill>
                <a:latin typeface="Calibri"/>
                <a:ea typeface="Calibri"/>
                <a:cs typeface="Calibri"/>
                <a:sym typeface="Calibri"/>
              </a:rPr>
              <a:t>réalisée</a:t>
            </a:r>
            <a:r>
              <a:rPr lang="en-GB" sz="2000" b="1">
                <a:solidFill>
                  <a:schemeClr val="dk1"/>
                </a:solidFill>
                <a:latin typeface="Calibri"/>
                <a:ea typeface="Calibri"/>
                <a:cs typeface="Calibri"/>
                <a:sym typeface="Calibri"/>
              </a:rPr>
              <a:t> </a:t>
            </a:r>
            <a:r>
              <a:rPr lang="en-GB" sz="2000" b="1" err="1">
                <a:solidFill>
                  <a:schemeClr val="dk1"/>
                </a:solidFill>
                <a:latin typeface="Calibri"/>
                <a:ea typeface="Calibri"/>
                <a:cs typeface="Calibri"/>
                <a:sym typeface="Calibri"/>
              </a:rPr>
              <a:t>auprès</a:t>
            </a:r>
            <a:r>
              <a:rPr lang="en-GB" sz="2000" b="1">
                <a:solidFill>
                  <a:schemeClr val="dk1"/>
                </a:solidFill>
                <a:latin typeface="Calibri"/>
                <a:ea typeface="Calibri"/>
                <a:cs typeface="Calibri"/>
                <a:sym typeface="Calibri"/>
              </a:rPr>
              <a:t> d'un </a:t>
            </a:r>
            <a:r>
              <a:rPr lang="en-GB" sz="2000" b="1" err="1">
                <a:solidFill>
                  <a:schemeClr val="dk1"/>
                </a:solidFill>
                <a:latin typeface="Calibri"/>
                <a:ea typeface="Calibri"/>
                <a:cs typeface="Calibri"/>
                <a:sym typeface="Calibri"/>
              </a:rPr>
              <a:t>échantillon</a:t>
            </a:r>
            <a:r>
              <a:rPr lang="en-GB" sz="2000" b="1">
                <a:solidFill>
                  <a:schemeClr val="dk1"/>
                </a:solidFill>
                <a:latin typeface="Calibri"/>
                <a:ea typeface="Calibri"/>
                <a:cs typeface="Calibri"/>
                <a:sym typeface="Calibri"/>
              </a:rPr>
              <a:t> de 798 </a:t>
            </a:r>
            <a:r>
              <a:rPr lang="en-GB" sz="2000" b="1" err="1">
                <a:solidFill>
                  <a:schemeClr val="dk1"/>
                </a:solidFill>
                <a:latin typeface="Calibri"/>
                <a:ea typeface="Calibri"/>
                <a:cs typeface="Calibri"/>
                <a:sym typeface="Calibri"/>
              </a:rPr>
              <a:t>Français</a:t>
            </a:r>
            <a:r>
              <a:rPr lang="en-GB" sz="2000" b="1">
                <a:solidFill>
                  <a:schemeClr val="dk1"/>
                </a:solidFill>
                <a:latin typeface="Calibri"/>
                <a:ea typeface="Calibri"/>
                <a:cs typeface="Calibri"/>
                <a:sym typeface="Calibri"/>
              </a:rPr>
              <a:t>. </a:t>
            </a:r>
          </a:p>
        </p:txBody>
      </p:sp>
      <p:pic>
        <p:nvPicPr>
          <p:cNvPr id="10" name="Google Shape;109;p15" descr="Scientist woman.png">
            <a:extLst>
              <a:ext uri="{FF2B5EF4-FFF2-40B4-BE49-F238E27FC236}">
                <a16:creationId xmlns:a16="http://schemas.microsoft.com/office/drawing/2014/main" id="{CC6177E8-5E94-EB4C-91B7-3EFEAB2572A8}"/>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13</a:t>
            </a:fld>
            <a:endParaRPr lang="en-GB"/>
          </a:p>
        </p:txBody>
      </p:sp>
      <p:sp>
        <p:nvSpPr>
          <p:cNvPr id="201" name="Google Shape;201;p25"/>
          <p:cNvSpPr txBox="1"/>
          <p:nvPr/>
        </p:nvSpPr>
        <p:spPr>
          <a:xfrm>
            <a:off x="0" y="1241449"/>
            <a:ext cx="9144000" cy="4493497"/>
          </a:xfrm>
          <a:prstGeom prst="rect">
            <a:avLst/>
          </a:prstGeom>
          <a:noFill/>
          <a:ln>
            <a:noFill/>
          </a:ln>
        </p:spPr>
        <p:txBody>
          <a:bodyPr spcFirstLastPara="1" wrap="square" lIns="91425" tIns="45700" rIns="91425" bIns="45700" anchor="t" anchorCtr="0">
            <a:spAutoFit/>
          </a:bodyPr>
          <a:lstStyle/>
          <a:p>
            <a:pPr>
              <a:buSzPts val="2200"/>
            </a:pPr>
            <a:r>
              <a:rPr lang="fr-FR" sz="2200" i="1">
                <a:solidFill>
                  <a:srgbClr val="3366FF"/>
                </a:solidFill>
                <a:latin typeface="Calibri"/>
                <a:ea typeface="Calibri"/>
                <a:cs typeface="Calibri"/>
                <a:sym typeface="Calibri"/>
              </a:rPr>
              <a:t>« Concernant les résultats de l'enquête... Que pensez-vous de ces résultats ? </a:t>
            </a:r>
          </a:p>
          <a:p>
            <a:pPr>
              <a:buSzPts val="2200"/>
            </a:pPr>
            <a:endParaRPr lang="fr-FR" sz="2200" i="1">
              <a:solidFill>
                <a:srgbClr val="3366FF"/>
              </a:solidFill>
              <a:latin typeface="Calibri"/>
              <a:ea typeface="Calibri"/>
              <a:cs typeface="Calibri"/>
              <a:sym typeface="Calibri"/>
            </a:endParaRPr>
          </a:p>
          <a:p>
            <a:pPr>
              <a:buSzPts val="2200"/>
            </a:pPr>
            <a:r>
              <a:rPr lang="fr-FR" sz="2200" i="1">
                <a:solidFill>
                  <a:srgbClr val="3366FF"/>
                </a:solidFill>
                <a:latin typeface="Calibri"/>
                <a:ea typeface="Calibri"/>
                <a:cs typeface="Calibri"/>
                <a:sym typeface="Calibri"/>
              </a:rPr>
              <a:t>Si je vous le demande à nouveau : Qui pense que le réchauffement climatique est causé par les activités humaines ? </a:t>
            </a:r>
          </a:p>
          <a:p>
            <a:pPr>
              <a:buSzPts val="2200"/>
            </a:pPr>
            <a:endParaRPr lang="fr-FR" sz="2200" i="1">
              <a:solidFill>
                <a:srgbClr val="3366FF"/>
              </a:solidFill>
              <a:latin typeface="Calibri"/>
              <a:ea typeface="Calibri"/>
              <a:cs typeface="Calibri"/>
              <a:sym typeface="Calibri"/>
            </a:endParaRPr>
          </a:p>
          <a:p>
            <a:pPr>
              <a:buSzPts val="2200"/>
            </a:pPr>
            <a:r>
              <a:rPr lang="fr-FR" sz="2200" i="1">
                <a:solidFill>
                  <a:srgbClr val="3366FF"/>
                </a:solidFill>
                <a:latin typeface="Calibri"/>
                <a:ea typeface="Calibri"/>
                <a:cs typeface="Calibri"/>
                <a:sym typeface="Calibri"/>
              </a:rPr>
              <a:t>Qui pense que c'est seulement un phénomène naturel qui a toujours existé ? </a:t>
            </a:r>
          </a:p>
          <a:p>
            <a:pPr>
              <a:buSzPts val="2200"/>
            </a:pPr>
            <a:endParaRPr lang="fr-FR" sz="2200" i="1">
              <a:solidFill>
                <a:srgbClr val="3366FF"/>
              </a:solidFill>
              <a:latin typeface="Calibri"/>
              <a:ea typeface="Calibri"/>
              <a:cs typeface="Calibri"/>
              <a:sym typeface="Calibri"/>
            </a:endParaRPr>
          </a:p>
          <a:p>
            <a:pPr>
              <a:buSzPts val="2200"/>
            </a:pPr>
            <a:r>
              <a:rPr lang="fr-FR" sz="2200" i="1">
                <a:solidFill>
                  <a:srgbClr val="3366FF"/>
                </a:solidFill>
                <a:latin typeface="Calibri"/>
                <a:ea typeface="Calibri"/>
                <a:cs typeface="Calibri"/>
                <a:sym typeface="Calibri"/>
              </a:rPr>
              <a:t>Qui pense que c'est les deux ? </a:t>
            </a:r>
          </a:p>
          <a:p>
            <a:pPr>
              <a:buSzPts val="2200"/>
            </a:pPr>
            <a:endParaRPr lang="fr-FR" sz="2200" i="1">
              <a:solidFill>
                <a:srgbClr val="3366FF"/>
              </a:solidFill>
              <a:latin typeface="Calibri"/>
              <a:ea typeface="Calibri"/>
              <a:cs typeface="Calibri"/>
              <a:sym typeface="Calibri"/>
            </a:endParaRPr>
          </a:p>
          <a:p>
            <a:pPr>
              <a:buSzPts val="2200"/>
            </a:pPr>
            <a:r>
              <a:rPr lang="fr-FR" sz="2200" i="1">
                <a:solidFill>
                  <a:srgbClr val="3366FF"/>
                </a:solidFill>
                <a:latin typeface="Calibri"/>
                <a:ea typeface="Calibri"/>
                <a:cs typeface="Calibri"/>
                <a:sym typeface="Calibri"/>
              </a:rPr>
              <a:t>Qui ne sait pas ? </a:t>
            </a:r>
          </a:p>
          <a:p>
            <a:pPr>
              <a:buSzPts val="2200"/>
            </a:pPr>
            <a:endParaRPr lang="fr-FR" sz="2200" i="1">
              <a:solidFill>
                <a:srgbClr val="3366FF"/>
              </a:solidFill>
              <a:latin typeface="Calibri"/>
              <a:ea typeface="Calibri"/>
              <a:cs typeface="Calibri"/>
              <a:sym typeface="Calibri"/>
            </a:endParaRPr>
          </a:p>
          <a:p>
            <a:pPr>
              <a:buSzPts val="2200"/>
            </a:pPr>
            <a:r>
              <a:rPr lang="fr-FR" sz="2200" i="1">
                <a:solidFill>
                  <a:srgbClr val="3366FF"/>
                </a:solidFill>
                <a:latin typeface="Calibri"/>
                <a:ea typeface="Calibri"/>
                <a:cs typeface="Calibri"/>
                <a:sym typeface="Calibri"/>
              </a:rPr>
              <a:t>A quoi pensez-vous quand on parle d'activités humaines et quand on parle de facteurs naturels ? »</a:t>
            </a:r>
            <a:endParaRPr lang="fr-FR" sz="2000" i="1">
              <a:solidFill>
                <a:srgbClr val="3366FF"/>
              </a:solidFill>
              <a:latin typeface="Calibri"/>
              <a:ea typeface="Calibri"/>
              <a:cs typeface="Calibri"/>
              <a:sym typeface="Calibri"/>
            </a:endParaRPr>
          </a:p>
        </p:txBody>
      </p:sp>
      <p:pic>
        <p:nvPicPr>
          <p:cNvPr id="6" name="Google Shape;109;p15" descr="Scientist woman.png">
            <a:extLst>
              <a:ext uri="{FF2B5EF4-FFF2-40B4-BE49-F238E27FC236}">
                <a16:creationId xmlns:a16="http://schemas.microsoft.com/office/drawing/2014/main" id="{FD2B7EC5-5D0C-684F-B5B1-2C9DEE7DFD5D}"/>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9" name="Google Shape;188;p24">
            <a:extLst>
              <a:ext uri="{FF2B5EF4-FFF2-40B4-BE49-F238E27FC236}">
                <a16:creationId xmlns:a16="http://schemas.microsoft.com/office/drawing/2014/main" id="{5565E248-7DBD-3945-9A70-DED46F1D5DF1}"/>
              </a:ext>
            </a:extLst>
          </p:cNvPr>
          <p:cNvSpPr txBox="1">
            <a:spLocks/>
          </p:cNvSpPr>
          <p:nvPr/>
        </p:nvSpPr>
        <p:spPr>
          <a:xfrm>
            <a:off x="1270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GB"/>
              <a:t>2. Les suspect</a:t>
            </a:r>
            <a:r>
              <a:rPr lang="en-GB">
                <a:solidFill>
                  <a:srgbClr val="000000"/>
                </a:solidFill>
              </a:rPr>
              <a: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14</a:t>
            </a:fld>
            <a:endParaRPr/>
          </a:p>
        </p:txBody>
      </p:sp>
      <p:sp>
        <p:nvSpPr>
          <p:cNvPr id="209" name="Google Shape;209;p26"/>
          <p:cNvSpPr txBox="1"/>
          <p:nvPr/>
        </p:nvSpPr>
        <p:spPr>
          <a:xfrm>
            <a:off x="186126" y="2382258"/>
            <a:ext cx="8771748" cy="3477835"/>
          </a:xfrm>
          <a:prstGeom prst="rect">
            <a:avLst/>
          </a:prstGeom>
          <a:noFill/>
          <a:ln>
            <a:noFill/>
          </a:ln>
        </p:spPr>
        <p:txBody>
          <a:bodyPr spcFirstLastPara="1" wrap="square" lIns="91425" tIns="45700" rIns="91425" bIns="45700" anchor="t" anchorCtr="0">
            <a:spAutoFit/>
          </a:bodyPr>
          <a:lstStyle/>
          <a:p>
            <a:pPr>
              <a:buSzPts val="2200"/>
            </a:pPr>
            <a:r>
              <a:rPr lang="fr-FR" sz="2200" i="1">
                <a:solidFill>
                  <a:srgbClr val="3366FF"/>
                </a:solidFill>
                <a:latin typeface="Calibri"/>
                <a:ea typeface="Calibri"/>
                <a:cs typeface="Calibri"/>
                <a:sym typeface="Calibri"/>
              </a:rPr>
              <a:t>« Dans cette affaire de réchauffement climatique très médiatisée, il est en effet parfois difficile de distinguer le vrai du faux, de faire le tri dans les informations.... </a:t>
            </a:r>
          </a:p>
          <a:p>
            <a:pPr>
              <a:buSzPts val="2200"/>
            </a:pPr>
            <a:endParaRPr lang="fr-FR" sz="2200" i="1">
              <a:solidFill>
                <a:srgbClr val="3366FF"/>
              </a:solidFill>
              <a:latin typeface="Calibri"/>
              <a:ea typeface="Calibri"/>
              <a:cs typeface="Calibri"/>
              <a:sym typeface="Calibri"/>
            </a:endParaRPr>
          </a:p>
          <a:p>
            <a:pPr>
              <a:buSzPts val="2200"/>
            </a:pPr>
            <a:r>
              <a:rPr lang="fr-FR" sz="2200" i="1">
                <a:solidFill>
                  <a:srgbClr val="3366FF"/>
                </a:solidFill>
                <a:latin typeface="Calibri"/>
                <a:ea typeface="Calibri"/>
                <a:cs typeface="Calibri"/>
                <a:sym typeface="Calibri"/>
              </a:rPr>
              <a:t>De plus, mes collègues ont collecté un grand nombre de données sur plusieurs suspects, et c'est à nous de les classer puis de les analyser afin d'évaluer, si possible, l'implication potentielle de ces facteurs dans le réchauffement climatique. »</a:t>
            </a:r>
          </a:p>
          <a:p>
            <a:pPr>
              <a:buSzPts val="2200"/>
            </a:pPr>
            <a:endParaRPr lang="en-GB" sz="2200" i="1">
              <a:solidFill>
                <a:srgbClr val="3366FF"/>
              </a:solidFill>
              <a:latin typeface="Calibri"/>
              <a:ea typeface="Calibri"/>
              <a:cs typeface="Calibri"/>
              <a:sym typeface="Calibri"/>
            </a:endParaRPr>
          </a:p>
          <a:p>
            <a:pPr>
              <a:buSzPts val="2200"/>
            </a:pPr>
            <a:endParaRPr lang="en-GB" sz="2200" i="1">
              <a:solidFill>
                <a:srgbClr val="3366FF"/>
              </a:solidFill>
              <a:latin typeface="Calibri"/>
              <a:ea typeface="Calibri"/>
              <a:cs typeface="Calibri"/>
              <a:sym typeface="Calibri"/>
            </a:endParaRPr>
          </a:p>
        </p:txBody>
      </p:sp>
      <p:pic>
        <p:nvPicPr>
          <p:cNvPr id="211" name="Google Shape;211;p2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188;p24">
            <a:extLst>
              <a:ext uri="{FF2B5EF4-FFF2-40B4-BE49-F238E27FC236}">
                <a16:creationId xmlns:a16="http://schemas.microsoft.com/office/drawing/2014/main" id="{0714ACC6-A4B7-AD47-93E5-722AE0575953}"/>
              </a:ext>
            </a:extLst>
          </p:cNvPr>
          <p:cNvSpPr txBox="1">
            <a:spLocks noGrp="1"/>
          </p:cNvSpPr>
          <p:nvPr>
            <p:ph type="title"/>
          </p:nvPr>
        </p:nvSpPr>
        <p:spPr>
          <a:xfrm>
            <a:off x="1270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2. Les suspect</a:t>
            </a:r>
            <a:r>
              <a:rPr lang="en-GB">
                <a:solidFill>
                  <a:srgbClr val="000000"/>
                </a:solidFill>
              </a:rPr>
              <a: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fr-FR"/>
              <a:t>2. SUSPECT N°1 : LE SOLEIL</a:t>
            </a:r>
            <a:endParaRPr/>
          </a:p>
        </p:txBody>
      </p:sp>
      <p:pic>
        <p:nvPicPr>
          <p:cNvPr id="217" name="Google Shape;217;p27" descr="suspect-109026874.jpg"/>
          <p:cNvPicPr preferRelativeResize="0"/>
          <p:nvPr/>
        </p:nvPicPr>
        <p:blipFill rotWithShape="1">
          <a:blip r:embed="rId3">
            <a:alphaModFix/>
          </a:blip>
          <a:srcRect b="17515"/>
          <a:stretch/>
        </p:blipFill>
        <p:spPr>
          <a:xfrm>
            <a:off x="2692399" y="3436113"/>
            <a:ext cx="3962400" cy="2418588"/>
          </a:xfrm>
          <a:prstGeom prst="rect">
            <a:avLst/>
          </a:prstGeom>
          <a:noFill/>
          <a:ln>
            <a:noFill/>
          </a:ln>
        </p:spPr>
      </p:pic>
      <p:pic>
        <p:nvPicPr>
          <p:cNvPr id="5" name="Google Shape;109;p15" descr="Scientist woman.png">
            <a:extLst>
              <a:ext uri="{FF2B5EF4-FFF2-40B4-BE49-F238E27FC236}">
                <a16:creationId xmlns:a16="http://schemas.microsoft.com/office/drawing/2014/main" id="{3F7E00F7-B046-2B46-825D-210E55B0D9A1}"/>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6" name="Google Shape;104;p15">
            <a:extLst>
              <a:ext uri="{FF2B5EF4-FFF2-40B4-BE49-F238E27FC236}">
                <a16:creationId xmlns:a16="http://schemas.microsoft.com/office/drawing/2014/main" id="{2D94A2BD-A41F-8B48-ABD1-65852777A662}"/>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15</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28"/>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16</a:t>
            </a:fld>
            <a:endParaRPr lang="en-GB"/>
          </a:p>
        </p:txBody>
      </p:sp>
      <p:pic>
        <p:nvPicPr>
          <p:cNvPr id="224" name="Google Shape;224;p28" descr="sun_title.jpg"/>
          <p:cNvPicPr preferRelativeResize="0"/>
          <p:nvPr/>
        </p:nvPicPr>
        <p:blipFill rotWithShape="1">
          <a:blip r:embed="rId3">
            <a:alphaModFix/>
          </a:blip>
          <a:srcRect/>
          <a:stretch/>
        </p:blipFill>
        <p:spPr>
          <a:xfrm>
            <a:off x="0" y="1554023"/>
            <a:ext cx="4515506" cy="3629980"/>
          </a:xfrm>
          <a:prstGeom prst="rect">
            <a:avLst/>
          </a:prstGeom>
          <a:noFill/>
          <a:ln>
            <a:noFill/>
          </a:ln>
        </p:spPr>
      </p:pic>
      <p:sp>
        <p:nvSpPr>
          <p:cNvPr id="225" name="Google Shape;225;p28"/>
          <p:cNvSpPr txBox="1"/>
          <p:nvPr/>
        </p:nvSpPr>
        <p:spPr>
          <a:xfrm>
            <a:off x="4629807" y="1107962"/>
            <a:ext cx="4399893" cy="5293716"/>
          </a:xfrm>
          <a:prstGeom prst="rect">
            <a:avLst/>
          </a:prstGeom>
          <a:solidFill>
            <a:srgbClr val="FDE9D8"/>
          </a:solidFill>
          <a:ln w="12700" cap="flat" cmpd="sng">
            <a:solidFill>
              <a:srgbClr val="953734"/>
            </a:solidFill>
            <a:prstDash val="solid"/>
            <a:round/>
            <a:headEnd type="none" w="sm" len="sm"/>
            <a:tailEnd type="none" w="sm" len="sm"/>
          </a:ln>
        </p:spPr>
        <p:txBody>
          <a:bodyPr spcFirstLastPara="1" wrap="square" lIns="91425" tIns="45700" rIns="91425" bIns="45700" anchor="t" anchorCtr="0">
            <a:spAutoFit/>
          </a:bodyPr>
          <a:lstStyle/>
          <a:p>
            <a:pPr algn="ctr">
              <a:buSzPts val="1800"/>
            </a:pPr>
            <a:r>
              <a:rPr lang="en-GB" sz="1800">
                <a:solidFill>
                  <a:schemeClr val="dk1"/>
                </a:solidFill>
                <a:latin typeface="Cutive"/>
                <a:ea typeface="Cutive"/>
                <a:cs typeface="Cutive"/>
                <a:sym typeface="Cutive"/>
              </a:rPr>
              <a:t>FICHE SUSPECT</a:t>
            </a:r>
          </a:p>
          <a:p>
            <a:pPr>
              <a:buSzPts val="1800"/>
            </a:pPr>
            <a:endParaRPr lang="en-GB" sz="1600">
              <a:solidFill>
                <a:schemeClr val="dk1"/>
              </a:solidFill>
              <a:latin typeface="Cutive"/>
              <a:ea typeface="Cutive"/>
              <a:cs typeface="Cutive"/>
              <a:sym typeface="Cutive"/>
            </a:endParaRPr>
          </a:p>
          <a:p>
            <a:pPr>
              <a:buSzPts val="1800"/>
            </a:pPr>
            <a:r>
              <a:rPr lang="en-GB" sz="1600" b="1" err="1">
                <a:solidFill>
                  <a:schemeClr val="dk1"/>
                </a:solidFill>
                <a:latin typeface="Cutive"/>
                <a:ea typeface="Cutive"/>
                <a:cs typeface="Cutive"/>
                <a:sym typeface="Cutive"/>
              </a:rPr>
              <a:t>Âge</a:t>
            </a:r>
            <a:r>
              <a:rPr lang="en-GB" sz="1600">
                <a:solidFill>
                  <a:schemeClr val="dk1"/>
                </a:solidFill>
                <a:latin typeface="Cutive"/>
                <a:ea typeface="Cutive"/>
                <a:cs typeface="Cutive"/>
                <a:sym typeface="Cutive"/>
              </a:rPr>
              <a:t> : 4,57 milliards </a:t>
            </a:r>
            <a:r>
              <a:rPr lang="en-GB" sz="1600" err="1">
                <a:solidFill>
                  <a:schemeClr val="dk1"/>
                </a:solidFill>
                <a:latin typeface="Cutive"/>
                <a:ea typeface="Cutive"/>
                <a:cs typeface="Cutive"/>
                <a:sym typeface="Cutive"/>
              </a:rPr>
              <a:t>d'années</a:t>
            </a:r>
            <a:endParaRPr lang="en-GB" sz="1600">
              <a:solidFill>
                <a:schemeClr val="dk1"/>
              </a:solidFill>
              <a:latin typeface="Cutive"/>
              <a:ea typeface="Cutive"/>
              <a:cs typeface="Cutive"/>
              <a:sym typeface="Cutive"/>
            </a:endParaRPr>
          </a:p>
          <a:p>
            <a:pPr>
              <a:buSzPts val="1800"/>
            </a:pPr>
            <a:endParaRPr lang="en-GB" sz="1600">
              <a:solidFill>
                <a:schemeClr val="dk1"/>
              </a:solidFill>
              <a:latin typeface="Cutive"/>
              <a:ea typeface="Cutive"/>
              <a:cs typeface="Cutive"/>
              <a:sym typeface="Cutive"/>
            </a:endParaRPr>
          </a:p>
          <a:p>
            <a:pPr>
              <a:buSzPts val="1800"/>
            </a:pPr>
            <a:r>
              <a:rPr lang="en-GB" sz="1600" b="1" err="1">
                <a:solidFill>
                  <a:schemeClr val="dk1"/>
                </a:solidFill>
                <a:latin typeface="Cutive"/>
                <a:ea typeface="Cutive"/>
                <a:cs typeface="Cutive"/>
                <a:sym typeface="Cutive"/>
              </a:rPr>
              <a:t>Espérance</a:t>
            </a:r>
            <a:r>
              <a:rPr lang="en-GB" sz="1600" b="1">
                <a:solidFill>
                  <a:schemeClr val="dk1"/>
                </a:solidFill>
                <a:latin typeface="Cutive"/>
                <a:ea typeface="Cutive"/>
                <a:cs typeface="Cutive"/>
                <a:sym typeface="Cutive"/>
              </a:rPr>
              <a:t> de vie </a:t>
            </a:r>
            <a:r>
              <a:rPr lang="en-GB" sz="1600">
                <a:solidFill>
                  <a:schemeClr val="dk1"/>
                </a:solidFill>
                <a:latin typeface="Cutive"/>
                <a:ea typeface="Cutive"/>
                <a:cs typeface="Cutive"/>
                <a:sym typeface="Cutive"/>
              </a:rPr>
              <a:t>: 10 milliards </a:t>
            </a:r>
            <a:r>
              <a:rPr lang="en-GB" sz="1600" err="1">
                <a:solidFill>
                  <a:schemeClr val="dk1"/>
                </a:solidFill>
                <a:latin typeface="Cutive"/>
                <a:ea typeface="Cutive"/>
                <a:cs typeface="Cutive"/>
                <a:sym typeface="Cutive"/>
              </a:rPr>
              <a:t>d'années</a:t>
            </a:r>
            <a:endParaRPr lang="en-GB" sz="1600">
              <a:solidFill>
                <a:schemeClr val="dk1"/>
              </a:solidFill>
              <a:latin typeface="Cutive"/>
              <a:ea typeface="Cutive"/>
              <a:cs typeface="Cutive"/>
              <a:sym typeface="Cutive"/>
            </a:endParaRPr>
          </a:p>
          <a:p>
            <a:pPr>
              <a:buSzPts val="1800"/>
            </a:pPr>
            <a:endParaRPr lang="en-GB" sz="1600">
              <a:solidFill>
                <a:schemeClr val="dk1"/>
              </a:solidFill>
              <a:latin typeface="Cutive"/>
              <a:ea typeface="Cutive"/>
              <a:cs typeface="Cutive"/>
              <a:sym typeface="Cutive"/>
            </a:endParaRPr>
          </a:p>
          <a:p>
            <a:pPr>
              <a:buSzPts val="1800"/>
            </a:pPr>
            <a:r>
              <a:rPr lang="en-GB" sz="1600" b="1" err="1">
                <a:solidFill>
                  <a:schemeClr val="dk1"/>
                </a:solidFill>
                <a:latin typeface="Cutive"/>
                <a:ea typeface="Cutive"/>
                <a:cs typeface="Cutive"/>
                <a:sym typeface="Cutive"/>
              </a:rPr>
              <a:t>Diamètre</a:t>
            </a:r>
            <a:r>
              <a:rPr lang="en-GB" sz="1600">
                <a:solidFill>
                  <a:schemeClr val="dk1"/>
                </a:solidFill>
                <a:latin typeface="Cutive"/>
                <a:ea typeface="Cutive"/>
                <a:cs typeface="Cutive"/>
                <a:sym typeface="Cutive"/>
              </a:rPr>
              <a:t> : 14 millions de </a:t>
            </a:r>
            <a:r>
              <a:rPr lang="en-GB" sz="1600" err="1">
                <a:solidFill>
                  <a:schemeClr val="dk1"/>
                </a:solidFill>
                <a:latin typeface="Cutive"/>
                <a:ea typeface="Cutive"/>
                <a:cs typeface="Cutive"/>
                <a:sym typeface="Cutive"/>
              </a:rPr>
              <a:t>kilomètres</a:t>
            </a:r>
            <a:endParaRPr lang="en-GB" sz="1600">
              <a:solidFill>
                <a:schemeClr val="dk1"/>
              </a:solidFill>
              <a:latin typeface="Cutive"/>
              <a:ea typeface="Cutive"/>
              <a:cs typeface="Cutive"/>
              <a:sym typeface="Cutive"/>
            </a:endParaRPr>
          </a:p>
          <a:p>
            <a:pPr>
              <a:buSzPts val="1800"/>
            </a:pPr>
            <a:endParaRPr lang="en-GB" sz="1600">
              <a:solidFill>
                <a:schemeClr val="dk1"/>
              </a:solidFill>
              <a:latin typeface="Cutive"/>
              <a:ea typeface="Cutive"/>
              <a:cs typeface="Cutive"/>
              <a:sym typeface="Cutive"/>
            </a:endParaRPr>
          </a:p>
          <a:p>
            <a:pPr>
              <a:buSzPts val="1800"/>
            </a:pPr>
            <a:r>
              <a:rPr lang="en-GB" sz="1600" b="1" err="1">
                <a:solidFill>
                  <a:schemeClr val="dk1"/>
                </a:solidFill>
                <a:latin typeface="Cutive"/>
                <a:ea typeface="Cutive"/>
                <a:cs typeface="Cutive"/>
                <a:sym typeface="Cutive"/>
              </a:rPr>
              <a:t>Nombre</a:t>
            </a:r>
            <a:r>
              <a:rPr lang="en-GB" sz="1600">
                <a:solidFill>
                  <a:schemeClr val="dk1"/>
                </a:solidFill>
                <a:latin typeface="Cutive"/>
                <a:ea typeface="Cutive"/>
                <a:cs typeface="Cutive"/>
                <a:sym typeface="Cutive"/>
              </a:rPr>
              <a:t> : un</a:t>
            </a:r>
          </a:p>
          <a:p>
            <a:pPr>
              <a:buSzPts val="1800"/>
            </a:pPr>
            <a:endParaRPr lang="en-GB" sz="1600">
              <a:solidFill>
                <a:schemeClr val="dk1"/>
              </a:solidFill>
              <a:latin typeface="Cutive"/>
              <a:ea typeface="Cutive"/>
              <a:cs typeface="Cutive"/>
              <a:sym typeface="Cutive"/>
            </a:endParaRPr>
          </a:p>
          <a:p>
            <a:pPr>
              <a:buSzPts val="1800"/>
            </a:pPr>
            <a:r>
              <a:rPr lang="en-GB" sz="1600" b="1" err="1">
                <a:solidFill>
                  <a:schemeClr val="dk1"/>
                </a:solidFill>
                <a:latin typeface="Cutive"/>
                <a:ea typeface="Cutive"/>
                <a:cs typeface="Cutive"/>
                <a:sym typeface="Cutive"/>
              </a:rPr>
              <a:t>Activité</a:t>
            </a:r>
            <a:r>
              <a:rPr lang="en-GB" sz="1600">
                <a:solidFill>
                  <a:schemeClr val="dk1"/>
                </a:solidFill>
                <a:latin typeface="Cutive"/>
                <a:ea typeface="Cutive"/>
                <a:cs typeface="Cutive"/>
                <a:sym typeface="Cutive"/>
              </a:rPr>
              <a:t> : </a:t>
            </a:r>
            <a:r>
              <a:rPr lang="en-GB" sz="1600" err="1">
                <a:solidFill>
                  <a:schemeClr val="dk1"/>
                </a:solidFill>
                <a:latin typeface="Cutive"/>
                <a:ea typeface="Cutive"/>
                <a:cs typeface="Cutive"/>
                <a:sym typeface="Cutive"/>
              </a:rPr>
              <a:t>énergie</a:t>
            </a:r>
            <a:r>
              <a:rPr lang="en-GB" sz="1600">
                <a:solidFill>
                  <a:schemeClr val="dk1"/>
                </a:solidFill>
                <a:latin typeface="Cutive"/>
                <a:ea typeface="Cutive"/>
                <a:cs typeface="Cutive"/>
                <a:sym typeface="Cutive"/>
              </a:rPr>
              <a:t> </a:t>
            </a:r>
            <a:r>
              <a:rPr lang="en-GB" sz="1600" err="1">
                <a:solidFill>
                  <a:schemeClr val="dk1"/>
                </a:solidFill>
                <a:latin typeface="Cutive"/>
                <a:ea typeface="Cutive"/>
                <a:cs typeface="Cutive"/>
                <a:sym typeface="Cutive"/>
              </a:rPr>
              <a:t>lumineuse</a:t>
            </a:r>
            <a:r>
              <a:rPr lang="en-GB" sz="1600">
                <a:solidFill>
                  <a:schemeClr val="dk1"/>
                </a:solidFill>
                <a:latin typeface="Cutive"/>
                <a:ea typeface="Cutive"/>
                <a:cs typeface="Cutive"/>
                <a:sym typeface="Cutive"/>
              </a:rPr>
              <a:t> 1360 watts par </a:t>
            </a:r>
            <a:r>
              <a:rPr lang="en-GB" sz="1600" err="1">
                <a:solidFill>
                  <a:schemeClr val="dk1"/>
                </a:solidFill>
                <a:latin typeface="Cutive"/>
                <a:ea typeface="Cutive"/>
                <a:cs typeface="Cutive"/>
                <a:sym typeface="Cutive"/>
              </a:rPr>
              <a:t>mètre</a:t>
            </a:r>
            <a:r>
              <a:rPr lang="en-GB" sz="1600">
                <a:solidFill>
                  <a:schemeClr val="dk1"/>
                </a:solidFill>
                <a:latin typeface="Cutive"/>
                <a:ea typeface="Cutive"/>
                <a:cs typeface="Cutive"/>
                <a:sym typeface="Cutive"/>
              </a:rPr>
              <a:t> </a:t>
            </a:r>
            <a:r>
              <a:rPr lang="en-GB" sz="1600" err="1">
                <a:solidFill>
                  <a:schemeClr val="dk1"/>
                </a:solidFill>
                <a:latin typeface="Cutive"/>
                <a:ea typeface="Cutive"/>
                <a:cs typeface="Cutive"/>
                <a:sym typeface="Cutive"/>
              </a:rPr>
              <a:t>carré</a:t>
            </a:r>
            <a:endParaRPr lang="en-GB" sz="1600">
              <a:solidFill>
                <a:schemeClr val="dk1"/>
              </a:solidFill>
              <a:latin typeface="Cutive"/>
              <a:ea typeface="Cutive"/>
              <a:cs typeface="Cutive"/>
              <a:sym typeface="Cutive"/>
            </a:endParaRPr>
          </a:p>
          <a:p>
            <a:pPr>
              <a:buSzPts val="1800"/>
            </a:pPr>
            <a:endParaRPr lang="en-GB" sz="1600">
              <a:solidFill>
                <a:schemeClr val="dk1"/>
              </a:solidFill>
              <a:latin typeface="Cutive"/>
              <a:ea typeface="Cutive"/>
              <a:cs typeface="Cutive"/>
              <a:sym typeface="Cutive"/>
            </a:endParaRPr>
          </a:p>
          <a:p>
            <a:pPr>
              <a:buSzPts val="1800"/>
            </a:pPr>
            <a:r>
              <a:rPr lang="en-GB" sz="1600" b="1" err="1">
                <a:solidFill>
                  <a:schemeClr val="dk1"/>
                </a:solidFill>
                <a:latin typeface="Cutive"/>
                <a:ea typeface="Cutive"/>
                <a:cs typeface="Cutive"/>
                <a:sym typeface="Cutive"/>
              </a:rPr>
              <a:t>Origine</a:t>
            </a:r>
            <a:r>
              <a:rPr lang="en-GB" sz="1600">
                <a:solidFill>
                  <a:schemeClr val="dk1"/>
                </a:solidFill>
                <a:latin typeface="Cutive"/>
                <a:ea typeface="Cutive"/>
                <a:cs typeface="Cutive"/>
                <a:sym typeface="Cutive"/>
              </a:rPr>
              <a:t> : naturelle</a:t>
            </a:r>
          </a:p>
          <a:p>
            <a:pPr>
              <a:buSzPts val="1800"/>
            </a:pPr>
            <a:endParaRPr lang="en-GB" sz="1600">
              <a:solidFill>
                <a:schemeClr val="dk1"/>
              </a:solidFill>
              <a:latin typeface="Cutive"/>
              <a:ea typeface="Cutive"/>
              <a:cs typeface="Cutive"/>
              <a:sym typeface="Cutive"/>
            </a:endParaRPr>
          </a:p>
          <a:p>
            <a:pPr>
              <a:buSzPts val="1800"/>
            </a:pPr>
            <a:r>
              <a:rPr lang="en-GB" sz="1600" b="1">
                <a:solidFill>
                  <a:schemeClr val="dk1"/>
                </a:solidFill>
                <a:latin typeface="Cutive"/>
                <a:ea typeface="Cutive"/>
                <a:cs typeface="Cutive"/>
                <a:sym typeface="Cutive"/>
              </a:rPr>
              <a:t>Composition</a:t>
            </a:r>
            <a:r>
              <a:rPr lang="en-GB" sz="1600">
                <a:solidFill>
                  <a:schemeClr val="dk1"/>
                </a:solidFill>
                <a:latin typeface="Cutive"/>
                <a:ea typeface="Cutive"/>
                <a:cs typeface="Cutive"/>
                <a:sym typeface="Cutive"/>
              </a:rPr>
              <a:t> : 	</a:t>
            </a:r>
          </a:p>
          <a:p>
            <a:pPr>
              <a:buSzPts val="1800"/>
            </a:pPr>
            <a:r>
              <a:rPr lang="en-GB" sz="1600">
                <a:solidFill>
                  <a:schemeClr val="dk1"/>
                </a:solidFill>
                <a:latin typeface="Cutive"/>
                <a:ea typeface="Cutive"/>
                <a:cs typeface="Cutive"/>
                <a:sym typeface="Cutive"/>
              </a:rPr>
              <a:t> 73% </a:t>
            </a:r>
            <a:r>
              <a:rPr lang="en-GB" sz="1600" err="1">
                <a:solidFill>
                  <a:schemeClr val="dk1"/>
                </a:solidFill>
                <a:latin typeface="Cutive"/>
                <a:ea typeface="Cutive"/>
                <a:cs typeface="Cutive"/>
                <a:sym typeface="Cutive"/>
              </a:rPr>
              <a:t>hydrogène</a:t>
            </a:r>
            <a:r>
              <a:rPr lang="en-GB" sz="1600">
                <a:solidFill>
                  <a:schemeClr val="dk1"/>
                </a:solidFill>
                <a:latin typeface="Cutive"/>
                <a:ea typeface="Cutive"/>
                <a:cs typeface="Cutive"/>
                <a:sym typeface="Cutive"/>
              </a:rPr>
              <a:t> </a:t>
            </a:r>
          </a:p>
          <a:p>
            <a:pPr>
              <a:buSzPts val="1800"/>
            </a:pPr>
            <a:r>
              <a:rPr lang="en-GB" sz="1600">
                <a:solidFill>
                  <a:schemeClr val="dk1"/>
                </a:solidFill>
                <a:latin typeface="Cutive"/>
                <a:ea typeface="Cutive"/>
                <a:cs typeface="Cutive"/>
                <a:sym typeface="Cutive"/>
              </a:rPr>
              <a:t>25% </a:t>
            </a:r>
            <a:r>
              <a:rPr lang="en-GB" sz="1600" err="1">
                <a:solidFill>
                  <a:schemeClr val="dk1"/>
                </a:solidFill>
                <a:latin typeface="Cutive"/>
                <a:ea typeface="Cutive"/>
                <a:cs typeface="Cutive"/>
                <a:sym typeface="Cutive"/>
              </a:rPr>
              <a:t>hélium</a:t>
            </a:r>
            <a:r>
              <a:rPr lang="en-GB" sz="1600">
                <a:solidFill>
                  <a:schemeClr val="dk1"/>
                </a:solidFill>
                <a:latin typeface="Cutive"/>
                <a:ea typeface="Cutive"/>
                <a:cs typeface="Cutive"/>
                <a:sym typeface="Cutive"/>
              </a:rPr>
              <a:t> </a:t>
            </a:r>
          </a:p>
          <a:p>
            <a:pPr>
              <a:buSzPts val="1800"/>
            </a:pPr>
            <a:r>
              <a:rPr lang="en-GB" sz="1600">
                <a:solidFill>
                  <a:schemeClr val="dk1"/>
                </a:solidFill>
                <a:latin typeface="Cutive"/>
                <a:ea typeface="Cutive"/>
                <a:cs typeface="Cutive"/>
                <a:sym typeface="Cutive"/>
              </a:rPr>
              <a:t>2% </a:t>
            </a:r>
            <a:r>
              <a:rPr lang="en-GB" sz="1600" err="1">
                <a:solidFill>
                  <a:schemeClr val="dk1"/>
                </a:solidFill>
                <a:latin typeface="Cutive"/>
                <a:ea typeface="Cutive"/>
                <a:cs typeface="Cutive"/>
                <a:sym typeface="Cutive"/>
              </a:rPr>
              <a:t>autres</a:t>
            </a:r>
            <a:r>
              <a:rPr lang="en-GB" sz="1600">
                <a:solidFill>
                  <a:schemeClr val="dk1"/>
                </a:solidFill>
                <a:latin typeface="Cutive"/>
                <a:ea typeface="Cutive"/>
                <a:cs typeface="Cutive"/>
                <a:sym typeface="Cutive"/>
              </a:rPr>
              <a:t> </a:t>
            </a:r>
            <a:r>
              <a:rPr lang="en-GB" sz="1600" err="1">
                <a:solidFill>
                  <a:schemeClr val="dk1"/>
                </a:solidFill>
                <a:latin typeface="Cutive"/>
                <a:ea typeface="Cutive"/>
                <a:cs typeface="Cutive"/>
                <a:sym typeface="Cutive"/>
              </a:rPr>
              <a:t>éléments</a:t>
            </a:r>
            <a:endParaRPr lang="en-GB" sz="1200"/>
          </a:p>
        </p:txBody>
      </p:sp>
      <p:sp>
        <p:nvSpPr>
          <p:cNvPr id="226" name="Google Shape;226;p28"/>
          <p:cNvSpPr txBox="1"/>
          <p:nvPr/>
        </p:nvSpPr>
        <p:spPr>
          <a:xfrm>
            <a:off x="-38099" y="5184003"/>
            <a:ext cx="3924300" cy="646290"/>
          </a:xfrm>
          <a:prstGeom prst="rect">
            <a:avLst/>
          </a:prstGeom>
          <a:noFill/>
          <a:ln>
            <a:noFill/>
          </a:ln>
        </p:spPr>
        <p:txBody>
          <a:bodyPr spcFirstLastPara="1" wrap="square" lIns="91425" tIns="45700" rIns="91425" bIns="45700" anchor="t" anchorCtr="0">
            <a:spAutoFit/>
          </a:bodyPr>
          <a:lstStyle/>
          <a:p>
            <a:r>
              <a:rPr lang="en-GB" sz="1200"/>
              <a:t>Source: Futura Sciences https://</a:t>
            </a:r>
            <a:r>
              <a:rPr lang="en-GB" sz="1200" err="1"/>
              <a:t>www.futura-sciences.com</a:t>
            </a:r>
            <a:r>
              <a:rPr lang="en-GB" sz="1200"/>
              <a:t>/sciences/questions-</a:t>
            </a:r>
            <a:r>
              <a:rPr lang="en-GB" sz="1200" err="1"/>
              <a:t>reponses</a:t>
            </a:r>
            <a:r>
              <a:rPr lang="en-GB" sz="1200"/>
              <a:t>/astronomie-temperature-soleil-6296/</a:t>
            </a:r>
          </a:p>
        </p:txBody>
      </p:sp>
      <p:pic>
        <p:nvPicPr>
          <p:cNvPr id="7" name="Google Shape;109;p15" descr="Scientist woman.png">
            <a:extLst>
              <a:ext uri="{FF2B5EF4-FFF2-40B4-BE49-F238E27FC236}">
                <a16:creationId xmlns:a16="http://schemas.microsoft.com/office/drawing/2014/main" id="{970723F7-767C-8046-9DC0-F6D24C96D1FB}"/>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11" name="Google Shape;231;p29">
            <a:extLst>
              <a:ext uri="{FF2B5EF4-FFF2-40B4-BE49-F238E27FC236}">
                <a16:creationId xmlns:a16="http://schemas.microsoft.com/office/drawing/2014/main" id="{8A1EB1E9-DB50-4643-9076-448EAECC79DC}"/>
              </a:ext>
            </a:extLst>
          </p:cNvPr>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Suspect n°1: le soleil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4" name="Google Shape;234;p29"/>
          <p:cNvSpPr txBox="1"/>
          <p:nvPr/>
        </p:nvSpPr>
        <p:spPr>
          <a:xfrm>
            <a:off x="4667250" y="1143000"/>
            <a:ext cx="4102099" cy="5632271"/>
          </a:xfrm>
          <a:prstGeom prst="rect">
            <a:avLst/>
          </a:prstGeom>
          <a:noFill/>
          <a:ln>
            <a:noFill/>
          </a:ln>
        </p:spPr>
        <p:txBody>
          <a:bodyPr spcFirstLastPara="1" wrap="square" lIns="91425" tIns="45700" rIns="91425" bIns="45700" anchor="t" anchorCtr="0">
            <a:spAutoFit/>
          </a:bodyPr>
          <a:lstStyle/>
          <a:p>
            <a:pPr>
              <a:buSzPts val="2000"/>
            </a:pPr>
            <a:r>
              <a:rPr lang="en-GB" sz="2000" i="1">
                <a:solidFill>
                  <a:srgbClr val="3366FF"/>
                </a:solidFill>
                <a:latin typeface="Calibri"/>
                <a:ea typeface="Calibri"/>
                <a:cs typeface="Calibri"/>
                <a:sym typeface="Calibri"/>
              </a:rPr>
              <a:t>"Le Soleil </a:t>
            </a:r>
            <a:r>
              <a:rPr lang="en-GB" sz="2000" i="1" err="1">
                <a:solidFill>
                  <a:srgbClr val="3366FF"/>
                </a:solidFill>
                <a:latin typeface="Calibri"/>
                <a:ea typeface="Calibri"/>
                <a:cs typeface="Calibri"/>
                <a:sym typeface="Calibri"/>
              </a:rPr>
              <a:t>fournit</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à</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lui</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seul</a:t>
            </a:r>
            <a:r>
              <a:rPr lang="en-GB" sz="2000" i="1">
                <a:solidFill>
                  <a:srgbClr val="3366FF"/>
                </a:solidFill>
                <a:latin typeface="Calibri"/>
                <a:ea typeface="Calibri"/>
                <a:cs typeface="Calibri"/>
                <a:sym typeface="Calibri"/>
              </a:rPr>
              <a:t> 99,99 % de </a:t>
            </a:r>
            <a:r>
              <a:rPr lang="en-GB" sz="2000" i="1" err="1">
                <a:solidFill>
                  <a:srgbClr val="3366FF"/>
                </a:solidFill>
                <a:latin typeface="Calibri"/>
                <a:ea typeface="Calibri"/>
                <a:cs typeface="Calibri"/>
                <a:sym typeface="Calibri"/>
              </a:rPr>
              <a:t>l'énergie</a:t>
            </a:r>
            <a:r>
              <a:rPr lang="en-GB" sz="2000" i="1">
                <a:solidFill>
                  <a:srgbClr val="3366FF"/>
                </a:solidFill>
                <a:latin typeface="Calibri"/>
                <a:ea typeface="Calibri"/>
                <a:cs typeface="Calibri"/>
                <a:sym typeface="Calibri"/>
              </a:rPr>
              <a:t> qui </a:t>
            </a:r>
            <a:r>
              <a:rPr lang="en-GB" sz="2000" i="1" err="1">
                <a:solidFill>
                  <a:srgbClr val="3366FF"/>
                </a:solidFill>
                <a:latin typeface="Calibri"/>
                <a:ea typeface="Calibri"/>
                <a:cs typeface="Calibri"/>
                <a:sym typeface="Calibri"/>
              </a:rPr>
              <a:t>pénètre</a:t>
            </a:r>
            <a:r>
              <a:rPr lang="en-GB" sz="2000" i="1">
                <a:solidFill>
                  <a:srgbClr val="3366FF"/>
                </a:solidFill>
                <a:latin typeface="Calibri"/>
                <a:ea typeface="Calibri"/>
                <a:cs typeface="Calibri"/>
                <a:sym typeface="Calibri"/>
              </a:rPr>
              <a:t> dans </a:t>
            </a:r>
            <a:r>
              <a:rPr lang="en-GB" sz="2000" i="1" err="1">
                <a:solidFill>
                  <a:srgbClr val="3366FF"/>
                </a:solidFill>
                <a:latin typeface="Calibri"/>
                <a:ea typeface="Calibri"/>
                <a:cs typeface="Calibri"/>
                <a:sym typeface="Calibri"/>
              </a:rPr>
              <a:t>notre</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environnement</a:t>
            </a:r>
            <a:r>
              <a:rPr lang="en-GB" sz="2000" i="1">
                <a:solidFill>
                  <a:srgbClr val="3366FF"/>
                </a:solidFill>
                <a:latin typeface="Calibri"/>
                <a:ea typeface="Calibri"/>
                <a:cs typeface="Calibri"/>
                <a:sym typeface="Calibri"/>
              </a:rPr>
              <a:t> sur Terre. </a:t>
            </a:r>
          </a:p>
          <a:p>
            <a:pPr>
              <a:buSzPts val="2000"/>
            </a:pPr>
            <a:endParaRPr lang="en-GB" sz="2000" i="1">
              <a:solidFill>
                <a:srgbClr val="3366FF"/>
              </a:solidFill>
              <a:latin typeface="Calibri"/>
              <a:ea typeface="Calibri"/>
              <a:cs typeface="Calibri"/>
              <a:sym typeface="Calibri"/>
            </a:endParaRPr>
          </a:p>
          <a:p>
            <a:pPr>
              <a:buSzPts val="2000"/>
            </a:pPr>
            <a:r>
              <a:rPr lang="en-GB" sz="2000" i="1" err="1">
                <a:solidFill>
                  <a:srgbClr val="3366FF"/>
                </a:solidFill>
                <a:latin typeface="Calibri"/>
                <a:ea typeface="Calibri"/>
                <a:cs typeface="Calibri"/>
                <a:sym typeface="Calibri"/>
              </a:rPr>
              <a:t>Cette</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énergie</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abondante</a:t>
            </a:r>
            <a:r>
              <a:rPr lang="en-GB" sz="2000" i="1">
                <a:solidFill>
                  <a:srgbClr val="3366FF"/>
                </a:solidFill>
                <a:latin typeface="Calibri"/>
                <a:ea typeface="Calibri"/>
                <a:cs typeface="Calibri"/>
                <a:sym typeface="Calibri"/>
              </a:rPr>
              <a:t> nous </a:t>
            </a:r>
            <a:r>
              <a:rPr lang="en-GB" sz="2000" i="1" err="1">
                <a:solidFill>
                  <a:srgbClr val="3366FF"/>
                </a:solidFill>
                <a:latin typeface="Calibri"/>
                <a:ea typeface="Calibri"/>
                <a:cs typeface="Calibri"/>
                <a:sym typeface="Calibri"/>
              </a:rPr>
              <a:t>parvient</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principalement</a:t>
            </a:r>
            <a:r>
              <a:rPr lang="en-GB" sz="2000" i="1">
                <a:solidFill>
                  <a:srgbClr val="3366FF"/>
                </a:solidFill>
                <a:latin typeface="Calibri"/>
                <a:ea typeface="Calibri"/>
                <a:cs typeface="Calibri"/>
                <a:sym typeface="Calibri"/>
              </a:rPr>
              <a:t> sous </a:t>
            </a:r>
            <a:r>
              <a:rPr lang="en-GB" sz="2000" i="1" err="1">
                <a:solidFill>
                  <a:srgbClr val="3366FF"/>
                </a:solidFill>
                <a:latin typeface="Calibri"/>
                <a:ea typeface="Calibri"/>
                <a:cs typeface="Calibri"/>
                <a:sym typeface="Calibri"/>
              </a:rPr>
              <a:t>forme</a:t>
            </a:r>
            <a:r>
              <a:rPr lang="en-GB" sz="2000" i="1">
                <a:solidFill>
                  <a:srgbClr val="3366FF"/>
                </a:solidFill>
                <a:latin typeface="Calibri"/>
                <a:ea typeface="Calibri"/>
                <a:cs typeface="Calibri"/>
                <a:sym typeface="Calibri"/>
              </a:rPr>
              <a:t> de </a:t>
            </a:r>
            <a:r>
              <a:rPr lang="en-GB" sz="2000" i="1" err="1">
                <a:solidFill>
                  <a:srgbClr val="3366FF"/>
                </a:solidFill>
                <a:latin typeface="Calibri"/>
                <a:ea typeface="Calibri"/>
                <a:cs typeface="Calibri"/>
                <a:sym typeface="Calibri"/>
              </a:rPr>
              <a:t>rayonnement</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notamment</a:t>
            </a:r>
            <a:r>
              <a:rPr lang="en-GB" sz="2000" i="1">
                <a:solidFill>
                  <a:srgbClr val="3366FF"/>
                </a:solidFill>
                <a:latin typeface="Calibri"/>
                <a:ea typeface="Calibri"/>
                <a:cs typeface="Calibri"/>
                <a:sym typeface="Calibri"/>
              </a:rPr>
              <a:t> la lumière visible, les </a:t>
            </a:r>
            <a:r>
              <a:rPr lang="en-GB" sz="2000" i="1" err="1">
                <a:solidFill>
                  <a:srgbClr val="3366FF"/>
                </a:solidFill>
                <a:latin typeface="Calibri"/>
                <a:ea typeface="Calibri"/>
                <a:cs typeface="Calibri"/>
                <a:sym typeface="Calibri"/>
              </a:rPr>
              <a:t>infrarouges</a:t>
            </a:r>
            <a:r>
              <a:rPr lang="en-GB" sz="2000" i="1">
                <a:solidFill>
                  <a:srgbClr val="3366FF"/>
                </a:solidFill>
                <a:latin typeface="Calibri"/>
                <a:ea typeface="Calibri"/>
                <a:cs typeface="Calibri"/>
                <a:sym typeface="Calibri"/>
              </a:rPr>
              <a:t> et les ultraviolets. "</a:t>
            </a:r>
          </a:p>
          <a:p>
            <a:pPr>
              <a:buSzPts val="2000"/>
            </a:pPr>
            <a:endParaRPr lang="en-GB" sz="2000" i="1">
              <a:solidFill>
                <a:srgbClr val="3366FF"/>
              </a:solidFill>
              <a:latin typeface="Calibri"/>
              <a:ea typeface="Calibri"/>
              <a:cs typeface="Calibri"/>
              <a:sym typeface="Calibri"/>
            </a:endParaRPr>
          </a:p>
          <a:p>
            <a:pPr>
              <a:buSzPts val="2000"/>
            </a:pPr>
            <a:r>
              <a:rPr lang="en-GB" sz="2000" i="1">
                <a:solidFill>
                  <a:srgbClr val="3366FF"/>
                </a:solidFill>
                <a:latin typeface="Calibri"/>
                <a:ea typeface="Calibri"/>
                <a:cs typeface="Calibri"/>
                <a:sym typeface="Calibri"/>
              </a:rPr>
              <a:t>" Qui </a:t>
            </a:r>
            <a:r>
              <a:rPr lang="en-GB" sz="2000" i="1" err="1">
                <a:solidFill>
                  <a:srgbClr val="3366FF"/>
                </a:solidFill>
                <a:latin typeface="Calibri"/>
                <a:ea typeface="Calibri"/>
                <a:cs typeface="Calibri"/>
                <a:sym typeface="Calibri"/>
              </a:rPr>
              <a:t>pense</a:t>
            </a:r>
            <a:r>
              <a:rPr lang="en-GB" sz="2000" i="1">
                <a:solidFill>
                  <a:srgbClr val="3366FF"/>
                </a:solidFill>
                <a:latin typeface="Calibri"/>
                <a:ea typeface="Calibri"/>
                <a:cs typeface="Calibri"/>
                <a:sym typeface="Calibri"/>
              </a:rPr>
              <a:t> que le soleil </a:t>
            </a:r>
            <a:r>
              <a:rPr lang="en-GB" sz="2000" i="1" err="1">
                <a:solidFill>
                  <a:srgbClr val="3366FF"/>
                </a:solidFill>
                <a:latin typeface="Calibri"/>
                <a:ea typeface="Calibri"/>
                <a:cs typeface="Calibri"/>
                <a:sym typeface="Calibri"/>
              </a:rPr>
              <a:t>pourrait</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être</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responsable</a:t>
            </a:r>
            <a:r>
              <a:rPr lang="en-GB" sz="2000" i="1">
                <a:solidFill>
                  <a:srgbClr val="3366FF"/>
                </a:solidFill>
                <a:latin typeface="Calibri"/>
                <a:ea typeface="Calibri"/>
                <a:cs typeface="Calibri"/>
                <a:sym typeface="Calibri"/>
              </a:rPr>
              <a:t> du </a:t>
            </a:r>
            <a:r>
              <a:rPr lang="en-GB" sz="2000" i="1" err="1">
                <a:solidFill>
                  <a:srgbClr val="3366FF"/>
                </a:solidFill>
                <a:latin typeface="Calibri"/>
                <a:ea typeface="Calibri"/>
                <a:cs typeface="Calibri"/>
                <a:sym typeface="Calibri"/>
              </a:rPr>
              <a:t>réchauffement</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climatique</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actuel</a:t>
            </a:r>
            <a:r>
              <a:rPr lang="en-GB" sz="2000" i="1">
                <a:solidFill>
                  <a:srgbClr val="3366FF"/>
                </a:solidFill>
                <a:latin typeface="Calibri"/>
                <a:ea typeface="Calibri"/>
                <a:cs typeface="Calibri"/>
                <a:sym typeface="Calibri"/>
              </a:rPr>
              <a:t> ? </a:t>
            </a:r>
            <a:r>
              <a:rPr lang="en-GB" sz="2000" i="1" err="1">
                <a:solidFill>
                  <a:srgbClr val="3366FF"/>
                </a:solidFill>
                <a:latin typeface="Calibri"/>
                <a:ea typeface="Calibri"/>
                <a:cs typeface="Calibri"/>
                <a:sym typeface="Calibri"/>
              </a:rPr>
              <a:t>Pourquoi</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ou</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pourquoi</a:t>
            </a:r>
            <a:r>
              <a:rPr lang="en-GB" sz="2000" i="1">
                <a:solidFill>
                  <a:srgbClr val="3366FF"/>
                </a:solidFill>
                <a:latin typeface="Calibri"/>
                <a:ea typeface="Calibri"/>
                <a:cs typeface="Calibri"/>
                <a:sym typeface="Calibri"/>
              </a:rPr>
              <a:t> pas ? </a:t>
            </a:r>
          </a:p>
          <a:p>
            <a:pPr>
              <a:buSzPts val="2000"/>
            </a:pPr>
            <a:endParaRPr lang="en-GB" sz="2000" i="1">
              <a:solidFill>
                <a:srgbClr val="3366FF"/>
              </a:solidFill>
              <a:latin typeface="Calibri"/>
              <a:ea typeface="Calibri"/>
              <a:cs typeface="Calibri"/>
              <a:sym typeface="Calibri"/>
            </a:endParaRPr>
          </a:p>
          <a:p>
            <a:pPr>
              <a:buSzPts val="2000"/>
            </a:pP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Pensez-vous</a:t>
            </a:r>
            <a:r>
              <a:rPr lang="en-GB" sz="2000" i="1">
                <a:solidFill>
                  <a:srgbClr val="3366FF"/>
                </a:solidFill>
                <a:latin typeface="Calibri"/>
                <a:ea typeface="Calibri"/>
                <a:cs typeface="Calibri"/>
                <a:sym typeface="Calibri"/>
              </a:rPr>
              <a:t> que le </a:t>
            </a:r>
            <a:r>
              <a:rPr lang="en-GB" sz="2000" i="1" err="1">
                <a:solidFill>
                  <a:srgbClr val="3366FF"/>
                </a:solidFill>
                <a:latin typeface="Calibri"/>
                <a:ea typeface="Calibri"/>
                <a:cs typeface="Calibri"/>
                <a:sym typeface="Calibri"/>
              </a:rPr>
              <a:t>réchauffement</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climatique</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est</a:t>
            </a:r>
            <a:r>
              <a:rPr lang="en-GB" sz="2000" i="1">
                <a:solidFill>
                  <a:srgbClr val="3366FF"/>
                </a:solidFill>
                <a:latin typeface="Calibri"/>
                <a:ea typeface="Calibri"/>
                <a:cs typeface="Calibri"/>
                <a:sym typeface="Calibri"/>
              </a:rPr>
              <a:t> un </a:t>
            </a:r>
            <a:r>
              <a:rPr lang="en-GB" sz="2000" i="1" err="1">
                <a:solidFill>
                  <a:srgbClr val="3366FF"/>
                </a:solidFill>
                <a:latin typeface="Calibri"/>
                <a:ea typeface="Calibri"/>
                <a:cs typeface="Calibri"/>
                <a:sym typeface="Calibri"/>
              </a:rPr>
              <a:t>phénomène</a:t>
            </a:r>
            <a:r>
              <a:rPr lang="en-GB" sz="2000" i="1">
                <a:solidFill>
                  <a:srgbClr val="3366FF"/>
                </a:solidFill>
                <a:latin typeface="Calibri"/>
                <a:ea typeface="Calibri"/>
                <a:cs typeface="Calibri"/>
                <a:sym typeface="Calibri"/>
              </a:rPr>
              <a:t> naturel </a:t>
            </a:r>
            <a:r>
              <a:rPr lang="en-GB" sz="2000" i="1" err="1">
                <a:solidFill>
                  <a:srgbClr val="3366FF"/>
                </a:solidFill>
                <a:latin typeface="Calibri"/>
                <a:ea typeface="Calibri"/>
                <a:cs typeface="Calibri"/>
                <a:sym typeface="Calibri"/>
              </a:rPr>
              <a:t>ou</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d'origine</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humaine</a:t>
            </a:r>
            <a:r>
              <a:rPr lang="en-GB" sz="2000" i="1">
                <a:solidFill>
                  <a:srgbClr val="3366FF"/>
                </a:solidFill>
                <a:latin typeface="Calibri"/>
                <a:ea typeface="Calibri"/>
                <a:cs typeface="Calibri"/>
                <a:sym typeface="Calibri"/>
              </a:rPr>
              <a:t> ? " </a:t>
            </a:r>
          </a:p>
        </p:txBody>
      </p:sp>
      <p:pic>
        <p:nvPicPr>
          <p:cNvPr id="8" name="Google Shape;109;p15" descr="Scientist woman.png">
            <a:extLst>
              <a:ext uri="{FF2B5EF4-FFF2-40B4-BE49-F238E27FC236}">
                <a16:creationId xmlns:a16="http://schemas.microsoft.com/office/drawing/2014/main" id="{B2FDEE9B-0995-F045-98FB-F177E1016BA3}"/>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pic>
        <p:nvPicPr>
          <p:cNvPr id="9" name="Google Shape;224;p28" descr="sun_title.jpg">
            <a:extLst>
              <a:ext uri="{FF2B5EF4-FFF2-40B4-BE49-F238E27FC236}">
                <a16:creationId xmlns:a16="http://schemas.microsoft.com/office/drawing/2014/main" id="{7AC4B33C-071E-2449-969C-B6A1B92FD2B7}"/>
              </a:ext>
            </a:extLst>
          </p:cNvPr>
          <p:cNvPicPr preferRelativeResize="0"/>
          <p:nvPr/>
        </p:nvPicPr>
        <p:blipFill rotWithShape="1">
          <a:blip r:embed="rId4">
            <a:alphaModFix/>
          </a:blip>
          <a:srcRect/>
          <a:stretch/>
        </p:blipFill>
        <p:spPr>
          <a:xfrm>
            <a:off x="0" y="1554023"/>
            <a:ext cx="4515506" cy="3629980"/>
          </a:xfrm>
          <a:prstGeom prst="rect">
            <a:avLst/>
          </a:prstGeom>
          <a:noFill/>
          <a:ln>
            <a:noFill/>
          </a:ln>
        </p:spPr>
      </p:pic>
      <p:sp>
        <p:nvSpPr>
          <p:cNvPr id="10" name="Google Shape;226;p28">
            <a:extLst>
              <a:ext uri="{FF2B5EF4-FFF2-40B4-BE49-F238E27FC236}">
                <a16:creationId xmlns:a16="http://schemas.microsoft.com/office/drawing/2014/main" id="{DAB58DC1-F82F-BF46-8051-53E16CD82748}"/>
              </a:ext>
            </a:extLst>
          </p:cNvPr>
          <p:cNvSpPr txBox="1"/>
          <p:nvPr/>
        </p:nvSpPr>
        <p:spPr>
          <a:xfrm>
            <a:off x="-38099" y="5184003"/>
            <a:ext cx="3924300" cy="646290"/>
          </a:xfrm>
          <a:prstGeom prst="rect">
            <a:avLst/>
          </a:prstGeom>
          <a:noFill/>
          <a:ln>
            <a:noFill/>
          </a:ln>
        </p:spPr>
        <p:txBody>
          <a:bodyPr spcFirstLastPara="1" wrap="square" lIns="91425" tIns="45700" rIns="91425" bIns="45700" anchor="t" anchorCtr="0">
            <a:spAutoFit/>
          </a:bodyPr>
          <a:lstStyle/>
          <a:p>
            <a:r>
              <a:rPr lang="en-GB" sz="1200"/>
              <a:t>Source: Futura Sciences https://www.futura-sciences.com/sciences/questions-reponses/astronomie-temperature-soleil-6296/</a:t>
            </a:r>
          </a:p>
        </p:txBody>
      </p:sp>
      <p:sp>
        <p:nvSpPr>
          <p:cNvPr id="13" name="Google Shape;231;p29">
            <a:extLst>
              <a:ext uri="{FF2B5EF4-FFF2-40B4-BE49-F238E27FC236}">
                <a16:creationId xmlns:a16="http://schemas.microsoft.com/office/drawing/2014/main" id="{782CBAD1-0A3F-4447-AA1C-67541B6F1EFE}"/>
              </a:ext>
            </a:extLst>
          </p:cNvPr>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Suspect n°1: le soleil</a:t>
            </a:r>
          </a:p>
        </p:txBody>
      </p:sp>
      <p:sp>
        <p:nvSpPr>
          <p:cNvPr id="11" name="Google Shape;104;p15">
            <a:extLst>
              <a:ext uri="{FF2B5EF4-FFF2-40B4-BE49-F238E27FC236}">
                <a16:creationId xmlns:a16="http://schemas.microsoft.com/office/drawing/2014/main" id="{3B7EDC9A-2ABA-8D4A-82B6-50ECFD1C5CCB}"/>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17</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Suspect n°1: le soleil</a:t>
            </a:r>
          </a:p>
        </p:txBody>
      </p:sp>
      <p:sp>
        <p:nvSpPr>
          <p:cNvPr id="242" name="Google Shape;242;p30"/>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18</a:t>
            </a:fld>
            <a:endParaRPr lang="en-GB"/>
          </a:p>
        </p:txBody>
      </p:sp>
      <p:sp>
        <p:nvSpPr>
          <p:cNvPr id="244" name="Google Shape;244;p30"/>
          <p:cNvSpPr txBox="1"/>
          <p:nvPr/>
        </p:nvSpPr>
        <p:spPr>
          <a:xfrm>
            <a:off x="5331422" y="1554023"/>
            <a:ext cx="3812578" cy="4493497"/>
          </a:xfrm>
          <a:prstGeom prst="rect">
            <a:avLst/>
          </a:prstGeom>
          <a:noFill/>
          <a:ln>
            <a:noFill/>
          </a:ln>
        </p:spPr>
        <p:txBody>
          <a:bodyPr spcFirstLastPara="1" wrap="square" lIns="91425" tIns="45700" rIns="91425" bIns="45700" anchor="t" anchorCtr="0">
            <a:spAutoFit/>
          </a:bodyPr>
          <a:lstStyle/>
          <a:p>
            <a:pPr>
              <a:buSzPts val="2200"/>
            </a:pPr>
            <a:r>
              <a:rPr lang="en-GB" sz="2200" i="1">
                <a:solidFill>
                  <a:srgbClr val="3366FF"/>
                </a:solidFill>
                <a:latin typeface="Calibri"/>
                <a:ea typeface="Calibri"/>
                <a:cs typeface="Calibri"/>
                <a:sym typeface="Calibri"/>
              </a:rPr>
              <a:t>" Le flux </a:t>
            </a:r>
            <a:r>
              <a:rPr lang="en-GB" sz="2200" i="1" err="1">
                <a:solidFill>
                  <a:srgbClr val="3366FF"/>
                </a:solidFill>
                <a:latin typeface="Calibri"/>
                <a:ea typeface="Calibri"/>
                <a:cs typeface="Calibri"/>
                <a:sym typeface="Calibri"/>
              </a:rPr>
              <a:t>d'énergie</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solaire</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reçu</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à</a:t>
            </a:r>
            <a:r>
              <a:rPr lang="en-GB" sz="2200" i="1">
                <a:solidFill>
                  <a:srgbClr val="3366FF"/>
                </a:solidFill>
                <a:latin typeface="Calibri"/>
                <a:ea typeface="Calibri"/>
                <a:cs typeface="Calibri"/>
                <a:sym typeface="Calibri"/>
              </a:rPr>
              <a:t> la surface de la Terre et </a:t>
            </a:r>
            <a:r>
              <a:rPr lang="en-GB" sz="2200" i="1" err="1">
                <a:solidFill>
                  <a:srgbClr val="3366FF"/>
                </a:solidFill>
                <a:latin typeface="Calibri"/>
                <a:ea typeface="Calibri"/>
                <a:cs typeface="Calibri"/>
                <a:sym typeface="Calibri"/>
              </a:rPr>
              <a:t>l'insolation</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varie</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essentiellement</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en</a:t>
            </a:r>
            <a:r>
              <a:rPr lang="en-GB" sz="2200" i="1">
                <a:solidFill>
                  <a:srgbClr val="3366FF"/>
                </a:solidFill>
                <a:latin typeface="Calibri"/>
                <a:ea typeface="Calibri"/>
                <a:cs typeface="Calibri"/>
                <a:sym typeface="Calibri"/>
              </a:rPr>
              <a:t> raison du </a:t>
            </a:r>
            <a:r>
              <a:rPr lang="en-GB" sz="2200" i="1" err="1">
                <a:solidFill>
                  <a:srgbClr val="3366FF"/>
                </a:solidFill>
                <a:latin typeface="Calibri"/>
                <a:ea typeface="Calibri"/>
                <a:cs typeface="Calibri"/>
                <a:sym typeface="Calibri"/>
              </a:rPr>
              <a:t>mouvement</a:t>
            </a:r>
            <a:r>
              <a:rPr lang="en-GB" sz="2200" i="1">
                <a:solidFill>
                  <a:srgbClr val="3366FF"/>
                </a:solidFill>
                <a:latin typeface="Calibri"/>
                <a:ea typeface="Calibri"/>
                <a:cs typeface="Calibri"/>
                <a:sym typeface="Calibri"/>
              </a:rPr>
              <a:t> de rotation de </a:t>
            </a:r>
            <a:r>
              <a:rPr lang="en-GB" sz="2200" i="1" err="1">
                <a:solidFill>
                  <a:srgbClr val="3366FF"/>
                </a:solidFill>
                <a:latin typeface="Calibri"/>
                <a:ea typeface="Calibri"/>
                <a:cs typeface="Calibri"/>
                <a:sym typeface="Calibri"/>
              </a:rPr>
              <a:t>notre</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planète</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autour</a:t>
            </a:r>
            <a:r>
              <a:rPr lang="en-GB" sz="2200" i="1">
                <a:solidFill>
                  <a:srgbClr val="3366FF"/>
                </a:solidFill>
                <a:latin typeface="Calibri"/>
                <a:ea typeface="Calibri"/>
                <a:cs typeface="Calibri"/>
                <a:sym typeface="Calibri"/>
              </a:rPr>
              <a:t> de son axe de rotation, qui </a:t>
            </a:r>
            <a:r>
              <a:rPr lang="en-GB" sz="2200" i="1" err="1">
                <a:solidFill>
                  <a:srgbClr val="3366FF"/>
                </a:solidFill>
                <a:latin typeface="Calibri"/>
                <a:ea typeface="Calibri"/>
                <a:cs typeface="Calibri"/>
                <a:sym typeface="Calibri"/>
              </a:rPr>
              <a:t>est</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à</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l'origine</a:t>
            </a:r>
            <a:r>
              <a:rPr lang="en-GB" sz="2200" i="1">
                <a:solidFill>
                  <a:srgbClr val="3366FF"/>
                </a:solidFill>
                <a:latin typeface="Calibri"/>
                <a:ea typeface="Calibri"/>
                <a:cs typeface="Calibri"/>
                <a:sym typeface="Calibri"/>
              </a:rPr>
              <a:t> de </a:t>
            </a:r>
            <a:r>
              <a:rPr lang="en-GB" sz="2200" i="1" err="1">
                <a:solidFill>
                  <a:srgbClr val="3366FF"/>
                </a:solidFill>
                <a:latin typeface="Calibri"/>
                <a:ea typeface="Calibri"/>
                <a:cs typeface="Calibri"/>
                <a:sym typeface="Calibri"/>
              </a:rPr>
              <a:t>l'alternance</a:t>
            </a:r>
            <a:r>
              <a:rPr lang="en-GB" sz="2200" i="1">
                <a:solidFill>
                  <a:srgbClr val="3366FF"/>
                </a:solidFill>
                <a:latin typeface="Calibri"/>
                <a:ea typeface="Calibri"/>
                <a:cs typeface="Calibri"/>
                <a:sym typeface="Calibri"/>
              </a:rPr>
              <a:t> du jour et de la </a:t>
            </a:r>
            <a:r>
              <a:rPr lang="en-GB" sz="2200" i="1" err="1">
                <a:solidFill>
                  <a:srgbClr val="3366FF"/>
                </a:solidFill>
                <a:latin typeface="Calibri"/>
                <a:ea typeface="Calibri"/>
                <a:cs typeface="Calibri"/>
                <a:sym typeface="Calibri"/>
              </a:rPr>
              <a:t>nuit</a:t>
            </a:r>
            <a:r>
              <a:rPr lang="en-GB" sz="2200" i="1">
                <a:solidFill>
                  <a:srgbClr val="3366FF"/>
                </a:solidFill>
                <a:latin typeface="Calibri"/>
                <a:ea typeface="Calibri"/>
                <a:cs typeface="Calibri"/>
                <a:sym typeface="Calibri"/>
              </a:rPr>
              <a:t>. Il </a:t>
            </a:r>
            <a:r>
              <a:rPr lang="en-GB" sz="2200" i="1" err="1">
                <a:solidFill>
                  <a:srgbClr val="3366FF"/>
                </a:solidFill>
                <a:latin typeface="Calibri"/>
                <a:ea typeface="Calibri"/>
                <a:cs typeface="Calibri"/>
                <a:sym typeface="Calibri"/>
              </a:rPr>
              <a:t>varie</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également</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en</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fonction</a:t>
            </a:r>
            <a:r>
              <a:rPr lang="en-GB" sz="2200" i="1">
                <a:solidFill>
                  <a:srgbClr val="3366FF"/>
                </a:solidFill>
                <a:latin typeface="Calibri"/>
                <a:ea typeface="Calibri"/>
                <a:cs typeface="Calibri"/>
                <a:sym typeface="Calibri"/>
              </a:rPr>
              <a:t> du </a:t>
            </a:r>
            <a:r>
              <a:rPr lang="en-GB" sz="2200" i="1" err="1">
                <a:solidFill>
                  <a:srgbClr val="3366FF"/>
                </a:solidFill>
                <a:latin typeface="Calibri"/>
                <a:ea typeface="Calibri"/>
                <a:cs typeface="Calibri"/>
                <a:sym typeface="Calibri"/>
              </a:rPr>
              <a:t>mouvement</a:t>
            </a:r>
            <a:r>
              <a:rPr lang="en-GB" sz="2200" i="1">
                <a:solidFill>
                  <a:srgbClr val="3366FF"/>
                </a:solidFill>
                <a:latin typeface="Calibri"/>
                <a:ea typeface="Calibri"/>
                <a:cs typeface="Calibri"/>
                <a:sym typeface="Calibri"/>
              </a:rPr>
              <a:t> de </a:t>
            </a:r>
            <a:r>
              <a:rPr lang="en-GB" sz="2200" i="1" err="1">
                <a:solidFill>
                  <a:srgbClr val="3366FF"/>
                </a:solidFill>
                <a:latin typeface="Calibri"/>
                <a:ea typeface="Calibri"/>
                <a:cs typeface="Calibri"/>
                <a:sym typeface="Calibri"/>
              </a:rPr>
              <a:t>révolution</a:t>
            </a:r>
            <a:r>
              <a:rPr lang="en-GB" sz="2200" i="1">
                <a:solidFill>
                  <a:srgbClr val="3366FF"/>
                </a:solidFill>
                <a:latin typeface="Calibri"/>
                <a:ea typeface="Calibri"/>
                <a:cs typeface="Calibri"/>
                <a:sym typeface="Calibri"/>
              </a:rPr>
              <a:t> sur son </a:t>
            </a:r>
            <a:r>
              <a:rPr lang="en-GB" sz="2200" i="1" err="1">
                <a:solidFill>
                  <a:srgbClr val="3366FF"/>
                </a:solidFill>
                <a:latin typeface="Calibri"/>
                <a:ea typeface="Calibri"/>
                <a:cs typeface="Calibri"/>
                <a:sym typeface="Calibri"/>
              </a:rPr>
              <a:t>orbite</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autour</a:t>
            </a:r>
            <a:r>
              <a:rPr lang="en-GB" sz="2200" i="1">
                <a:solidFill>
                  <a:srgbClr val="3366FF"/>
                </a:solidFill>
                <a:latin typeface="Calibri"/>
                <a:ea typeface="Calibri"/>
                <a:cs typeface="Calibri"/>
                <a:sym typeface="Calibri"/>
              </a:rPr>
              <a:t> du Soleil, </a:t>
            </a:r>
            <a:r>
              <a:rPr lang="en-GB" sz="2200" i="1" err="1">
                <a:solidFill>
                  <a:srgbClr val="3366FF"/>
                </a:solidFill>
                <a:latin typeface="Calibri"/>
                <a:ea typeface="Calibri"/>
                <a:cs typeface="Calibri"/>
                <a:sym typeface="Calibri"/>
              </a:rPr>
              <a:t>ce</a:t>
            </a:r>
            <a:r>
              <a:rPr lang="en-GB" sz="2200" i="1">
                <a:solidFill>
                  <a:srgbClr val="3366FF"/>
                </a:solidFill>
                <a:latin typeface="Calibri"/>
                <a:ea typeface="Calibri"/>
                <a:cs typeface="Calibri"/>
                <a:sym typeface="Calibri"/>
              </a:rPr>
              <a:t> qui </a:t>
            </a:r>
            <a:r>
              <a:rPr lang="en-GB" sz="2200" i="1" err="1">
                <a:solidFill>
                  <a:srgbClr val="3366FF"/>
                </a:solidFill>
                <a:latin typeface="Calibri"/>
                <a:ea typeface="Calibri"/>
                <a:cs typeface="Calibri"/>
                <a:sym typeface="Calibri"/>
              </a:rPr>
              <a:t>est</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à</a:t>
            </a:r>
            <a:r>
              <a:rPr lang="en-GB" sz="2200" i="1">
                <a:solidFill>
                  <a:srgbClr val="3366FF"/>
                </a:solidFill>
                <a:latin typeface="Calibri"/>
                <a:ea typeface="Calibri"/>
                <a:cs typeface="Calibri"/>
                <a:sym typeface="Calibri"/>
              </a:rPr>
              <a:t> </a:t>
            </a:r>
            <a:r>
              <a:rPr lang="en-GB" sz="2200" i="1" err="1">
                <a:solidFill>
                  <a:srgbClr val="3366FF"/>
                </a:solidFill>
                <a:latin typeface="Calibri"/>
                <a:ea typeface="Calibri"/>
                <a:cs typeface="Calibri"/>
                <a:sym typeface="Calibri"/>
              </a:rPr>
              <a:t>l'origine</a:t>
            </a:r>
            <a:r>
              <a:rPr lang="en-GB" sz="2200" i="1">
                <a:solidFill>
                  <a:srgbClr val="3366FF"/>
                </a:solidFill>
                <a:latin typeface="Calibri"/>
                <a:ea typeface="Calibri"/>
                <a:cs typeface="Calibri"/>
                <a:sym typeface="Calibri"/>
              </a:rPr>
              <a:t> de </a:t>
            </a:r>
            <a:r>
              <a:rPr lang="en-GB" sz="2200" i="1" err="1">
                <a:solidFill>
                  <a:srgbClr val="3366FF"/>
                </a:solidFill>
                <a:latin typeface="Calibri"/>
                <a:ea typeface="Calibri"/>
                <a:cs typeface="Calibri"/>
                <a:sym typeface="Calibri"/>
              </a:rPr>
              <a:t>l'alternance</a:t>
            </a:r>
            <a:r>
              <a:rPr lang="en-GB" sz="2200" i="1">
                <a:solidFill>
                  <a:srgbClr val="3366FF"/>
                </a:solidFill>
                <a:latin typeface="Calibri"/>
                <a:ea typeface="Calibri"/>
                <a:cs typeface="Calibri"/>
                <a:sym typeface="Calibri"/>
              </a:rPr>
              <a:t> des </a:t>
            </a:r>
            <a:r>
              <a:rPr lang="en-GB" sz="2200" i="1" err="1">
                <a:solidFill>
                  <a:srgbClr val="3366FF"/>
                </a:solidFill>
                <a:latin typeface="Calibri"/>
                <a:ea typeface="Calibri"/>
                <a:cs typeface="Calibri"/>
                <a:sym typeface="Calibri"/>
              </a:rPr>
              <a:t>saisons</a:t>
            </a:r>
            <a:r>
              <a:rPr lang="en-GB" sz="2200" i="1">
                <a:solidFill>
                  <a:srgbClr val="3366FF"/>
                </a:solidFill>
                <a:latin typeface="Calibri"/>
                <a:ea typeface="Calibri"/>
                <a:cs typeface="Calibri"/>
                <a:sym typeface="Calibri"/>
              </a:rPr>
              <a:t>. </a:t>
            </a:r>
          </a:p>
        </p:txBody>
      </p:sp>
      <p:pic>
        <p:nvPicPr>
          <p:cNvPr id="8" name="Google Shape;109;p15" descr="Scientist woman.png">
            <a:extLst>
              <a:ext uri="{FF2B5EF4-FFF2-40B4-BE49-F238E27FC236}">
                <a16:creationId xmlns:a16="http://schemas.microsoft.com/office/drawing/2014/main" id="{76B30CE5-0179-8245-A0E4-9FEADC61AB10}"/>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pic>
        <p:nvPicPr>
          <p:cNvPr id="9" name="Google Shape;224;p28" descr="sun_title.jpg">
            <a:extLst>
              <a:ext uri="{FF2B5EF4-FFF2-40B4-BE49-F238E27FC236}">
                <a16:creationId xmlns:a16="http://schemas.microsoft.com/office/drawing/2014/main" id="{98BAE159-A4C0-9943-A261-70F8CDEEACF2}"/>
              </a:ext>
            </a:extLst>
          </p:cNvPr>
          <p:cNvPicPr preferRelativeResize="0"/>
          <p:nvPr/>
        </p:nvPicPr>
        <p:blipFill rotWithShape="1">
          <a:blip r:embed="rId4">
            <a:alphaModFix/>
          </a:blip>
          <a:srcRect/>
          <a:stretch/>
        </p:blipFill>
        <p:spPr>
          <a:xfrm>
            <a:off x="0" y="1554023"/>
            <a:ext cx="4515506" cy="3629980"/>
          </a:xfrm>
          <a:prstGeom prst="rect">
            <a:avLst/>
          </a:prstGeom>
          <a:noFill/>
          <a:ln>
            <a:noFill/>
          </a:ln>
        </p:spPr>
      </p:pic>
      <p:sp>
        <p:nvSpPr>
          <p:cNvPr id="10" name="Google Shape;226;p28">
            <a:extLst>
              <a:ext uri="{FF2B5EF4-FFF2-40B4-BE49-F238E27FC236}">
                <a16:creationId xmlns:a16="http://schemas.microsoft.com/office/drawing/2014/main" id="{85727024-295D-8B4A-99DB-F0E763B95A6B}"/>
              </a:ext>
            </a:extLst>
          </p:cNvPr>
          <p:cNvSpPr txBox="1"/>
          <p:nvPr/>
        </p:nvSpPr>
        <p:spPr>
          <a:xfrm>
            <a:off x="-38099" y="5184003"/>
            <a:ext cx="3924300" cy="646290"/>
          </a:xfrm>
          <a:prstGeom prst="rect">
            <a:avLst/>
          </a:prstGeom>
          <a:noFill/>
          <a:ln>
            <a:noFill/>
          </a:ln>
        </p:spPr>
        <p:txBody>
          <a:bodyPr spcFirstLastPara="1" wrap="square" lIns="91425" tIns="45700" rIns="91425" bIns="45700" anchor="t" anchorCtr="0">
            <a:spAutoFit/>
          </a:bodyPr>
          <a:lstStyle/>
          <a:p>
            <a:r>
              <a:rPr lang="en-GB" sz="1200"/>
              <a:t>Source: Futura Sciences https://www.futura-sciences.com/sciences/questions-reponses/astronomie-temperature-soleil-6296/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en-GB" err="1"/>
              <a:t>Enquête</a:t>
            </a:r>
            <a:r>
              <a:rPr lang="en-GB"/>
              <a:t> sur le </a:t>
            </a:r>
            <a:r>
              <a:rPr lang="en-GB" err="1"/>
              <a:t>changement</a:t>
            </a:r>
            <a:r>
              <a:rPr lang="en-GB"/>
              <a:t> </a:t>
            </a:r>
            <a:r>
              <a:rPr lang="en-GB" err="1"/>
              <a:t>climatique</a:t>
            </a:r>
            <a:endParaRPr lang="en-GB"/>
          </a:p>
        </p:txBody>
      </p:sp>
      <p:sp>
        <p:nvSpPr>
          <p:cNvPr id="89" name="Google Shape;89;p13"/>
          <p:cNvSpPr txBox="1">
            <a:spLocks noGrp="1"/>
          </p:cNvSpPr>
          <p:nvPr>
            <p:ph type="subTitle" idx="1"/>
          </p:nvPr>
        </p:nvSpPr>
        <p:spPr>
          <a:xfrm>
            <a:off x="1104900" y="3886201"/>
            <a:ext cx="6934200" cy="1752600"/>
          </a:xfrm>
          <a:prstGeom prst="rect">
            <a:avLst/>
          </a:prstGeom>
          <a:noFill/>
          <a:ln>
            <a:noFill/>
          </a:ln>
        </p:spPr>
        <p:txBody>
          <a:bodyPr spcFirstLastPara="1" wrap="square" lIns="91425" tIns="45700" rIns="91425" bIns="45700" anchor="t" anchorCtr="0">
            <a:normAutofit/>
          </a:bodyPr>
          <a:lstStyle/>
          <a:p>
            <a:pPr marL="0" indent="0">
              <a:spcBef>
                <a:spcPts val="0"/>
              </a:spcBef>
            </a:pPr>
            <a:r>
              <a:rPr lang="en-GB"/>
              <a:t>Open Educational Resource</a:t>
            </a:r>
          </a:p>
          <a:p>
            <a:pPr marL="0" indent="0">
              <a:spcBef>
                <a:spcPts val="400"/>
              </a:spcBef>
              <a:buSzPts val="2000"/>
            </a:pPr>
            <a:r>
              <a:rPr lang="en-GB" sz="2000"/>
              <a:t>Pour les </a:t>
            </a:r>
            <a:r>
              <a:rPr lang="en-GB" sz="2000" err="1"/>
              <a:t>élèves</a:t>
            </a:r>
            <a:r>
              <a:rPr lang="en-GB" sz="2000"/>
              <a:t> de 14 </a:t>
            </a:r>
            <a:r>
              <a:rPr lang="en-GB" sz="2000" err="1"/>
              <a:t>à</a:t>
            </a:r>
            <a:r>
              <a:rPr lang="en-GB" sz="2000"/>
              <a:t> 18 </a:t>
            </a:r>
            <a:r>
              <a:rPr lang="en-GB" sz="2000" err="1"/>
              <a:t>ans</a:t>
            </a:r>
            <a:endParaRPr lang="en-GB" sz="2000"/>
          </a:p>
        </p:txBody>
      </p:sp>
      <p:sp>
        <p:nvSpPr>
          <p:cNvPr id="2" name="Segnaposto numero diapositiva 1">
            <a:extLst>
              <a:ext uri="{FF2B5EF4-FFF2-40B4-BE49-F238E27FC236}">
                <a16:creationId xmlns:a16="http://schemas.microsoft.com/office/drawing/2014/main" id="{B0592E6E-246C-1547-8804-BBEFEF7E4FF7}"/>
              </a:ext>
            </a:extLst>
          </p:cNvPr>
          <p:cNvSpPr>
            <a:spLocks noGrp="1"/>
          </p:cNvSpPr>
          <p:nvPr>
            <p:ph type="sldNum" idx="12"/>
          </p:nvPr>
        </p:nvSpPr>
        <p:spPr/>
        <p:txBody>
          <a:bodyPr/>
          <a:lstStyle/>
          <a:p>
            <a:fld id="{00000000-1234-1234-1234-123412341234}" type="slidenum">
              <a:rPr lang="fr-FR" smtClean="0"/>
              <a:pPr/>
              <a:t>1</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1"/>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19</a:t>
            </a:fld>
            <a:endParaRPr/>
          </a:p>
        </p:txBody>
      </p:sp>
      <p:sp>
        <p:nvSpPr>
          <p:cNvPr id="253" name="Google Shape;253;p31"/>
          <p:cNvSpPr txBox="1"/>
          <p:nvPr/>
        </p:nvSpPr>
        <p:spPr>
          <a:xfrm>
            <a:off x="5394922" y="1214422"/>
            <a:ext cx="3634778" cy="5324494"/>
          </a:xfrm>
          <a:prstGeom prst="rect">
            <a:avLst/>
          </a:prstGeom>
          <a:noFill/>
          <a:ln>
            <a:noFill/>
          </a:ln>
        </p:spPr>
        <p:txBody>
          <a:bodyPr spcFirstLastPara="1" wrap="square" lIns="91425" tIns="45700" rIns="91425" bIns="45700" anchor="t" anchorCtr="0">
            <a:spAutoFit/>
          </a:bodyPr>
          <a:lstStyle/>
          <a:p>
            <a:pPr>
              <a:buSzPts val="2000"/>
            </a:pPr>
            <a:r>
              <a:rPr lang="en-GB" sz="2000" b="1" i="1">
                <a:solidFill>
                  <a:srgbClr val="3366FF"/>
                </a:solidFill>
                <a:latin typeface="Calibri"/>
                <a:ea typeface="Calibri"/>
                <a:cs typeface="Calibri"/>
                <a:sym typeface="Calibri"/>
              </a:rPr>
              <a:t>Milutin Milankovitch cycle. </a:t>
            </a:r>
          </a:p>
          <a:p>
            <a:pPr>
              <a:buSzPts val="2000"/>
            </a:pPr>
            <a:r>
              <a:rPr lang="en-GB" sz="2000" i="1">
                <a:solidFill>
                  <a:srgbClr val="3366FF"/>
                </a:solidFill>
                <a:latin typeface="Calibri"/>
                <a:ea typeface="Calibri"/>
                <a:cs typeface="Calibri"/>
                <a:sym typeface="Calibri"/>
              </a:rPr>
              <a:t>Les cycles </a:t>
            </a:r>
            <a:r>
              <a:rPr lang="en-GB" sz="2000" i="1" err="1">
                <a:solidFill>
                  <a:srgbClr val="3366FF"/>
                </a:solidFill>
                <a:latin typeface="Calibri"/>
                <a:ea typeface="Calibri"/>
                <a:cs typeface="Calibri"/>
                <a:sym typeface="Calibri"/>
              </a:rPr>
              <a:t>sont</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perceptibles</a:t>
            </a:r>
            <a:r>
              <a:rPr lang="en-GB" sz="2000" i="1">
                <a:solidFill>
                  <a:srgbClr val="3366FF"/>
                </a:solidFill>
                <a:latin typeface="Calibri"/>
                <a:ea typeface="Calibri"/>
                <a:cs typeface="Calibri"/>
                <a:sym typeface="Calibri"/>
              </a:rPr>
              <a:t> dans les archives </a:t>
            </a:r>
            <a:r>
              <a:rPr lang="en-GB" sz="2000" i="1" err="1">
                <a:solidFill>
                  <a:srgbClr val="3366FF"/>
                </a:solidFill>
                <a:latin typeface="Calibri"/>
                <a:ea typeface="Calibri"/>
                <a:cs typeface="Calibri"/>
                <a:sym typeface="Calibri"/>
              </a:rPr>
              <a:t>climatiques</a:t>
            </a:r>
            <a:r>
              <a:rPr lang="en-GB" sz="2000" i="1">
                <a:solidFill>
                  <a:srgbClr val="3366FF"/>
                </a:solidFill>
                <a:latin typeface="Calibri"/>
                <a:ea typeface="Calibri"/>
                <a:cs typeface="Calibri"/>
                <a:sym typeface="Calibri"/>
              </a:rPr>
              <a:t> des carottes de glace.  Le flux </a:t>
            </a:r>
            <a:r>
              <a:rPr lang="en-GB" sz="2000" i="1" err="1">
                <a:solidFill>
                  <a:srgbClr val="3366FF"/>
                </a:solidFill>
                <a:latin typeface="Calibri"/>
                <a:ea typeface="Calibri"/>
                <a:cs typeface="Calibri"/>
                <a:sym typeface="Calibri"/>
              </a:rPr>
              <a:t>d'énergie</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rayonné</a:t>
            </a:r>
            <a:r>
              <a:rPr lang="en-GB" sz="2000" i="1">
                <a:solidFill>
                  <a:srgbClr val="3366FF"/>
                </a:solidFill>
                <a:latin typeface="Calibri"/>
                <a:ea typeface="Calibri"/>
                <a:cs typeface="Calibri"/>
                <a:sym typeface="Calibri"/>
              </a:rPr>
              <a:t> par le Soleil, </a:t>
            </a:r>
            <a:r>
              <a:rPr lang="en-GB" sz="2000" i="1" err="1">
                <a:solidFill>
                  <a:srgbClr val="3366FF"/>
                </a:solidFill>
                <a:latin typeface="Calibri"/>
                <a:ea typeface="Calibri"/>
                <a:cs typeface="Calibri"/>
                <a:sym typeface="Calibri"/>
              </a:rPr>
              <a:t>l'irradiance</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exprimée</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en</a:t>
            </a:r>
            <a:r>
              <a:rPr lang="en-GB" sz="2000" i="1">
                <a:solidFill>
                  <a:srgbClr val="3366FF"/>
                </a:solidFill>
                <a:latin typeface="Calibri"/>
                <a:ea typeface="Calibri"/>
                <a:cs typeface="Calibri"/>
                <a:sym typeface="Calibri"/>
              </a:rPr>
              <a:t> W_m-2), a </a:t>
            </a:r>
            <a:r>
              <a:rPr lang="en-GB" sz="2000" i="1" err="1">
                <a:solidFill>
                  <a:srgbClr val="3366FF"/>
                </a:solidFill>
                <a:latin typeface="Calibri"/>
                <a:ea typeface="Calibri"/>
                <a:cs typeface="Calibri"/>
                <a:sym typeface="Calibri"/>
              </a:rPr>
              <a:t>longtemps</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été</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considéré</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comme</a:t>
            </a:r>
            <a:r>
              <a:rPr lang="en-GB" sz="2000" i="1">
                <a:solidFill>
                  <a:srgbClr val="3366FF"/>
                </a:solidFill>
                <a:latin typeface="Calibri"/>
                <a:ea typeface="Calibri"/>
                <a:cs typeface="Calibri"/>
                <a:sym typeface="Calibri"/>
              </a:rPr>
              <a:t> constant, </a:t>
            </a:r>
            <a:r>
              <a:rPr lang="en-GB" sz="2000" i="1" err="1">
                <a:solidFill>
                  <a:srgbClr val="3366FF"/>
                </a:solidFill>
                <a:latin typeface="Calibri"/>
                <a:ea typeface="Calibri"/>
                <a:cs typeface="Calibri"/>
                <a:sym typeface="Calibri"/>
              </a:rPr>
              <a:t>d'où</a:t>
            </a:r>
            <a:r>
              <a:rPr lang="en-GB" sz="2000" i="1">
                <a:solidFill>
                  <a:srgbClr val="3366FF"/>
                </a:solidFill>
                <a:latin typeface="Calibri"/>
                <a:ea typeface="Calibri"/>
                <a:cs typeface="Calibri"/>
                <a:sym typeface="Calibri"/>
              </a:rPr>
              <a:t> son nom de "</a:t>
            </a:r>
            <a:r>
              <a:rPr lang="en-GB" sz="2000" i="1" err="1">
                <a:solidFill>
                  <a:srgbClr val="3366FF"/>
                </a:solidFill>
                <a:latin typeface="Calibri"/>
                <a:ea typeface="Calibri"/>
                <a:cs typeface="Calibri"/>
                <a:sym typeface="Calibri"/>
              </a:rPr>
              <a:t>constante</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solaire</a:t>
            </a:r>
            <a:r>
              <a:rPr lang="en-GB" sz="2000" i="1">
                <a:solidFill>
                  <a:srgbClr val="3366FF"/>
                </a:solidFill>
                <a:latin typeface="Calibri"/>
                <a:ea typeface="Calibri"/>
                <a:cs typeface="Calibri"/>
                <a:sym typeface="Calibri"/>
              </a:rPr>
              <a:t>". </a:t>
            </a:r>
          </a:p>
          <a:p>
            <a:pPr>
              <a:buSzPts val="2000"/>
            </a:pPr>
            <a:endParaRPr lang="en-GB" sz="2000" i="1">
              <a:solidFill>
                <a:srgbClr val="3366FF"/>
              </a:solidFill>
              <a:latin typeface="Calibri"/>
              <a:ea typeface="Calibri"/>
              <a:cs typeface="Calibri"/>
              <a:sym typeface="Calibri"/>
            </a:endParaRPr>
          </a:p>
          <a:p>
            <a:pPr>
              <a:buSzPts val="2000"/>
            </a:pPr>
            <a:r>
              <a:rPr lang="en-GB" sz="2000" i="1">
                <a:solidFill>
                  <a:srgbClr val="3366FF"/>
                </a:solidFill>
                <a:latin typeface="Calibri"/>
                <a:ea typeface="Calibri"/>
                <a:cs typeface="Calibri"/>
                <a:sym typeface="Calibri"/>
              </a:rPr>
              <a:t>Il a </a:t>
            </a:r>
            <a:r>
              <a:rPr lang="en-GB" sz="2000" i="1" err="1">
                <a:solidFill>
                  <a:srgbClr val="3366FF"/>
                </a:solidFill>
                <a:latin typeface="Calibri"/>
                <a:ea typeface="Calibri"/>
                <a:cs typeface="Calibri"/>
                <a:sym typeface="Calibri"/>
              </a:rPr>
              <a:t>fallu</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attendre</a:t>
            </a:r>
            <a:r>
              <a:rPr lang="en-GB" sz="2000" i="1">
                <a:solidFill>
                  <a:srgbClr val="3366FF"/>
                </a:solidFill>
                <a:latin typeface="Calibri"/>
                <a:ea typeface="Calibri"/>
                <a:cs typeface="Calibri"/>
                <a:sym typeface="Calibri"/>
              </a:rPr>
              <a:t> les </a:t>
            </a:r>
            <a:r>
              <a:rPr lang="en-GB" sz="2000" i="1" err="1">
                <a:solidFill>
                  <a:srgbClr val="3366FF"/>
                </a:solidFill>
                <a:latin typeface="Calibri"/>
                <a:ea typeface="Calibri"/>
                <a:cs typeface="Calibri"/>
                <a:sym typeface="Calibri"/>
              </a:rPr>
              <a:t>mesures</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extrêmement</a:t>
            </a:r>
            <a:r>
              <a:rPr lang="en-GB" sz="2000" i="1">
                <a:solidFill>
                  <a:srgbClr val="3366FF"/>
                </a:solidFill>
                <a:latin typeface="Calibri"/>
                <a:ea typeface="Calibri"/>
                <a:cs typeface="Calibri"/>
                <a:sym typeface="Calibri"/>
              </a:rPr>
              <a:t> précises </a:t>
            </a:r>
            <a:r>
              <a:rPr lang="en-GB" sz="2000" i="1" err="1">
                <a:solidFill>
                  <a:srgbClr val="3366FF"/>
                </a:solidFill>
                <a:latin typeface="Calibri"/>
                <a:ea typeface="Calibri"/>
                <a:cs typeface="Calibri"/>
                <a:sym typeface="Calibri"/>
              </a:rPr>
              <a:t>obtenues</a:t>
            </a:r>
            <a:r>
              <a:rPr lang="en-GB" sz="2000" i="1">
                <a:solidFill>
                  <a:srgbClr val="3366FF"/>
                </a:solidFill>
                <a:latin typeface="Calibri"/>
                <a:ea typeface="Calibri"/>
                <a:cs typeface="Calibri"/>
                <a:sym typeface="Calibri"/>
              </a:rPr>
              <a:t> par les satellites </a:t>
            </a:r>
            <a:r>
              <a:rPr lang="en-GB" sz="2000" i="1" err="1">
                <a:solidFill>
                  <a:srgbClr val="3366FF"/>
                </a:solidFill>
                <a:latin typeface="Calibri"/>
                <a:ea typeface="Calibri"/>
                <a:cs typeface="Calibri"/>
                <a:sym typeface="Calibri"/>
              </a:rPr>
              <a:t>depuis</a:t>
            </a:r>
            <a:r>
              <a:rPr lang="en-GB" sz="2000" i="1">
                <a:solidFill>
                  <a:srgbClr val="3366FF"/>
                </a:solidFill>
                <a:latin typeface="Calibri"/>
                <a:ea typeface="Calibri"/>
                <a:cs typeface="Calibri"/>
                <a:sym typeface="Calibri"/>
              </a:rPr>
              <a:t> les </a:t>
            </a:r>
            <a:r>
              <a:rPr lang="en-GB" sz="2000" i="1" err="1">
                <a:solidFill>
                  <a:srgbClr val="3366FF"/>
                </a:solidFill>
                <a:latin typeface="Calibri"/>
                <a:ea typeface="Calibri"/>
                <a:cs typeface="Calibri"/>
                <a:sym typeface="Calibri"/>
              </a:rPr>
              <a:t>années</a:t>
            </a:r>
            <a:r>
              <a:rPr lang="en-GB" sz="2000" i="1">
                <a:solidFill>
                  <a:srgbClr val="3366FF"/>
                </a:solidFill>
                <a:latin typeface="Calibri"/>
                <a:ea typeface="Calibri"/>
                <a:cs typeface="Calibri"/>
                <a:sym typeface="Calibri"/>
              </a:rPr>
              <a:t> 1960 pour </a:t>
            </a:r>
            <a:r>
              <a:rPr lang="en-GB" sz="2000" i="1" err="1">
                <a:solidFill>
                  <a:srgbClr val="3366FF"/>
                </a:solidFill>
                <a:latin typeface="Calibri"/>
                <a:ea typeface="Calibri"/>
                <a:cs typeface="Calibri"/>
                <a:sym typeface="Calibri"/>
              </a:rPr>
              <a:t>montrer</a:t>
            </a:r>
            <a:r>
              <a:rPr lang="en-GB" sz="2000" i="1">
                <a:solidFill>
                  <a:srgbClr val="3366FF"/>
                </a:solidFill>
                <a:latin typeface="Calibri"/>
                <a:ea typeface="Calibri"/>
                <a:cs typeface="Calibri"/>
                <a:sym typeface="Calibri"/>
              </a:rPr>
              <a:t> que </a:t>
            </a:r>
            <a:r>
              <a:rPr lang="en-GB" sz="2000" i="1" err="1">
                <a:solidFill>
                  <a:srgbClr val="3366FF"/>
                </a:solidFill>
                <a:latin typeface="Calibri"/>
                <a:ea typeface="Calibri"/>
                <a:cs typeface="Calibri"/>
                <a:sym typeface="Calibri"/>
              </a:rPr>
              <a:t>cette</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constante</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est</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en</a:t>
            </a:r>
            <a:r>
              <a:rPr lang="en-GB" sz="2000" i="1">
                <a:solidFill>
                  <a:srgbClr val="3366FF"/>
                </a:solidFill>
                <a:latin typeface="Calibri"/>
                <a:ea typeface="Calibri"/>
                <a:cs typeface="Calibri"/>
                <a:sym typeface="Calibri"/>
              </a:rPr>
              <a:t> fait variable, </a:t>
            </a:r>
            <a:r>
              <a:rPr lang="en-GB" sz="2000" i="1" err="1">
                <a:solidFill>
                  <a:srgbClr val="3366FF"/>
                </a:solidFill>
                <a:latin typeface="Calibri"/>
                <a:ea typeface="Calibri"/>
                <a:cs typeface="Calibri"/>
                <a:sym typeface="Calibri"/>
              </a:rPr>
              <a:t>mais</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très</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faiblement</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à</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l'échelle</a:t>
            </a:r>
            <a:r>
              <a:rPr lang="en-GB" sz="2000" i="1">
                <a:solidFill>
                  <a:srgbClr val="3366FF"/>
                </a:solidFill>
                <a:latin typeface="Calibri"/>
                <a:ea typeface="Calibri"/>
                <a:cs typeface="Calibri"/>
                <a:sym typeface="Calibri"/>
              </a:rPr>
              <a:t> </a:t>
            </a:r>
            <a:r>
              <a:rPr lang="en-GB" sz="2000" i="1" err="1">
                <a:solidFill>
                  <a:srgbClr val="3366FF"/>
                </a:solidFill>
                <a:latin typeface="Calibri"/>
                <a:ea typeface="Calibri"/>
                <a:cs typeface="Calibri"/>
                <a:sym typeface="Calibri"/>
              </a:rPr>
              <a:t>humaine</a:t>
            </a:r>
            <a:r>
              <a:rPr lang="en-GB" sz="2000" i="1">
                <a:solidFill>
                  <a:srgbClr val="3366FF"/>
                </a:solidFill>
                <a:latin typeface="Calibri"/>
                <a:ea typeface="Calibri"/>
                <a:cs typeface="Calibri"/>
                <a:sym typeface="Calibri"/>
              </a:rPr>
              <a:t>. "</a:t>
            </a:r>
          </a:p>
        </p:txBody>
      </p:sp>
      <p:pic>
        <p:nvPicPr>
          <p:cNvPr id="254" name="Google Shape;254;p31" descr="milankovitch-cycles-hg.jpg"/>
          <p:cNvPicPr preferRelativeResize="0"/>
          <p:nvPr/>
        </p:nvPicPr>
        <p:blipFill rotWithShape="1">
          <a:blip r:embed="rId3">
            <a:alphaModFix/>
          </a:blip>
          <a:srcRect/>
          <a:stretch/>
        </p:blipFill>
        <p:spPr>
          <a:xfrm>
            <a:off x="0" y="1650124"/>
            <a:ext cx="5219700" cy="3671176"/>
          </a:xfrm>
          <a:prstGeom prst="rect">
            <a:avLst/>
          </a:prstGeom>
          <a:noFill/>
          <a:ln>
            <a:noFill/>
          </a:ln>
        </p:spPr>
      </p:pic>
      <p:sp>
        <p:nvSpPr>
          <p:cNvPr id="255" name="Google Shape;255;p31"/>
          <p:cNvSpPr txBox="1"/>
          <p:nvPr/>
        </p:nvSpPr>
        <p:spPr>
          <a:xfrm>
            <a:off x="114300" y="5554672"/>
            <a:ext cx="3530601" cy="461624"/>
          </a:xfrm>
          <a:prstGeom prst="rect">
            <a:avLst/>
          </a:prstGeom>
          <a:noFill/>
          <a:ln>
            <a:noFill/>
          </a:ln>
        </p:spPr>
        <p:txBody>
          <a:bodyPr spcFirstLastPara="1" wrap="square" lIns="91425" tIns="45700" rIns="91425" bIns="45700" anchor="t" anchorCtr="0">
            <a:spAutoFit/>
          </a:bodyPr>
          <a:lstStyle/>
          <a:p>
            <a:r>
              <a:rPr lang="fr-FR" sz="1200"/>
              <a:t>Source: © Hannes </a:t>
            </a:r>
            <a:r>
              <a:rPr lang="fr-FR" sz="1200" err="1"/>
              <a:t>Grobe</a:t>
            </a:r>
            <a:r>
              <a:rPr lang="fr-FR" sz="1200"/>
              <a:t>, </a:t>
            </a:r>
            <a:r>
              <a:rPr lang="fr-FR" sz="1200" i="1"/>
              <a:t>Alfred Wegener Institute for Polar and Marine </a:t>
            </a:r>
            <a:r>
              <a:rPr lang="fr-FR" sz="1200" i="1" err="1"/>
              <a:t>Research</a:t>
            </a:r>
            <a:r>
              <a:rPr lang="fr-FR" sz="1200"/>
              <a:t>  </a:t>
            </a:r>
            <a:endParaRPr sz="1200"/>
          </a:p>
        </p:txBody>
      </p:sp>
      <p:pic>
        <p:nvPicPr>
          <p:cNvPr id="8" name="Google Shape;109;p15" descr="Scientist woman.png">
            <a:extLst>
              <a:ext uri="{FF2B5EF4-FFF2-40B4-BE49-F238E27FC236}">
                <a16:creationId xmlns:a16="http://schemas.microsoft.com/office/drawing/2014/main" id="{146D8C5A-7869-E14E-B67A-A4A04A2D93F6}"/>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11" name="Google Shape;231;p29">
            <a:extLst>
              <a:ext uri="{FF2B5EF4-FFF2-40B4-BE49-F238E27FC236}">
                <a16:creationId xmlns:a16="http://schemas.microsoft.com/office/drawing/2014/main" id="{1B331DFB-9F61-0D4B-AE7A-672DFBB37883}"/>
              </a:ext>
            </a:extLst>
          </p:cNvPr>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Suspect n°1: le soleil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32"/>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20</a:t>
            </a:fld>
            <a:endParaRPr/>
          </a:p>
        </p:txBody>
      </p:sp>
      <p:sp>
        <p:nvSpPr>
          <p:cNvPr id="263" name="Google Shape;263;p32"/>
          <p:cNvSpPr txBox="1"/>
          <p:nvPr/>
        </p:nvSpPr>
        <p:spPr>
          <a:xfrm>
            <a:off x="0" y="1020092"/>
            <a:ext cx="9144000" cy="1692731"/>
          </a:xfrm>
          <a:prstGeom prst="rect">
            <a:avLst/>
          </a:prstGeom>
          <a:noFill/>
          <a:ln>
            <a:noFill/>
          </a:ln>
        </p:spPr>
        <p:txBody>
          <a:bodyPr spcFirstLastPara="1" wrap="square" lIns="91425" tIns="45700" rIns="91425" bIns="45700" anchor="t" anchorCtr="0">
            <a:spAutoFit/>
          </a:bodyPr>
          <a:lstStyle/>
          <a:p>
            <a:pPr algn="just"/>
            <a:endParaRPr lang="en-GB" sz="1800"/>
          </a:p>
          <a:p>
            <a:pPr>
              <a:buSzPts val="1700"/>
            </a:pPr>
            <a:r>
              <a:rPr lang="en-GB" sz="1700" i="1">
                <a:solidFill>
                  <a:srgbClr val="3366FF"/>
                </a:solidFill>
                <a:latin typeface="Calibri"/>
                <a:ea typeface="Calibri"/>
                <a:cs typeface="Calibri"/>
                <a:sym typeface="Calibri"/>
              </a:rPr>
              <a:t>" Le soleil </a:t>
            </a:r>
            <a:r>
              <a:rPr lang="en-GB" sz="1700" i="1" err="1">
                <a:solidFill>
                  <a:srgbClr val="3366FF"/>
                </a:solidFill>
                <a:latin typeface="Calibri"/>
                <a:ea typeface="Calibri"/>
                <a:cs typeface="Calibri"/>
                <a:sym typeface="Calibri"/>
              </a:rPr>
              <a:t>est</a:t>
            </a:r>
            <a:r>
              <a:rPr lang="en-GB" sz="1700" i="1">
                <a:solidFill>
                  <a:srgbClr val="3366FF"/>
                </a:solidFill>
                <a:latin typeface="Calibri"/>
                <a:ea typeface="Calibri"/>
                <a:cs typeface="Calibri"/>
                <a:sym typeface="Calibri"/>
              </a:rPr>
              <a:t> </a:t>
            </a:r>
            <a:r>
              <a:rPr lang="en-GB" sz="1700" i="1" err="1">
                <a:solidFill>
                  <a:srgbClr val="3366FF"/>
                </a:solidFill>
                <a:latin typeface="Calibri"/>
                <a:ea typeface="Calibri"/>
                <a:cs typeface="Calibri"/>
                <a:sym typeface="Calibri"/>
              </a:rPr>
              <a:t>observé</a:t>
            </a:r>
            <a:r>
              <a:rPr lang="en-GB" sz="1700" i="1">
                <a:solidFill>
                  <a:srgbClr val="3366FF"/>
                </a:solidFill>
                <a:latin typeface="Calibri"/>
                <a:ea typeface="Calibri"/>
                <a:cs typeface="Calibri"/>
                <a:sym typeface="Calibri"/>
              </a:rPr>
              <a:t> et </a:t>
            </a:r>
            <a:r>
              <a:rPr lang="en-GB" sz="1700" i="1" err="1">
                <a:solidFill>
                  <a:srgbClr val="3366FF"/>
                </a:solidFill>
                <a:latin typeface="Calibri"/>
                <a:ea typeface="Calibri"/>
                <a:cs typeface="Calibri"/>
                <a:sym typeface="Calibri"/>
              </a:rPr>
              <a:t>étudié</a:t>
            </a:r>
            <a:r>
              <a:rPr lang="en-GB" sz="1700" i="1">
                <a:solidFill>
                  <a:srgbClr val="3366FF"/>
                </a:solidFill>
                <a:latin typeface="Calibri"/>
                <a:ea typeface="Calibri"/>
                <a:cs typeface="Calibri"/>
                <a:sym typeface="Calibri"/>
              </a:rPr>
              <a:t> </a:t>
            </a:r>
            <a:r>
              <a:rPr lang="en-GB" sz="1700" i="1" err="1">
                <a:solidFill>
                  <a:srgbClr val="3366FF"/>
                </a:solidFill>
                <a:latin typeface="Calibri"/>
                <a:ea typeface="Calibri"/>
                <a:cs typeface="Calibri"/>
                <a:sym typeface="Calibri"/>
              </a:rPr>
              <a:t>depuis</a:t>
            </a:r>
            <a:r>
              <a:rPr lang="en-GB" sz="1700" i="1">
                <a:solidFill>
                  <a:srgbClr val="3366FF"/>
                </a:solidFill>
                <a:latin typeface="Calibri"/>
                <a:ea typeface="Calibri"/>
                <a:cs typeface="Calibri"/>
                <a:sym typeface="Calibri"/>
              </a:rPr>
              <a:t> </a:t>
            </a:r>
            <a:r>
              <a:rPr lang="en-GB" sz="1700" i="1" err="1">
                <a:solidFill>
                  <a:srgbClr val="3366FF"/>
                </a:solidFill>
                <a:latin typeface="Calibri"/>
                <a:ea typeface="Calibri"/>
                <a:cs typeface="Calibri"/>
                <a:sym typeface="Calibri"/>
              </a:rPr>
              <a:t>très</a:t>
            </a:r>
            <a:r>
              <a:rPr lang="en-GB" sz="1700" i="1">
                <a:solidFill>
                  <a:srgbClr val="3366FF"/>
                </a:solidFill>
                <a:latin typeface="Calibri"/>
                <a:ea typeface="Calibri"/>
                <a:cs typeface="Calibri"/>
                <a:sym typeface="Calibri"/>
              </a:rPr>
              <a:t> </a:t>
            </a:r>
            <a:r>
              <a:rPr lang="en-GB" sz="1700" i="1" err="1">
                <a:solidFill>
                  <a:srgbClr val="3366FF"/>
                </a:solidFill>
                <a:latin typeface="Calibri"/>
                <a:ea typeface="Calibri"/>
                <a:cs typeface="Calibri"/>
                <a:sym typeface="Calibri"/>
              </a:rPr>
              <a:t>longtemps</a:t>
            </a:r>
            <a:r>
              <a:rPr lang="en-GB" sz="1700" i="1">
                <a:solidFill>
                  <a:srgbClr val="3366FF"/>
                </a:solidFill>
                <a:latin typeface="Calibri"/>
                <a:ea typeface="Calibri"/>
                <a:cs typeface="Calibri"/>
                <a:sym typeface="Calibri"/>
              </a:rPr>
              <a:t>, </a:t>
            </a:r>
            <a:r>
              <a:rPr lang="en-GB" sz="1700" i="1" err="1">
                <a:solidFill>
                  <a:srgbClr val="3366FF"/>
                </a:solidFill>
                <a:latin typeface="Calibri"/>
                <a:ea typeface="Calibri"/>
                <a:cs typeface="Calibri"/>
                <a:sym typeface="Calibri"/>
              </a:rPr>
              <a:t>mais</a:t>
            </a:r>
            <a:r>
              <a:rPr lang="en-GB" sz="1700" i="1">
                <a:solidFill>
                  <a:srgbClr val="3366FF"/>
                </a:solidFill>
                <a:latin typeface="Calibri"/>
                <a:ea typeface="Calibri"/>
                <a:cs typeface="Calibri"/>
                <a:sym typeface="Calibri"/>
              </a:rPr>
              <a:t> de manière </a:t>
            </a:r>
            <a:r>
              <a:rPr lang="en-GB" sz="1700" i="1" err="1">
                <a:solidFill>
                  <a:srgbClr val="3366FF"/>
                </a:solidFill>
                <a:latin typeface="Calibri"/>
                <a:ea typeface="Calibri"/>
                <a:cs typeface="Calibri"/>
                <a:sym typeface="Calibri"/>
              </a:rPr>
              <a:t>systématique</a:t>
            </a:r>
            <a:r>
              <a:rPr lang="en-GB" sz="1700" i="1">
                <a:solidFill>
                  <a:srgbClr val="3366FF"/>
                </a:solidFill>
                <a:latin typeface="Calibri"/>
                <a:ea typeface="Calibri"/>
                <a:cs typeface="Calibri"/>
                <a:sym typeface="Calibri"/>
              </a:rPr>
              <a:t> </a:t>
            </a:r>
            <a:r>
              <a:rPr lang="en-GB" sz="1700" i="1" err="1">
                <a:solidFill>
                  <a:srgbClr val="3366FF"/>
                </a:solidFill>
                <a:latin typeface="Calibri"/>
                <a:ea typeface="Calibri"/>
                <a:cs typeface="Calibri"/>
                <a:sym typeface="Calibri"/>
              </a:rPr>
              <a:t>depuis</a:t>
            </a:r>
            <a:r>
              <a:rPr lang="en-GB" sz="1700" i="1">
                <a:solidFill>
                  <a:srgbClr val="3366FF"/>
                </a:solidFill>
                <a:latin typeface="Calibri"/>
                <a:ea typeface="Calibri"/>
                <a:cs typeface="Calibri"/>
                <a:sym typeface="Calibri"/>
              </a:rPr>
              <a:t> le début du </a:t>
            </a:r>
            <a:r>
              <a:rPr lang="en-GB" sz="1700" i="1" err="1">
                <a:solidFill>
                  <a:srgbClr val="3366FF"/>
                </a:solidFill>
                <a:latin typeface="Calibri"/>
                <a:ea typeface="Calibri"/>
                <a:cs typeface="Calibri"/>
                <a:sym typeface="Calibri"/>
              </a:rPr>
              <a:t>XVIe</a:t>
            </a:r>
            <a:r>
              <a:rPr lang="en-GB" sz="1700" i="1">
                <a:solidFill>
                  <a:srgbClr val="3366FF"/>
                </a:solidFill>
                <a:latin typeface="Calibri"/>
                <a:ea typeface="Calibri"/>
                <a:cs typeface="Calibri"/>
                <a:sym typeface="Calibri"/>
              </a:rPr>
              <a:t> siècle, grâce </a:t>
            </a:r>
            <a:r>
              <a:rPr lang="en-GB" sz="1700" i="1" err="1">
                <a:solidFill>
                  <a:srgbClr val="3366FF"/>
                </a:solidFill>
                <a:latin typeface="Calibri"/>
                <a:ea typeface="Calibri"/>
                <a:cs typeface="Calibri"/>
                <a:sym typeface="Calibri"/>
              </a:rPr>
              <a:t>notamment</a:t>
            </a:r>
            <a:r>
              <a:rPr lang="en-GB" sz="1700" i="1">
                <a:solidFill>
                  <a:srgbClr val="3366FF"/>
                </a:solidFill>
                <a:latin typeface="Calibri"/>
                <a:ea typeface="Calibri"/>
                <a:cs typeface="Calibri"/>
                <a:sym typeface="Calibri"/>
              </a:rPr>
              <a:t> </a:t>
            </a:r>
            <a:r>
              <a:rPr lang="en-GB" sz="1700" i="1" err="1">
                <a:solidFill>
                  <a:srgbClr val="3366FF"/>
                </a:solidFill>
                <a:latin typeface="Calibri"/>
                <a:ea typeface="Calibri"/>
                <a:cs typeface="Calibri"/>
                <a:sym typeface="Calibri"/>
              </a:rPr>
              <a:t>à</a:t>
            </a:r>
            <a:r>
              <a:rPr lang="en-GB" sz="1700" i="1">
                <a:solidFill>
                  <a:srgbClr val="3366FF"/>
                </a:solidFill>
                <a:latin typeface="Calibri"/>
                <a:ea typeface="Calibri"/>
                <a:cs typeface="Calibri"/>
                <a:sym typeface="Calibri"/>
              </a:rPr>
              <a:t> la diffusion de la lunette </a:t>
            </a:r>
            <a:r>
              <a:rPr lang="en-GB" sz="1700" i="1" err="1">
                <a:solidFill>
                  <a:srgbClr val="3366FF"/>
                </a:solidFill>
                <a:latin typeface="Calibri"/>
                <a:ea typeface="Calibri"/>
                <a:cs typeface="Calibri"/>
                <a:sym typeface="Calibri"/>
              </a:rPr>
              <a:t>astronomique</a:t>
            </a:r>
            <a:r>
              <a:rPr lang="en-GB" sz="1700" i="1">
                <a:solidFill>
                  <a:srgbClr val="3366FF"/>
                </a:solidFill>
                <a:latin typeface="Calibri"/>
                <a:ea typeface="Calibri"/>
                <a:cs typeface="Calibri"/>
                <a:sym typeface="Calibri"/>
              </a:rPr>
              <a:t>. </a:t>
            </a:r>
            <a:r>
              <a:rPr lang="en-GB" sz="1700" i="1" err="1">
                <a:solidFill>
                  <a:srgbClr val="3366FF"/>
                </a:solidFill>
                <a:latin typeface="Calibri"/>
                <a:ea typeface="Calibri"/>
                <a:cs typeface="Calibri"/>
                <a:sym typeface="Calibri"/>
              </a:rPr>
              <a:t>Voici</a:t>
            </a:r>
            <a:r>
              <a:rPr lang="en-GB" sz="1700" i="1">
                <a:solidFill>
                  <a:srgbClr val="3366FF"/>
                </a:solidFill>
                <a:latin typeface="Calibri"/>
                <a:ea typeface="Calibri"/>
                <a:cs typeface="Calibri"/>
                <a:sym typeface="Calibri"/>
              </a:rPr>
              <a:t> </a:t>
            </a:r>
            <a:r>
              <a:rPr lang="en-GB" sz="1700" i="1" err="1">
                <a:solidFill>
                  <a:srgbClr val="3366FF"/>
                </a:solidFill>
                <a:latin typeface="Calibri"/>
                <a:ea typeface="Calibri"/>
                <a:cs typeface="Calibri"/>
                <a:sym typeface="Calibri"/>
              </a:rPr>
              <a:t>ce</a:t>
            </a:r>
            <a:r>
              <a:rPr lang="en-GB" sz="1700" i="1">
                <a:solidFill>
                  <a:srgbClr val="3366FF"/>
                </a:solidFill>
                <a:latin typeface="Calibri"/>
                <a:ea typeface="Calibri"/>
                <a:cs typeface="Calibri"/>
                <a:sym typeface="Calibri"/>
              </a:rPr>
              <a:t> que </a:t>
            </a:r>
            <a:r>
              <a:rPr lang="en-GB" sz="1700" i="1" err="1">
                <a:solidFill>
                  <a:srgbClr val="3366FF"/>
                </a:solidFill>
                <a:latin typeface="Calibri"/>
                <a:ea typeface="Calibri"/>
                <a:cs typeface="Calibri"/>
                <a:sym typeface="Calibri"/>
              </a:rPr>
              <a:t>l'on</a:t>
            </a:r>
            <a:r>
              <a:rPr lang="en-GB" sz="1700" i="1">
                <a:solidFill>
                  <a:srgbClr val="3366FF"/>
                </a:solidFill>
                <a:latin typeface="Calibri"/>
                <a:ea typeface="Calibri"/>
                <a:cs typeface="Calibri"/>
                <a:sym typeface="Calibri"/>
              </a:rPr>
              <a:t> </a:t>
            </a:r>
            <a:r>
              <a:rPr lang="en-GB" sz="1700" i="1" err="1">
                <a:solidFill>
                  <a:srgbClr val="3366FF"/>
                </a:solidFill>
                <a:latin typeface="Calibri"/>
                <a:ea typeface="Calibri"/>
                <a:cs typeface="Calibri"/>
                <a:sym typeface="Calibri"/>
              </a:rPr>
              <a:t>peut</a:t>
            </a:r>
            <a:r>
              <a:rPr lang="en-GB" sz="1700" i="1">
                <a:solidFill>
                  <a:srgbClr val="3366FF"/>
                </a:solidFill>
                <a:latin typeface="Calibri"/>
                <a:ea typeface="Calibri"/>
                <a:cs typeface="Calibri"/>
                <a:sym typeface="Calibri"/>
              </a:rPr>
              <a:t> observer "... Quelle </a:t>
            </a:r>
            <a:r>
              <a:rPr lang="en-GB" sz="1700" i="1" err="1">
                <a:solidFill>
                  <a:srgbClr val="3366FF"/>
                </a:solidFill>
                <a:latin typeface="Calibri"/>
                <a:ea typeface="Calibri"/>
                <a:cs typeface="Calibri"/>
                <a:sym typeface="Calibri"/>
              </a:rPr>
              <a:t>différence</a:t>
            </a:r>
            <a:r>
              <a:rPr lang="en-GB" sz="1700" i="1">
                <a:solidFill>
                  <a:srgbClr val="3366FF"/>
                </a:solidFill>
                <a:latin typeface="Calibri"/>
                <a:ea typeface="Calibri"/>
                <a:cs typeface="Calibri"/>
                <a:sym typeface="Calibri"/>
              </a:rPr>
              <a:t> </a:t>
            </a:r>
            <a:r>
              <a:rPr lang="en-GB" sz="1700" i="1" err="1">
                <a:solidFill>
                  <a:srgbClr val="3366FF"/>
                </a:solidFill>
                <a:latin typeface="Calibri"/>
                <a:ea typeface="Calibri"/>
                <a:cs typeface="Calibri"/>
                <a:sym typeface="Calibri"/>
              </a:rPr>
              <a:t>voyez-vous</a:t>
            </a:r>
            <a:r>
              <a:rPr lang="en-GB" sz="1700" i="1">
                <a:solidFill>
                  <a:srgbClr val="3366FF"/>
                </a:solidFill>
                <a:latin typeface="Calibri"/>
                <a:ea typeface="Calibri"/>
                <a:cs typeface="Calibri"/>
                <a:sym typeface="Calibri"/>
              </a:rPr>
              <a:t> entre </a:t>
            </a:r>
            <a:r>
              <a:rPr lang="en-GB" sz="1700" i="1" err="1">
                <a:solidFill>
                  <a:srgbClr val="3366FF"/>
                </a:solidFill>
                <a:latin typeface="Calibri"/>
                <a:ea typeface="Calibri"/>
                <a:cs typeface="Calibri"/>
                <a:sym typeface="Calibri"/>
              </a:rPr>
              <a:t>ces</a:t>
            </a:r>
            <a:r>
              <a:rPr lang="en-GB" sz="1700" i="1">
                <a:solidFill>
                  <a:srgbClr val="3366FF"/>
                </a:solidFill>
                <a:latin typeface="Calibri"/>
                <a:ea typeface="Calibri"/>
                <a:cs typeface="Calibri"/>
                <a:sym typeface="Calibri"/>
              </a:rPr>
              <a:t> deux images ?... Quelle </a:t>
            </a:r>
            <a:r>
              <a:rPr lang="en-GB" sz="1700" i="1" err="1">
                <a:solidFill>
                  <a:srgbClr val="3366FF"/>
                </a:solidFill>
                <a:latin typeface="Calibri"/>
                <a:ea typeface="Calibri"/>
                <a:cs typeface="Calibri"/>
                <a:sym typeface="Calibri"/>
              </a:rPr>
              <a:t>hypothèse</a:t>
            </a:r>
            <a:r>
              <a:rPr lang="en-GB" sz="1700" i="1">
                <a:solidFill>
                  <a:srgbClr val="3366FF"/>
                </a:solidFill>
                <a:latin typeface="Calibri"/>
                <a:ea typeface="Calibri"/>
                <a:cs typeface="Calibri"/>
                <a:sym typeface="Calibri"/>
              </a:rPr>
              <a:t> </a:t>
            </a:r>
            <a:r>
              <a:rPr lang="en-GB" sz="1700" i="1" err="1">
                <a:solidFill>
                  <a:srgbClr val="3366FF"/>
                </a:solidFill>
                <a:latin typeface="Calibri"/>
                <a:ea typeface="Calibri"/>
                <a:cs typeface="Calibri"/>
                <a:sym typeface="Calibri"/>
              </a:rPr>
              <a:t>pourrions</a:t>
            </a:r>
            <a:r>
              <a:rPr lang="en-GB" sz="1700" i="1">
                <a:solidFill>
                  <a:srgbClr val="3366FF"/>
                </a:solidFill>
                <a:latin typeface="Calibri"/>
                <a:ea typeface="Calibri"/>
                <a:cs typeface="Calibri"/>
                <a:sym typeface="Calibri"/>
              </a:rPr>
              <a:t>-nous faire ?</a:t>
            </a:r>
          </a:p>
          <a:p>
            <a:pPr algn="just">
              <a:buSzPts val="1800"/>
            </a:pPr>
            <a:endParaRPr lang="en-GB" sz="1800">
              <a:solidFill>
                <a:schemeClr val="dk1"/>
              </a:solidFill>
              <a:latin typeface="Calibri"/>
              <a:ea typeface="Calibri"/>
              <a:cs typeface="Calibri"/>
              <a:sym typeface="Calibri"/>
            </a:endParaRPr>
          </a:p>
        </p:txBody>
      </p:sp>
      <p:pic>
        <p:nvPicPr>
          <p:cNvPr id="264" name="Google Shape;264;p32"/>
          <p:cNvPicPr preferRelativeResize="0"/>
          <p:nvPr/>
        </p:nvPicPr>
        <p:blipFill rotWithShape="1">
          <a:blip r:embed="rId3">
            <a:alphaModFix/>
          </a:blip>
          <a:srcRect/>
          <a:stretch/>
        </p:blipFill>
        <p:spPr>
          <a:xfrm>
            <a:off x="0" y="2531505"/>
            <a:ext cx="4281226" cy="3913553"/>
          </a:xfrm>
          <a:prstGeom prst="rect">
            <a:avLst/>
          </a:prstGeom>
          <a:noFill/>
          <a:ln>
            <a:noFill/>
          </a:ln>
        </p:spPr>
      </p:pic>
      <p:pic>
        <p:nvPicPr>
          <p:cNvPr id="265" name="Google Shape;265;p32"/>
          <p:cNvPicPr preferRelativeResize="0"/>
          <p:nvPr/>
        </p:nvPicPr>
        <p:blipFill rotWithShape="1">
          <a:blip r:embed="rId4">
            <a:alphaModFix/>
          </a:blip>
          <a:srcRect/>
          <a:stretch/>
        </p:blipFill>
        <p:spPr>
          <a:xfrm>
            <a:off x="4866290" y="2531505"/>
            <a:ext cx="4263712" cy="3913015"/>
          </a:xfrm>
          <a:prstGeom prst="rect">
            <a:avLst/>
          </a:prstGeom>
          <a:noFill/>
          <a:ln>
            <a:noFill/>
          </a:ln>
        </p:spPr>
      </p:pic>
      <p:sp>
        <p:nvSpPr>
          <p:cNvPr id="266" name="Google Shape;266;p32"/>
          <p:cNvSpPr txBox="1"/>
          <p:nvPr/>
        </p:nvSpPr>
        <p:spPr>
          <a:xfrm>
            <a:off x="0" y="6444520"/>
            <a:ext cx="9186268" cy="461624"/>
          </a:xfrm>
          <a:prstGeom prst="rect">
            <a:avLst/>
          </a:prstGeom>
          <a:noFill/>
          <a:ln>
            <a:noFill/>
          </a:ln>
        </p:spPr>
        <p:txBody>
          <a:bodyPr spcFirstLastPara="1" wrap="square" lIns="91425" tIns="45700" rIns="91425" bIns="45700" anchor="t" anchorCtr="0">
            <a:spAutoFit/>
          </a:bodyPr>
          <a:lstStyle/>
          <a:p>
            <a:r>
              <a:rPr lang="fr-FR" sz="1200"/>
              <a:t>Source: https://</a:t>
            </a:r>
            <a:r>
              <a:rPr lang="fr-FR" sz="1200" err="1"/>
              <a:t>www.maxisciences.com</a:t>
            </a:r>
            <a:r>
              <a:rPr lang="fr-FR" sz="1200"/>
              <a:t>/tache-solaire/un-satellite-de-la-nasa-observe-un-enorme-trou-a-la-surface-du-soleil_art39701.html</a:t>
            </a:r>
            <a:endParaRPr sz="1200"/>
          </a:p>
        </p:txBody>
      </p:sp>
      <p:pic>
        <p:nvPicPr>
          <p:cNvPr id="267" name="Google Shape;267;p32" descr="Scientist woman.png"/>
          <p:cNvPicPr preferRelativeResize="0"/>
          <p:nvPr/>
        </p:nvPicPr>
        <p:blipFill rotWithShape="1">
          <a:blip r:embed="rId5">
            <a:alphaModFix/>
          </a:blip>
          <a:srcRect/>
          <a:stretch/>
        </p:blipFill>
        <p:spPr>
          <a:xfrm>
            <a:off x="0" y="0"/>
            <a:ext cx="939800" cy="939800"/>
          </a:xfrm>
          <a:prstGeom prst="rect">
            <a:avLst/>
          </a:prstGeom>
          <a:noFill/>
          <a:ln>
            <a:noFill/>
          </a:ln>
        </p:spPr>
      </p:pic>
      <p:sp>
        <p:nvSpPr>
          <p:cNvPr id="11" name="Google Shape;231;p29">
            <a:extLst>
              <a:ext uri="{FF2B5EF4-FFF2-40B4-BE49-F238E27FC236}">
                <a16:creationId xmlns:a16="http://schemas.microsoft.com/office/drawing/2014/main" id="{18E863DC-DEFB-5542-A50E-DD43113A7B15}"/>
              </a:ext>
            </a:extLst>
          </p:cNvPr>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Suspect n°1: le soleil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Suspect n°1: le soleil</a:t>
            </a:r>
            <a:endParaRPr/>
          </a:p>
        </p:txBody>
      </p:sp>
      <p:sp>
        <p:nvSpPr>
          <p:cNvPr id="273" name="Google Shape;273;p33"/>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21</a:t>
            </a:fld>
            <a:endParaRPr/>
          </a:p>
        </p:txBody>
      </p:sp>
      <p:sp>
        <p:nvSpPr>
          <p:cNvPr id="274" name="Google Shape;274;p33"/>
          <p:cNvSpPr txBox="1"/>
          <p:nvPr/>
        </p:nvSpPr>
        <p:spPr>
          <a:xfrm>
            <a:off x="5727700" y="1836821"/>
            <a:ext cx="3416300" cy="4801274"/>
          </a:xfrm>
          <a:prstGeom prst="rect">
            <a:avLst/>
          </a:prstGeom>
          <a:noFill/>
          <a:ln>
            <a:noFill/>
          </a:ln>
        </p:spPr>
        <p:txBody>
          <a:bodyPr spcFirstLastPara="1" wrap="square" lIns="91425" tIns="45700" rIns="91425" bIns="45700" anchor="t" anchorCtr="0">
            <a:spAutoFit/>
          </a:bodyPr>
          <a:lstStyle/>
          <a:p>
            <a:pPr algn="just">
              <a:buSzPts val="1800"/>
            </a:pPr>
            <a:r>
              <a:rPr lang="en-GB" sz="1800" i="1">
                <a:solidFill>
                  <a:srgbClr val="3366FF"/>
                </a:solidFill>
                <a:latin typeface="Calibri"/>
                <a:ea typeface="Calibri"/>
                <a:cs typeface="Calibri"/>
                <a:sym typeface="Calibri"/>
              </a:rPr>
              <a:t>"Le principal </a:t>
            </a:r>
            <a:r>
              <a:rPr lang="en-GB" sz="1800" i="1" err="1">
                <a:solidFill>
                  <a:srgbClr val="3366FF"/>
                </a:solidFill>
                <a:latin typeface="Calibri"/>
                <a:ea typeface="Calibri"/>
                <a:cs typeface="Calibri"/>
                <a:sym typeface="Calibri"/>
              </a:rPr>
              <a:t>indicateur</a:t>
            </a:r>
            <a:r>
              <a:rPr lang="en-GB" sz="1800" i="1">
                <a:solidFill>
                  <a:srgbClr val="3366FF"/>
                </a:solidFill>
                <a:latin typeface="Calibri"/>
                <a:ea typeface="Calibri"/>
                <a:cs typeface="Calibri"/>
                <a:sym typeface="Calibri"/>
              </a:rPr>
              <a:t> de </a:t>
            </a:r>
            <a:r>
              <a:rPr lang="en-GB" sz="1800" i="1" err="1">
                <a:solidFill>
                  <a:srgbClr val="3366FF"/>
                </a:solidFill>
                <a:latin typeface="Calibri"/>
                <a:ea typeface="Calibri"/>
                <a:cs typeface="Calibri"/>
                <a:sym typeface="Calibri"/>
              </a:rPr>
              <a:t>l'activité</a:t>
            </a:r>
            <a:r>
              <a:rPr lang="en-GB" sz="1800" i="1">
                <a:solidFill>
                  <a:srgbClr val="3366FF"/>
                </a:solidFill>
                <a:latin typeface="Calibri"/>
                <a:ea typeface="Calibri"/>
                <a:cs typeface="Calibri"/>
                <a:sym typeface="Calibri"/>
              </a:rPr>
              <a:t> du Soleil </a:t>
            </a:r>
            <a:r>
              <a:rPr lang="en-GB" sz="1800" i="1" err="1">
                <a:solidFill>
                  <a:srgbClr val="3366FF"/>
                </a:solidFill>
                <a:latin typeface="Calibri"/>
                <a:ea typeface="Calibri"/>
                <a:cs typeface="Calibri"/>
                <a:sym typeface="Calibri"/>
              </a:rPr>
              <a:t>sont</a:t>
            </a:r>
            <a:r>
              <a:rPr lang="en-GB" sz="1800" i="1">
                <a:solidFill>
                  <a:srgbClr val="3366FF"/>
                </a:solidFill>
                <a:latin typeface="Calibri"/>
                <a:ea typeface="Calibri"/>
                <a:cs typeface="Calibri"/>
                <a:sym typeface="Calibri"/>
              </a:rPr>
              <a:t> les taches </a:t>
            </a:r>
            <a:r>
              <a:rPr lang="en-GB" sz="1800" i="1" err="1">
                <a:solidFill>
                  <a:srgbClr val="3366FF"/>
                </a:solidFill>
                <a:latin typeface="Calibri"/>
                <a:ea typeface="Calibri"/>
                <a:cs typeface="Calibri"/>
                <a:sym typeface="Calibri"/>
              </a:rPr>
              <a:t>solaires</a:t>
            </a:r>
            <a:r>
              <a:rPr lang="en-GB" sz="1800" i="1">
                <a:solidFill>
                  <a:srgbClr val="3366FF"/>
                </a:solidFill>
                <a:latin typeface="Calibri"/>
                <a:ea typeface="Calibri"/>
                <a:cs typeface="Calibri"/>
                <a:sym typeface="Calibri"/>
              </a:rPr>
              <a:t>, des taches </a:t>
            </a:r>
            <a:r>
              <a:rPr lang="en-GB" sz="1800" i="1" err="1">
                <a:solidFill>
                  <a:srgbClr val="3366FF"/>
                </a:solidFill>
                <a:latin typeface="Calibri"/>
                <a:ea typeface="Calibri"/>
                <a:cs typeface="Calibri"/>
                <a:sym typeface="Calibri"/>
              </a:rPr>
              <a:t>sombres</a:t>
            </a:r>
            <a:r>
              <a:rPr lang="en-GB" sz="1800" i="1">
                <a:solidFill>
                  <a:srgbClr val="3366FF"/>
                </a:solidFill>
                <a:latin typeface="Calibri"/>
                <a:ea typeface="Calibri"/>
                <a:cs typeface="Calibri"/>
                <a:sym typeface="Calibri"/>
              </a:rPr>
              <a:t> </a:t>
            </a:r>
            <a:r>
              <a:rPr lang="en-GB" sz="1800" i="1" err="1">
                <a:solidFill>
                  <a:srgbClr val="3366FF"/>
                </a:solidFill>
                <a:latin typeface="Calibri"/>
                <a:ea typeface="Calibri"/>
                <a:cs typeface="Calibri"/>
                <a:sym typeface="Calibri"/>
              </a:rPr>
              <a:t>épisodiques</a:t>
            </a:r>
            <a:r>
              <a:rPr lang="en-GB" sz="1800" i="1">
                <a:solidFill>
                  <a:srgbClr val="3366FF"/>
                </a:solidFill>
                <a:latin typeface="Calibri"/>
                <a:ea typeface="Calibri"/>
                <a:cs typeface="Calibri"/>
                <a:sym typeface="Calibri"/>
              </a:rPr>
              <a:t> </a:t>
            </a:r>
            <a:r>
              <a:rPr lang="en-GB" sz="1800" i="1" err="1">
                <a:solidFill>
                  <a:srgbClr val="3366FF"/>
                </a:solidFill>
                <a:latin typeface="Calibri"/>
                <a:ea typeface="Calibri"/>
                <a:cs typeface="Calibri"/>
                <a:sym typeface="Calibri"/>
              </a:rPr>
              <a:t>à</a:t>
            </a:r>
            <a:r>
              <a:rPr lang="en-GB" sz="1800" i="1">
                <a:solidFill>
                  <a:srgbClr val="3366FF"/>
                </a:solidFill>
                <a:latin typeface="Calibri"/>
                <a:ea typeface="Calibri"/>
                <a:cs typeface="Calibri"/>
                <a:sym typeface="Calibri"/>
              </a:rPr>
              <a:t> la surface de </a:t>
            </a:r>
            <a:r>
              <a:rPr lang="en-GB" sz="1800" i="1" err="1">
                <a:solidFill>
                  <a:srgbClr val="3366FF"/>
                </a:solidFill>
                <a:latin typeface="Calibri"/>
                <a:ea typeface="Calibri"/>
                <a:cs typeface="Calibri"/>
                <a:sym typeface="Calibri"/>
              </a:rPr>
              <a:t>l'étoile</a:t>
            </a:r>
            <a:r>
              <a:rPr lang="en-GB" sz="1800" i="1">
                <a:solidFill>
                  <a:srgbClr val="3366FF"/>
                </a:solidFill>
                <a:latin typeface="Calibri"/>
                <a:ea typeface="Calibri"/>
                <a:cs typeface="Calibri"/>
                <a:sym typeface="Calibri"/>
              </a:rPr>
              <a:t>. </a:t>
            </a:r>
            <a:r>
              <a:rPr lang="en-GB" sz="1800" i="1" err="1">
                <a:solidFill>
                  <a:srgbClr val="3366FF"/>
                </a:solidFill>
                <a:latin typeface="Calibri"/>
                <a:ea typeface="Calibri"/>
                <a:cs typeface="Calibri"/>
                <a:sym typeface="Calibri"/>
              </a:rPr>
              <a:t>Depuis</a:t>
            </a:r>
            <a:r>
              <a:rPr lang="en-GB" sz="1800" i="1">
                <a:solidFill>
                  <a:srgbClr val="3366FF"/>
                </a:solidFill>
                <a:latin typeface="Calibri"/>
                <a:ea typeface="Calibri"/>
                <a:cs typeface="Calibri"/>
                <a:sym typeface="Calibri"/>
              </a:rPr>
              <a:t> le 16e siècle, </a:t>
            </a:r>
            <a:r>
              <a:rPr lang="en-GB" sz="1800" i="1" err="1">
                <a:solidFill>
                  <a:srgbClr val="3366FF"/>
                </a:solidFill>
                <a:latin typeface="Calibri"/>
                <a:ea typeface="Calibri"/>
                <a:cs typeface="Calibri"/>
                <a:sym typeface="Calibri"/>
              </a:rPr>
              <a:t>ces</a:t>
            </a:r>
            <a:r>
              <a:rPr lang="en-GB" sz="1800" i="1">
                <a:solidFill>
                  <a:srgbClr val="3366FF"/>
                </a:solidFill>
                <a:latin typeface="Calibri"/>
                <a:ea typeface="Calibri"/>
                <a:cs typeface="Calibri"/>
                <a:sym typeface="Calibri"/>
              </a:rPr>
              <a:t> taches </a:t>
            </a:r>
            <a:r>
              <a:rPr lang="en-GB" sz="1800" i="1" err="1">
                <a:solidFill>
                  <a:srgbClr val="3366FF"/>
                </a:solidFill>
                <a:latin typeface="Calibri"/>
                <a:ea typeface="Calibri"/>
                <a:cs typeface="Calibri"/>
                <a:sym typeface="Calibri"/>
              </a:rPr>
              <a:t>sont</a:t>
            </a:r>
            <a:r>
              <a:rPr lang="en-GB" sz="1800" i="1">
                <a:solidFill>
                  <a:srgbClr val="3366FF"/>
                </a:solidFill>
                <a:latin typeface="Calibri"/>
                <a:ea typeface="Calibri"/>
                <a:cs typeface="Calibri"/>
                <a:sym typeface="Calibri"/>
              </a:rPr>
              <a:t> </a:t>
            </a:r>
            <a:r>
              <a:rPr lang="en-GB" sz="1800" i="1" err="1">
                <a:solidFill>
                  <a:srgbClr val="3366FF"/>
                </a:solidFill>
                <a:latin typeface="Calibri"/>
                <a:ea typeface="Calibri"/>
                <a:cs typeface="Calibri"/>
                <a:sym typeface="Calibri"/>
              </a:rPr>
              <a:t>comptées</a:t>
            </a:r>
            <a:r>
              <a:rPr lang="en-GB" sz="1800" i="1">
                <a:solidFill>
                  <a:srgbClr val="3366FF"/>
                </a:solidFill>
                <a:latin typeface="Calibri"/>
                <a:ea typeface="Calibri"/>
                <a:cs typeface="Calibri"/>
                <a:sym typeface="Calibri"/>
              </a:rPr>
              <a:t> </a:t>
            </a:r>
            <a:r>
              <a:rPr lang="en-GB" sz="1800" i="1" err="1">
                <a:solidFill>
                  <a:srgbClr val="3366FF"/>
                </a:solidFill>
                <a:latin typeface="Calibri"/>
                <a:ea typeface="Calibri"/>
                <a:cs typeface="Calibri"/>
                <a:sym typeface="Calibri"/>
              </a:rPr>
              <a:t>en</a:t>
            </a:r>
            <a:r>
              <a:rPr lang="en-GB" sz="1800" i="1">
                <a:solidFill>
                  <a:srgbClr val="3366FF"/>
                </a:solidFill>
                <a:latin typeface="Calibri"/>
                <a:ea typeface="Calibri"/>
                <a:cs typeface="Calibri"/>
                <a:sym typeface="Calibri"/>
              </a:rPr>
              <a:t> </a:t>
            </a:r>
            <a:r>
              <a:rPr lang="en-GB" sz="1800" i="1" err="1">
                <a:solidFill>
                  <a:srgbClr val="3366FF"/>
                </a:solidFill>
                <a:latin typeface="Calibri"/>
                <a:ea typeface="Calibri"/>
                <a:cs typeface="Calibri"/>
                <a:sym typeface="Calibri"/>
              </a:rPr>
              <a:t>continu</a:t>
            </a:r>
            <a:r>
              <a:rPr lang="en-GB" sz="1800" i="1">
                <a:solidFill>
                  <a:srgbClr val="3366FF"/>
                </a:solidFill>
                <a:latin typeface="Calibri"/>
                <a:ea typeface="Calibri"/>
                <a:cs typeface="Calibri"/>
                <a:sym typeface="Calibri"/>
              </a:rPr>
              <a:t>. Il </a:t>
            </a:r>
            <a:r>
              <a:rPr lang="en-GB" sz="1800" i="1" err="1">
                <a:solidFill>
                  <a:srgbClr val="3366FF"/>
                </a:solidFill>
                <a:latin typeface="Calibri"/>
                <a:ea typeface="Calibri"/>
                <a:cs typeface="Calibri"/>
                <a:sym typeface="Calibri"/>
              </a:rPr>
              <a:t>s'agit</a:t>
            </a:r>
            <a:r>
              <a:rPr lang="en-GB" sz="1800" i="1">
                <a:solidFill>
                  <a:srgbClr val="3366FF"/>
                </a:solidFill>
                <a:latin typeface="Calibri"/>
                <a:ea typeface="Calibri"/>
                <a:cs typeface="Calibri"/>
                <a:sym typeface="Calibri"/>
              </a:rPr>
              <a:t> de la plus célèbre </a:t>
            </a:r>
            <a:r>
              <a:rPr lang="en-GB" sz="1800" i="1" err="1">
                <a:solidFill>
                  <a:srgbClr val="3366FF"/>
                </a:solidFill>
                <a:latin typeface="Calibri"/>
                <a:ea typeface="Calibri"/>
                <a:cs typeface="Calibri"/>
                <a:sym typeface="Calibri"/>
              </a:rPr>
              <a:t>série</a:t>
            </a:r>
            <a:r>
              <a:rPr lang="en-GB" sz="1800" i="1">
                <a:solidFill>
                  <a:srgbClr val="3366FF"/>
                </a:solidFill>
                <a:latin typeface="Calibri"/>
                <a:ea typeface="Calibri"/>
                <a:cs typeface="Calibri"/>
                <a:sym typeface="Calibri"/>
              </a:rPr>
              <a:t> </a:t>
            </a:r>
            <a:r>
              <a:rPr lang="en-GB" sz="1800" i="1" err="1">
                <a:solidFill>
                  <a:srgbClr val="3366FF"/>
                </a:solidFill>
                <a:latin typeface="Calibri"/>
                <a:ea typeface="Calibri"/>
                <a:cs typeface="Calibri"/>
                <a:sym typeface="Calibri"/>
              </a:rPr>
              <a:t>chronologique</a:t>
            </a:r>
            <a:r>
              <a:rPr lang="en-GB" sz="1800" i="1">
                <a:solidFill>
                  <a:srgbClr val="3366FF"/>
                </a:solidFill>
                <a:latin typeface="Calibri"/>
                <a:ea typeface="Calibri"/>
                <a:cs typeface="Calibri"/>
                <a:sym typeface="Calibri"/>
              </a:rPr>
              <a:t>.  </a:t>
            </a:r>
            <a:r>
              <a:rPr lang="en-GB" sz="1800" i="1" err="1">
                <a:solidFill>
                  <a:srgbClr val="3366FF"/>
                </a:solidFill>
                <a:latin typeface="Calibri"/>
                <a:ea typeface="Calibri"/>
                <a:cs typeface="Calibri"/>
                <a:sym typeface="Calibri"/>
              </a:rPr>
              <a:t>Aujourd'hui</a:t>
            </a:r>
            <a:r>
              <a:rPr lang="en-GB" sz="1800" i="1">
                <a:solidFill>
                  <a:srgbClr val="3366FF"/>
                </a:solidFill>
                <a:latin typeface="Calibri"/>
                <a:ea typeface="Calibri"/>
                <a:cs typeface="Calibri"/>
                <a:sym typeface="Calibri"/>
              </a:rPr>
              <a:t>, des satellites </a:t>
            </a:r>
            <a:r>
              <a:rPr lang="en-GB" sz="1800" i="1" err="1">
                <a:solidFill>
                  <a:srgbClr val="3366FF"/>
                </a:solidFill>
                <a:latin typeface="Calibri"/>
                <a:ea typeface="Calibri"/>
                <a:cs typeface="Calibri"/>
                <a:sym typeface="Calibri"/>
              </a:rPr>
              <a:t>spécialisés</a:t>
            </a:r>
            <a:r>
              <a:rPr lang="en-GB" sz="1800" i="1">
                <a:solidFill>
                  <a:srgbClr val="3366FF"/>
                </a:solidFill>
                <a:latin typeface="Calibri"/>
                <a:ea typeface="Calibri"/>
                <a:cs typeface="Calibri"/>
                <a:sym typeface="Calibri"/>
              </a:rPr>
              <a:t> </a:t>
            </a:r>
            <a:r>
              <a:rPr lang="en-GB" sz="1800" i="1" err="1">
                <a:solidFill>
                  <a:srgbClr val="3366FF"/>
                </a:solidFill>
                <a:latin typeface="Calibri"/>
                <a:ea typeface="Calibri"/>
                <a:cs typeface="Calibri"/>
                <a:sym typeface="Calibri"/>
              </a:rPr>
              <a:t>comme</a:t>
            </a:r>
            <a:r>
              <a:rPr lang="en-GB" sz="1800" i="1">
                <a:solidFill>
                  <a:srgbClr val="3366FF"/>
                </a:solidFill>
                <a:latin typeface="Calibri"/>
                <a:ea typeface="Calibri"/>
                <a:cs typeface="Calibri"/>
                <a:sym typeface="Calibri"/>
              </a:rPr>
              <a:t> </a:t>
            </a:r>
            <a:r>
              <a:rPr lang="en-GB" sz="1800" i="1" err="1">
                <a:solidFill>
                  <a:srgbClr val="3366FF"/>
                </a:solidFill>
                <a:latin typeface="Calibri"/>
                <a:ea typeface="Calibri"/>
                <a:cs typeface="Calibri"/>
                <a:sym typeface="Calibri"/>
              </a:rPr>
              <a:t>Ulisse</a:t>
            </a:r>
            <a:r>
              <a:rPr lang="en-GB" sz="1800" i="1">
                <a:solidFill>
                  <a:srgbClr val="3366FF"/>
                </a:solidFill>
                <a:latin typeface="Calibri"/>
                <a:ea typeface="Calibri"/>
                <a:cs typeface="Calibri"/>
                <a:sym typeface="Calibri"/>
              </a:rPr>
              <a:t>, Soho (étude de la couronne </a:t>
            </a:r>
            <a:r>
              <a:rPr lang="en-GB" sz="1800" i="1" err="1">
                <a:solidFill>
                  <a:srgbClr val="3366FF"/>
                </a:solidFill>
                <a:latin typeface="Calibri"/>
                <a:ea typeface="Calibri"/>
                <a:cs typeface="Calibri"/>
                <a:sym typeface="Calibri"/>
              </a:rPr>
              <a:t>solaire</a:t>
            </a:r>
            <a:r>
              <a:rPr lang="en-GB" sz="1800" i="1">
                <a:solidFill>
                  <a:srgbClr val="3366FF"/>
                </a:solidFill>
                <a:latin typeface="Calibri"/>
                <a:ea typeface="Calibri"/>
                <a:cs typeface="Calibri"/>
                <a:sym typeface="Calibri"/>
              </a:rPr>
              <a:t> avec </a:t>
            </a:r>
            <a:r>
              <a:rPr lang="en-GB" sz="1800" i="1" err="1">
                <a:solidFill>
                  <a:srgbClr val="3366FF"/>
                </a:solidFill>
                <a:latin typeface="Calibri"/>
                <a:ea typeface="Calibri"/>
                <a:cs typeface="Calibri"/>
                <a:sym typeface="Calibri"/>
              </a:rPr>
              <a:t>une</a:t>
            </a:r>
            <a:r>
              <a:rPr lang="en-GB" sz="1800" i="1">
                <a:solidFill>
                  <a:srgbClr val="3366FF"/>
                </a:solidFill>
                <a:latin typeface="Calibri"/>
                <a:ea typeface="Calibri"/>
                <a:cs typeface="Calibri"/>
                <a:sym typeface="Calibri"/>
              </a:rPr>
              <a:t> </a:t>
            </a:r>
            <a:r>
              <a:rPr lang="en-GB" sz="1800" i="1" err="1">
                <a:solidFill>
                  <a:srgbClr val="3366FF"/>
                </a:solidFill>
                <a:latin typeface="Calibri"/>
                <a:ea typeface="Calibri"/>
                <a:cs typeface="Calibri"/>
                <a:sym typeface="Calibri"/>
              </a:rPr>
              <a:t>éclipse</a:t>
            </a:r>
            <a:r>
              <a:rPr lang="en-GB" sz="1800" i="1">
                <a:solidFill>
                  <a:srgbClr val="3366FF"/>
                </a:solidFill>
                <a:latin typeface="Calibri"/>
                <a:ea typeface="Calibri"/>
                <a:cs typeface="Calibri"/>
                <a:sym typeface="Calibri"/>
              </a:rPr>
              <a:t> </a:t>
            </a:r>
            <a:r>
              <a:rPr lang="en-GB" sz="1800" i="1" err="1">
                <a:solidFill>
                  <a:srgbClr val="3366FF"/>
                </a:solidFill>
                <a:latin typeface="Calibri"/>
                <a:ea typeface="Calibri"/>
                <a:cs typeface="Calibri"/>
                <a:sym typeface="Calibri"/>
              </a:rPr>
              <a:t>artificielle</a:t>
            </a:r>
            <a:r>
              <a:rPr lang="en-GB" sz="1800" i="1">
                <a:solidFill>
                  <a:srgbClr val="3366FF"/>
                </a:solidFill>
                <a:latin typeface="Calibri"/>
                <a:ea typeface="Calibri"/>
                <a:cs typeface="Calibri"/>
                <a:sym typeface="Calibri"/>
              </a:rPr>
              <a:t>), Cluster et </a:t>
            </a:r>
            <a:r>
              <a:rPr lang="en-GB" sz="1800" i="1" err="1">
                <a:solidFill>
                  <a:srgbClr val="3366FF"/>
                </a:solidFill>
                <a:latin typeface="Calibri"/>
                <a:ea typeface="Calibri"/>
                <a:cs typeface="Calibri"/>
                <a:sym typeface="Calibri"/>
              </a:rPr>
              <a:t>récemment</a:t>
            </a:r>
            <a:r>
              <a:rPr lang="en-GB" sz="1800" i="1">
                <a:solidFill>
                  <a:srgbClr val="3366FF"/>
                </a:solidFill>
                <a:latin typeface="Calibri"/>
                <a:ea typeface="Calibri"/>
                <a:cs typeface="Calibri"/>
                <a:sym typeface="Calibri"/>
              </a:rPr>
              <a:t> Solar orbiter </a:t>
            </a:r>
            <a:r>
              <a:rPr lang="en-GB" sz="1800" i="1" err="1">
                <a:solidFill>
                  <a:srgbClr val="3366FF"/>
                </a:solidFill>
                <a:latin typeface="Calibri"/>
                <a:ea typeface="Calibri"/>
                <a:cs typeface="Calibri"/>
                <a:sym typeface="Calibri"/>
              </a:rPr>
              <a:t>étudient</a:t>
            </a:r>
            <a:r>
              <a:rPr lang="en-GB" sz="1800" i="1">
                <a:solidFill>
                  <a:srgbClr val="3366FF"/>
                </a:solidFill>
                <a:latin typeface="Calibri"/>
                <a:ea typeface="Calibri"/>
                <a:cs typeface="Calibri"/>
                <a:sym typeface="Calibri"/>
              </a:rPr>
              <a:t> le soleil de plus </a:t>
            </a:r>
            <a:r>
              <a:rPr lang="en-GB" sz="1800" i="1" err="1">
                <a:solidFill>
                  <a:srgbClr val="3366FF"/>
                </a:solidFill>
                <a:latin typeface="Calibri"/>
                <a:ea typeface="Calibri"/>
                <a:cs typeface="Calibri"/>
                <a:sym typeface="Calibri"/>
              </a:rPr>
              <a:t>près</a:t>
            </a:r>
            <a:r>
              <a:rPr lang="en-GB" sz="1800" i="1">
                <a:solidFill>
                  <a:srgbClr val="3366FF"/>
                </a:solidFill>
                <a:latin typeface="Calibri"/>
                <a:ea typeface="Calibri"/>
                <a:cs typeface="Calibri"/>
                <a:sym typeface="Calibri"/>
              </a:rPr>
              <a:t>. Le </a:t>
            </a:r>
            <a:r>
              <a:rPr lang="en-GB" sz="1800" i="1" err="1">
                <a:solidFill>
                  <a:srgbClr val="3366FF"/>
                </a:solidFill>
                <a:latin typeface="Calibri"/>
                <a:ea typeface="Calibri"/>
                <a:cs typeface="Calibri"/>
                <a:sym typeface="Calibri"/>
              </a:rPr>
              <a:t>projet</a:t>
            </a:r>
            <a:r>
              <a:rPr lang="en-GB" sz="1800" i="1">
                <a:solidFill>
                  <a:srgbClr val="3366FF"/>
                </a:solidFill>
                <a:latin typeface="Calibri"/>
                <a:ea typeface="Calibri"/>
                <a:cs typeface="Calibri"/>
                <a:sym typeface="Calibri"/>
              </a:rPr>
              <a:t> Solar Dynamics Observatory de la NASA a </a:t>
            </a:r>
            <a:r>
              <a:rPr lang="en-GB" sz="1800" i="1" err="1">
                <a:solidFill>
                  <a:srgbClr val="3366FF"/>
                </a:solidFill>
                <a:latin typeface="Calibri"/>
                <a:ea typeface="Calibri"/>
                <a:cs typeface="Calibri"/>
                <a:sym typeface="Calibri"/>
              </a:rPr>
              <a:t>enregistré</a:t>
            </a:r>
            <a:r>
              <a:rPr lang="en-GB" sz="1800" i="1">
                <a:solidFill>
                  <a:srgbClr val="3366FF"/>
                </a:solidFill>
                <a:latin typeface="Calibri"/>
                <a:ea typeface="Calibri"/>
                <a:cs typeface="Calibri"/>
                <a:sym typeface="Calibri"/>
              </a:rPr>
              <a:t> 11 </a:t>
            </a:r>
            <a:r>
              <a:rPr lang="en-GB" sz="1800" i="1" err="1">
                <a:solidFill>
                  <a:srgbClr val="3366FF"/>
                </a:solidFill>
                <a:latin typeface="Calibri"/>
                <a:ea typeface="Calibri"/>
                <a:cs typeface="Calibri"/>
                <a:sym typeface="Calibri"/>
              </a:rPr>
              <a:t>ans</a:t>
            </a:r>
            <a:r>
              <a:rPr lang="en-GB" sz="1800" i="1">
                <a:solidFill>
                  <a:srgbClr val="3366FF"/>
                </a:solidFill>
                <a:latin typeface="Calibri"/>
                <a:ea typeface="Calibri"/>
                <a:cs typeface="Calibri"/>
                <a:sym typeface="Calibri"/>
              </a:rPr>
              <a:t> </a:t>
            </a:r>
            <a:r>
              <a:rPr lang="en-GB" sz="1800" i="1" err="1">
                <a:solidFill>
                  <a:srgbClr val="3366FF"/>
                </a:solidFill>
                <a:latin typeface="Calibri"/>
                <a:ea typeface="Calibri"/>
                <a:cs typeface="Calibri"/>
                <a:sym typeface="Calibri"/>
              </a:rPr>
              <a:t>d'activité</a:t>
            </a:r>
            <a:r>
              <a:rPr lang="en-GB" sz="1800" i="1">
                <a:solidFill>
                  <a:srgbClr val="3366FF"/>
                </a:solidFill>
                <a:latin typeface="Calibri"/>
                <a:ea typeface="Calibri"/>
                <a:cs typeface="Calibri"/>
                <a:sym typeface="Calibri"/>
              </a:rPr>
              <a:t> </a:t>
            </a:r>
            <a:r>
              <a:rPr lang="en-GB" sz="1800" i="1" err="1">
                <a:solidFill>
                  <a:srgbClr val="3366FF"/>
                </a:solidFill>
                <a:latin typeface="Calibri"/>
                <a:ea typeface="Calibri"/>
                <a:cs typeface="Calibri"/>
                <a:sym typeface="Calibri"/>
              </a:rPr>
              <a:t>solaire</a:t>
            </a:r>
            <a:r>
              <a:rPr lang="en-GB" sz="1800" i="1">
                <a:solidFill>
                  <a:srgbClr val="3366FF"/>
                </a:solidFill>
                <a:latin typeface="Calibri"/>
                <a:ea typeface="Calibri"/>
                <a:cs typeface="Calibri"/>
                <a:sym typeface="Calibri"/>
              </a:rPr>
              <a:t>."</a:t>
            </a:r>
          </a:p>
        </p:txBody>
      </p:sp>
      <p:pic>
        <p:nvPicPr>
          <p:cNvPr id="275" name="Google Shape;275;p33"/>
          <p:cNvPicPr preferRelativeResize="0"/>
          <p:nvPr/>
        </p:nvPicPr>
        <p:blipFill rotWithShape="1">
          <a:blip r:embed="rId3">
            <a:alphaModFix/>
          </a:blip>
          <a:srcRect l="14739" r="19193"/>
          <a:stretch/>
        </p:blipFill>
        <p:spPr>
          <a:xfrm>
            <a:off x="0" y="1836821"/>
            <a:ext cx="5439815" cy="4398880"/>
          </a:xfrm>
          <a:prstGeom prst="rect">
            <a:avLst/>
          </a:prstGeom>
          <a:noFill/>
          <a:ln>
            <a:noFill/>
          </a:ln>
        </p:spPr>
      </p:pic>
      <p:sp>
        <p:nvSpPr>
          <p:cNvPr id="276" name="Google Shape;276;p33"/>
          <p:cNvSpPr txBox="1"/>
          <p:nvPr/>
        </p:nvSpPr>
        <p:spPr>
          <a:xfrm>
            <a:off x="889001" y="6438901"/>
            <a:ext cx="3530601" cy="307736"/>
          </a:xfrm>
          <a:prstGeom prst="rect">
            <a:avLst/>
          </a:prstGeom>
          <a:noFill/>
          <a:ln>
            <a:noFill/>
          </a:ln>
        </p:spPr>
        <p:txBody>
          <a:bodyPr spcFirstLastPara="1" wrap="square" lIns="91425" tIns="45700" rIns="91425" bIns="45700" anchor="t" anchorCtr="0">
            <a:spAutoFit/>
          </a:bodyPr>
          <a:lstStyle/>
          <a:p>
            <a:r>
              <a:rPr lang="fr-FR"/>
              <a:t>Source : NASA</a:t>
            </a:r>
            <a:endParaRPr/>
          </a:p>
        </p:txBody>
      </p:sp>
      <p:pic>
        <p:nvPicPr>
          <p:cNvPr id="8" name="Google Shape;109;p15" descr="Scientist woman.png">
            <a:extLst>
              <a:ext uri="{FF2B5EF4-FFF2-40B4-BE49-F238E27FC236}">
                <a16:creationId xmlns:a16="http://schemas.microsoft.com/office/drawing/2014/main" id="{FF01E293-7DE4-964F-8B06-00CD8B54C57C}"/>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Suspect n°1: le soleil</a:t>
            </a:r>
          </a:p>
        </p:txBody>
      </p:sp>
      <p:sp>
        <p:nvSpPr>
          <p:cNvPr id="283" name="Google Shape;283;p34"/>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22</a:t>
            </a:fld>
            <a:endParaRPr lang="en-GB"/>
          </a:p>
        </p:txBody>
      </p:sp>
      <p:grpSp>
        <p:nvGrpSpPr>
          <p:cNvPr id="284" name="Google Shape;284;p34"/>
          <p:cNvGrpSpPr/>
          <p:nvPr/>
        </p:nvGrpSpPr>
        <p:grpSpPr>
          <a:xfrm>
            <a:off x="1" y="3153103"/>
            <a:ext cx="9029700" cy="3203251"/>
            <a:chOff x="1209641" y="4675707"/>
            <a:chExt cx="6266795" cy="1699200"/>
          </a:xfrm>
        </p:grpSpPr>
        <p:pic>
          <p:nvPicPr>
            <p:cNvPr id="285" name="Google Shape;285;p34" descr="https://images.theconversation.com/files/239980/original/file-20181009-72121-16avk6e.jpg?ixlib=rb-1.1.0&amp;q=45&amp;auto=format&amp;w=1000&amp;fit=clip"/>
            <p:cNvPicPr preferRelativeResize="0"/>
            <p:nvPr/>
          </p:nvPicPr>
          <p:blipFill rotWithShape="1">
            <a:blip r:embed="rId3">
              <a:alphaModFix/>
            </a:blip>
            <a:srcRect l="2438" b="7577"/>
            <a:stretch/>
          </p:blipFill>
          <p:spPr>
            <a:xfrm>
              <a:off x="1856156" y="4675707"/>
              <a:ext cx="5620280" cy="1557935"/>
            </a:xfrm>
            <a:prstGeom prst="rect">
              <a:avLst/>
            </a:prstGeom>
            <a:noFill/>
            <a:ln>
              <a:noFill/>
            </a:ln>
          </p:spPr>
        </p:pic>
        <p:sp>
          <p:nvSpPr>
            <p:cNvPr id="286" name="Google Shape;286;p34"/>
            <p:cNvSpPr txBox="1"/>
            <p:nvPr/>
          </p:nvSpPr>
          <p:spPr>
            <a:xfrm>
              <a:off x="3894827" y="6229889"/>
              <a:ext cx="1731719" cy="145018"/>
            </a:xfrm>
            <a:prstGeom prst="rect">
              <a:avLst/>
            </a:prstGeom>
            <a:noFill/>
            <a:ln>
              <a:noFill/>
            </a:ln>
          </p:spPr>
          <p:txBody>
            <a:bodyPr spcFirstLastPara="1" wrap="square" lIns="91425" tIns="45700" rIns="91425" bIns="45700" anchor="t" anchorCtr="0">
              <a:spAutoFit/>
            </a:bodyPr>
            <a:lstStyle/>
            <a:p>
              <a:pPr algn="ctr">
                <a:buSzPts val="1200"/>
              </a:pPr>
              <a:r>
                <a:rPr lang="en-GB" sz="1200">
                  <a:solidFill>
                    <a:schemeClr val="dk1"/>
                  </a:solidFill>
                  <a:latin typeface="Calibri"/>
                  <a:ea typeface="Calibri"/>
                  <a:cs typeface="Calibri"/>
                  <a:sym typeface="Calibri"/>
                </a:rPr>
                <a:t>Years</a:t>
              </a:r>
            </a:p>
          </p:txBody>
        </p:sp>
        <p:sp>
          <p:nvSpPr>
            <p:cNvPr id="287" name="Google Shape;287;p34"/>
            <p:cNvSpPr txBox="1"/>
            <p:nvPr/>
          </p:nvSpPr>
          <p:spPr>
            <a:xfrm>
              <a:off x="1209641" y="5250377"/>
              <a:ext cx="646515" cy="342832"/>
            </a:xfrm>
            <a:prstGeom prst="rect">
              <a:avLst/>
            </a:prstGeom>
            <a:noFill/>
            <a:ln>
              <a:noFill/>
            </a:ln>
          </p:spPr>
          <p:txBody>
            <a:bodyPr spcFirstLastPara="1" wrap="square" lIns="91425" tIns="45700" rIns="91425" bIns="45700" anchor="t" anchorCtr="0">
              <a:spAutoFit/>
            </a:bodyPr>
            <a:lstStyle/>
            <a:p>
              <a:pPr algn="ctr">
                <a:buSzPts val="1200"/>
              </a:pPr>
              <a:r>
                <a:rPr lang="en-GB" sz="1200" err="1">
                  <a:solidFill>
                    <a:schemeClr val="dk1"/>
                  </a:solidFill>
                  <a:latin typeface="Calibri"/>
                  <a:ea typeface="Calibri"/>
                  <a:cs typeface="Calibri"/>
                  <a:sym typeface="Calibri"/>
                </a:rPr>
                <a:t>Nombre</a:t>
              </a:r>
              <a:r>
                <a:rPr lang="en-GB" sz="1200">
                  <a:solidFill>
                    <a:schemeClr val="dk1"/>
                  </a:solidFill>
                  <a:latin typeface="Calibri"/>
                  <a:ea typeface="Calibri"/>
                  <a:cs typeface="Calibri"/>
                  <a:sym typeface="Calibri"/>
                </a:rPr>
                <a:t> </a:t>
              </a:r>
            </a:p>
            <a:p>
              <a:pPr algn="ctr">
                <a:buSzPts val="1200"/>
              </a:pPr>
              <a:r>
                <a:rPr lang="en-GB" sz="1200">
                  <a:solidFill>
                    <a:schemeClr val="dk1"/>
                  </a:solidFill>
                  <a:latin typeface="Calibri"/>
                  <a:ea typeface="Calibri"/>
                  <a:cs typeface="Calibri"/>
                  <a:sym typeface="Calibri"/>
                </a:rPr>
                <a:t>de taches </a:t>
              </a:r>
              <a:r>
                <a:rPr lang="en-GB" sz="1200" err="1">
                  <a:solidFill>
                    <a:schemeClr val="dk1"/>
                  </a:solidFill>
                  <a:latin typeface="Calibri"/>
                  <a:ea typeface="Calibri"/>
                  <a:cs typeface="Calibri"/>
                  <a:sym typeface="Calibri"/>
                </a:rPr>
                <a:t>solaires</a:t>
              </a:r>
              <a:endParaRPr lang="en-GB" sz="1200">
                <a:solidFill>
                  <a:schemeClr val="dk1"/>
                </a:solidFill>
                <a:latin typeface="Calibri"/>
                <a:ea typeface="Calibri"/>
                <a:cs typeface="Calibri"/>
                <a:sym typeface="Calibri"/>
              </a:endParaRPr>
            </a:p>
          </p:txBody>
        </p:sp>
      </p:grpSp>
      <p:sp>
        <p:nvSpPr>
          <p:cNvPr id="288" name="Google Shape;288;p34"/>
          <p:cNvSpPr txBox="1"/>
          <p:nvPr/>
        </p:nvSpPr>
        <p:spPr>
          <a:xfrm>
            <a:off x="30217" y="6538916"/>
            <a:ext cx="8750300" cy="307736"/>
          </a:xfrm>
          <a:prstGeom prst="rect">
            <a:avLst/>
          </a:prstGeom>
          <a:noFill/>
          <a:ln>
            <a:noFill/>
          </a:ln>
        </p:spPr>
        <p:txBody>
          <a:bodyPr spcFirstLastPara="1" wrap="square" lIns="91425" tIns="45700" rIns="91425" bIns="45700" anchor="t" anchorCtr="0">
            <a:spAutoFit/>
          </a:bodyPr>
          <a:lstStyle/>
          <a:p>
            <a:r>
              <a:rPr lang="en-GB"/>
              <a:t>Source: SILSO graphics (</a:t>
            </a:r>
            <a:r>
              <a:rPr lang="en-GB" u="sng">
                <a:solidFill>
                  <a:schemeClr val="hlink"/>
                </a:solidFill>
                <a:hlinkClick r:id="rId4"/>
              </a:rPr>
              <a:t>http://sidc.be/silso</a:t>
            </a:r>
            <a:r>
              <a:rPr lang="en-GB"/>
              <a:t>) Royal Observatory of Belgium 2019 September</a:t>
            </a:r>
          </a:p>
        </p:txBody>
      </p:sp>
      <p:sp>
        <p:nvSpPr>
          <p:cNvPr id="289" name="Google Shape;289;p34"/>
          <p:cNvSpPr txBox="1"/>
          <p:nvPr/>
        </p:nvSpPr>
        <p:spPr>
          <a:xfrm>
            <a:off x="0" y="970827"/>
            <a:ext cx="9144000" cy="2354450"/>
          </a:xfrm>
          <a:prstGeom prst="rect">
            <a:avLst/>
          </a:prstGeom>
          <a:noFill/>
          <a:ln>
            <a:noFill/>
          </a:ln>
        </p:spPr>
        <p:txBody>
          <a:bodyPr spcFirstLastPara="1" wrap="square" lIns="91425" tIns="45700" rIns="91425" bIns="45700" anchor="t" anchorCtr="0">
            <a:spAutoFit/>
          </a:bodyPr>
          <a:lstStyle/>
          <a:p>
            <a:pPr algn="just"/>
            <a:r>
              <a:rPr lang="en-GB" sz="1900" i="1">
                <a:solidFill>
                  <a:srgbClr val="3366FF"/>
                </a:solidFill>
                <a:latin typeface="Calibri"/>
                <a:ea typeface="Calibri"/>
                <a:cs typeface="Calibri"/>
                <a:sym typeface="Calibri"/>
              </a:rPr>
              <a:t>Le cycle </a:t>
            </a:r>
            <a:r>
              <a:rPr lang="en-GB" sz="1900" i="1" err="1">
                <a:solidFill>
                  <a:srgbClr val="3366FF"/>
                </a:solidFill>
                <a:latin typeface="Calibri"/>
                <a:ea typeface="Calibri"/>
                <a:cs typeface="Calibri"/>
                <a:sym typeface="Calibri"/>
              </a:rPr>
              <a:t>solaire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est</a:t>
            </a:r>
            <a:r>
              <a:rPr lang="en-GB" sz="1900" i="1">
                <a:solidFill>
                  <a:srgbClr val="3366FF"/>
                </a:solidFill>
                <a:latin typeface="Calibri"/>
                <a:ea typeface="Calibri"/>
                <a:cs typeface="Calibri"/>
                <a:sym typeface="Calibri"/>
              </a:rPr>
              <a:t> un cycle </a:t>
            </a:r>
            <a:r>
              <a:rPr lang="en-GB" sz="1900" i="1" err="1">
                <a:solidFill>
                  <a:srgbClr val="3366FF"/>
                </a:solidFill>
                <a:latin typeface="Calibri"/>
                <a:ea typeface="Calibri"/>
                <a:cs typeface="Calibri"/>
                <a:sym typeface="Calibri"/>
              </a:rPr>
              <a:t>d'environ</a:t>
            </a:r>
            <a:r>
              <a:rPr lang="en-GB" sz="1900" i="1">
                <a:solidFill>
                  <a:srgbClr val="3366FF"/>
                </a:solidFill>
                <a:latin typeface="Calibri"/>
                <a:ea typeface="Calibri"/>
                <a:cs typeface="Calibri"/>
                <a:sym typeface="Calibri"/>
              </a:rPr>
              <a:t> 11 </a:t>
            </a:r>
            <a:r>
              <a:rPr lang="en-GB" sz="1900" i="1" err="1">
                <a:solidFill>
                  <a:srgbClr val="3366FF"/>
                </a:solidFill>
                <a:latin typeface="Calibri"/>
                <a:ea typeface="Calibri"/>
                <a:cs typeface="Calibri"/>
                <a:sym typeface="Calibri"/>
              </a:rPr>
              <a:t>ans</a:t>
            </a:r>
            <a:r>
              <a:rPr lang="en-GB" sz="1900" i="1">
                <a:solidFill>
                  <a:srgbClr val="3366FF"/>
                </a:solidFill>
                <a:latin typeface="Calibri"/>
                <a:ea typeface="Calibri"/>
                <a:cs typeface="Calibri"/>
                <a:sym typeface="Calibri"/>
              </a:rPr>
              <a:t> que </a:t>
            </a:r>
            <a:r>
              <a:rPr lang="en-GB" sz="1900" i="1" err="1">
                <a:solidFill>
                  <a:srgbClr val="3366FF"/>
                </a:solidFill>
                <a:latin typeface="Calibri"/>
                <a:ea typeface="Calibri"/>
                <a:cs typeface="Calibri"/>
                <a:sym typeface="Calibri"/>
              </a:rPr>
              <a:t>connaît</a:t>
            </a:r>
            <a:r>
              <a:rPr lang="en-GB" sz="1900" i="1">
                <a:solidFill>
                  <a:srgbClr val="3366FF"/>
                </a:solidFill>
                <a:latin typeface="Calibri"/>
                <a:ea typeface="Calibri"/>
                <a:cs typeface="Calibri"/>
                <a:sym typeface="Calibri"/>
              </a:rPr>
              <a:t> le Soleil. Au </a:t>
            </a:r>
            <a:r>
              <a:rPr lang="en-GB" sz="1900" i="1" err="1">
                <a:solidFill>
                  <a:srgbClr val="3366FF"/>
                </a:solidFill>
                <a:latin typeface="Calibri"/>
                <a:ea typeface="Calibri"/>
                <a:cs typeface="Calibri"/>
                <a:sym typeface="Calibri"/>
              </a:rPr>
              <a:t>cours</a:t>
            </a:r>
            <a:r>
              <a:rPr lang="en-GB" sz="1900" i="1">
                <a:solidFill>
                  <a:srgbClr val="3366FF"/>
                </a:solidFill>
                <a:latin typeface="Calibri"/>
                <a:ea typeface="Calibri"/>
                <a:cs typeface="Calibri"/>
                <a:sym typeface="Calibri"/>
              </a:rPr>
              <a:t> du cycle </a:t>
            </a:r>
            <a:r>
              <a:rPr lang="en-GB" sz="1900" i="1" err="1">
                <a:solidFill>
                  <a:srgbClr val="3366FF"/>
                </a:solidFill>
                <a:latin typeface="Calibri"/>
                <a:ea typeface="Calibri"/>
                <a:cs typeface="Calibri"/>
                <a:sym typeface="Calibri"/>
              </a:rPr>
              <a:t>solaire</a:t>
            </a:r>
            <a:r>
              <a:rPr lang="en-GB" sz="1900" i="1">
                <a:solidFill>
                  <a:srgbClr val="3366FF"/>
                </a:solidFill>
                <a:latin typeface="Calibri"/>
                <a:ea typeface="Calibri"/>
                <a:cs typeface="Calibri"/>
                <a:sym typeface="Calibri"/>
              </a:rPr>
              <a:t>, le </a:t>
            </a:r>
            <a:r>
              <a:rPr lang="en-GB" sz="1900" i="1" err="1">
                <a:solidFill>
                  <a:srgbClr val="3366FF"/>
                </a:solidFill>
                <a:latin typeface="Calibri"/>
                <a:ea typeface="Calibri"/>
                <a:cs typeface="Calibri"/>
                <a:sym typeface="Calibri"/>
              </a:rPr>
              <a:t>comportement</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orageux</a:t>
            </a:r>
            <a:r>
              <a:rPr lang="en-GB" sz="1900" i="1">
                <a:solidFill>
                  <a:srgbClr val="3366FF"/>
                </a:solidFill>
                <a:latin typeface="Calibri"/>
                <a:ea typeface="Calibri"/>
                <a:cs typeface="Calibri"/>
                <a:sym typeface="Calibri"/>
              </a:rPr>
              <a:t> du Soleil </a:t>
            </a:r>
            <a:r>
              <a:rPr lang="en-GB" sz="1900" i="1" err="1">
                <a:solidFill>
                  <a:srgbClr val="3366FF"/>
                </a:solidFill>
                <a:latin typeface="Calibri"/>
                <a:ea typeface="Calibri"/>
                <a:cs typeface="Calibri"/>
                <a:sym typeface="Calibri"/>
              </a:rPr>
              <a:t>atteint</a:t>
            </a:r>
            <a:r>
              <a:rPr lang="en-GB" sz="1900" i="1">
                <a:solidFill>
                  <a:srgbClr val="3366FF"/>
                </a:solidFill>
                <a:latin typeface="Calibri"/>
                <a:ea typeface="Calibri"/>
                <a:cs typeface="Calibri"/>
                <a:sym typeface="Calibri"/>
              </a:rPr>
              <a:t> un maximum, et son champ </a:t>
            </a:r>
            <a:r>
              <a:rPr lang="en-GB" sz="1900" i="1" err="1">
                <a:solidFill>
                  <a:srgbClr val="3366FF"/>
                </a:solidFill>
                <a:latin typeface="Calibri"/>
                <a:ea typeface="Calibri"/>
                <a:cs typeface="Calibri"/>
                <a:sym typeface="Calibri"/>
              </a:rPr>
              <a:t>magnétique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s'inverse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Ensuite</a:t>
            </a:r>
            <a:r>
              <a:rPr lang="en-GB" sz="1900" i="1">
                <a:solidFill>
                  <a:srgbClr val="3366FF"/>
                </a:solidFill>
                <a:latin typeface="Calibri"/>
                <a:ea typeface="Calibri"/>
                <a:cs typeface="Calibri"/>
                <a:sym typeface="Calibri"/>
              </a:rPr>
              <a:t>, le Soleil se stabilise </a:t>
            </a:r>
            <a:r>
              <a:rPr lang="en-GB" sz="1900" i="1" err="1">
                <a:solidFill>
                  <a:srgbClr val="3366FF"/>
                </a:solidFill>
                <a:latin typeface="Calibri"/>
                <a:ea typeface="Calibri"/>
                <a:cs typeface="Calibri"/>
                <a:sym typeface="Calibri"/>
              </a:rPr>
              <a:t>à</a:t>
            </a:r>
            <a:r>
              <a:rPr lang="en-GB" sz="1900" i="1">
                <a:solidFill>
                  <a:srgbClr val="3366FF"/>
                </a:solidFill>
                <a:latin typeface="Calibri"/>
                <a:ea typeface="Calibri"/>
                <a:cs typeface="Calibri"/>
                <a:sym typeface="Calibri"/>
              </a:rPr>
              <a:t> un minimum </a:t>
            </a:r>
            <a:r>
              <a:rPr lang="en-GB" sz="1900" i="1" err="1">
                <a:solidFill>
                  <a:srgbClr val="3366FF"/>
                </a:solidFill>
                <a:latin typeface="Calibri"/>
                <a:ea typeface="Calibri"/>
                <a:cs typeface="Calibri"/>
                <a:sym typeface="Calibri"/>
              </a:rPr>
              <a:t>avant</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qu'un</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autre</a:t>
            </a:r>
            <a:r>
              <a:rPr lang="en-GB" sz="1900" i="1">
                <a:solidFill>
                  <a:srgbClr val="3366FF"/>
                </a:solidFill>
                <a:latin typeface="Calibri"/>
                <a:ea typeface="Calibri"/>
                <a:cs typeface="Calibri"/>
                <a:sym typeface="Calibri"/>
              </a:rPr>
              <a:t> cycle ne commence. "</a:t>
            </a:r>
            <a:r>
              <a:rPr lang="en-GB" sz="1900" i="1" err="1">
                <a:solidFill>
                  <a:srgbClr val="3366FF"/>
                </a:solidFill>
                <a:latin typeface="Calibri"/>
                <a:ea typeface="Calibri"/>
                <a:cs typeface="Calibri"/>
                <a:sym typeface="Calibri"/>
              </a:rPr>
              <a:t>Voici</a:t>
            </a:r>
            <a:r>
              <a:rPr lang="en-GB" sz="1900" i="1">
                <a:solidFill>
                  <a:srgbClr val="3366FF"/>
                </a:solidFill>
                <a:latin typeface="Calibri"/>
                <a:ea typeface="Calibri"/>
                <a:cs typeface="Calibri"/>
                <a:sym typeface="Calibri"/>
              </a:rPr>
              <a:t> les </a:t>
            </a:r>
            <a:r>
              <a:rPr lang="en-GB" sz="1900" i="1" err="1">
                <a:solidFill>
                  <a:srgbClr val="3366FF"/>
                </a:solidFill>
                <a:latin typeface="Calibri"/>
                <a:ea typeface="Calibri"/>
                <a:cs typeface="Calibri"/>
                <a:sym typeface="Calibri"/>
              </a:rPr>
              <a:t>résultats</a:t>
            </a:r>
            <a:r>
              <a:rPr lang="en-GB" sz="1900" i="1">
                <a:solidFill>
                  <a:srgbClr val="3366FF"/>
                </a:solidFill>
                <a:latin typeface="Calibri"/>
                <a:ea typeface="Calibri"/>
                <a:cs typeface="Calibri"/>
                <a:sym typeface="Calibri"/>
              </a:rPr>
              <a:t> de </a:t>
            </a:r>
            <a:r>
              <a:rPr lang="en-GB" sz="1900" i="1" err="1">
                <a:solidFill>
                  <a:srgbClr val="3366FF"/>
                </a:solidFill>
                <a:latin typeface="Calibri"/>
                <a:ea typeface="Calibri"/>
                <a:cs typeface="Calibri"/>
                <a:sym typeface="Calibri"/>
              </a:rPr>
              <a:t>tous</a:t>
            </a:r>
            <a:r>
              <a:rPr lang="en-GB" sz="1900" i="1">
                <a:solidFill>
                  <a:srgbClr val="3366FF"/>
                </a:solidFill>
                <a:latin typeface="Calibri"/>
                <a:ea typeface="Calibri"/>
                <a:cs typeface="Calibri"/>
                <a:sym typeface="Calibri"/>
              </a:rPr>
              <a:t> les </a:t>
            </a:r>
            <a:r>
              <a:rPr lang="en-GB" sz="1900" i="1" err="1">
                <a:solidFill>
                  <a:srgbClr val="3366FF"/>
                </a:solidFill>
                <a:latin typeface="Calibri"/>
                <a:ea typeface="Calibri"/>
                <a:cs typeface="Calibri"/>
                <a:sym typeface="Calibri"/>
              </a:rPr>
              <a:t>comptages</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effectués</a:t>
            </a:r>
            <a:r>
              <a:rPr lang="en-GB" sz="1900" i="1">
                <a:solidFill>
                  <a:srgbClr val="3366FF"/>
                </a:solidFill>
                <a:latin typeface="Calibri"/>
                <a:ea typeface="Calibri"/>
                <a:cs typeface="Calibri"/>
                <a:sym typeface="Calibri"/>
              </a:rPr>
              <a:t> dans </a:t>
            </a:r>
            <a:r>
              <a:rPr lang="en-GB" sz="1900" i="1" err="1">
                <a:solidFill>
                  <a:srgbClr val="3366FF"/>
                </a:solidFill>
                <a:latin typeface="Calibri"/>
                <a:ea typeface="Calibri"/>
                <a:cs typeface="Calibri"/>
                <a:sym typeface="Calibri"/>
              </a:rPr>
              <a:t>différentes</a:t>
            </a:r>
            <a:r>
              <a:rPr lang="en-GB" sz="1900" i="1">
                <a:solidFill>
                  <a:srgbClr val="3366FF"/>
                </a:solidFill>
                <a:latin typeface="Calibri"/>
                <a:ea typeface="Calibri"/>
                <a:cs typeface="Calibri"/>
                <a:sym typeface="Calibri"/>
              </a:rPr>
              <a:t> parties du monde </a:t>
            </a:r>
            <a:r>
              <a:rPr lang="en-GB" sz="1900" i="1" err="1">
                <a:solidFill>
                  <a:srgbClr val="3366FF"/>
                </a:solidFill>
                <a:latin typeface="Calibri"/>
                <a:ea typeface="Calibri"/>
                <a:cs typeface="Calibri"/>
                <a:sym typeface="Calibri"/>
              </a:rPr>
              <a:t>depuis</a:t>
            </a:r>
            <a:r>
              <a:rPr lang="en-GB" sz="1900" i="1">
                <a:solidFill>
                  <a:srgbClr val="3366FF"/>
                </a:solidFill>
                <a:latin typeface="Calibri"/>
                <a:ea typeface="Calibri"/>
                <a:cs typeface="Calibri"/>
                <a:sym typeface="Calibri"/>
              </a:rPr>
              <a:t> le 16e siècle. On </a:t>
            </a:r>
            <a:r>
              <a:rPr lang="en-GB" sz="1900" i="1" err="1">
                <a:solidFill>
                  <a:srgbClr val="3366FF"/>
                </a:solidFill>
                <a:latin typeface="Calibri"/>
                <a:ea typeface="Calibri"/>
                <a:cs typeface="Calibri"/>
                <a:sym typeface="Calibri"/>
              </a:rPr>
              <a:t>peut</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mesurer</a:t>
            </a:r>
            <a:r>
              <a:rPr lang="en-GB" sz="1900" i="1">
                <a:solidFill>
                  <a:srgbClr val="3366FF"/>
                </a:solidFill>
                <a:latin typeface="Calibri"/>
                <a:ea typeface="Calibri"/>
                <a:cs typeface="Calibri"/>
                <a:sym typeface="Calibri"/>
              </a:rPr>
              <a:t> et </a:t>
            </a:r>
            <a:r>
              <a:rPr lang="en-GB" sz="1900" i="1" err="1">
                <a:solidFill>
                  <a:srgbClr val="3366FF"/>
                </a:solidFill>
                <a:latin typeface="Calibri"/>
                <a:ea typeface="Calibri"/>
                <a:cs typeface="Calibri"/>
                <a:sym typeface="Calibri"/>
              </a:rPr>
              <a:t>compter</a:t>
            </a:r>
            <a:r>
              <a:rPr lang="en-GB" sz="1900" i="1">
                <a:solidFill>
                  <a:srgbClr val="3366FF"/>
                </a:solidFill>
                <a:latin typeface="Calibri"/>
                <a:ea typeface="Calibri"/>
                <a:cs typeface="Calibri"/>
                <a:sym typeface="Calibri"/>
              </a:rPr>
              <a:t>. Il y a </a:t>
            </a:r>
            <a:r>
              <a:rPr lang="en-GB" sz="1900" i="1" err="1">
                <a:solidFill>
                  <a:srgbClr val="3366FF"/>
                </a:solidFill>
                <a:latin typeface="Calibri"/>
                <a:ea typeface="Calibri"/>
                <a:cs typeface="Calibri"/>
                <a:sym typeface="Calibri"/>
              </a:rPr>
              <a:t>inévitablement</a:t>
            </a:r>
            <a:r>
              <a:rPr lang="en-GB" sz="1900" i="1">
                <a:solidFill>
                  <a:srgbClr val="3366FF"/>
                </a:solidFill>
                <a:latin typeface="Calibri"/>
                <a:ea typeface="Calibri"/>
                <a:cs typeface="Calibri"/>
                <a:sym typeface="Calibri"/>
              </a:rPr>
              <a:t> des </a:t>
            </a:r>
            <a:r>
              <a:rPr lang="en-GB" sz="1900" i="1" err="1">
                <a:solidFill>
                  <a:srgbClr val="3366FF"/>
                </a:solidFill>
                <a:latin typeface="Calibri"/>
                <a:ea typeface="Calibri"/>
                <a:cs typeface="Calibri"/>
                <a:sym typeface="Calibri"/>
              </a:rPr>
              <a:t>informations</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à</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récupérer</a:t>
            </a:r>
            <a:r>
              <a:rPr lang="en-GB" sz="1900" i="1">
                <a:solidFill>
                  <a:srgbClr val="3366FF"/>
                </a:solidFill>
                <a:latin typeface="Calibri"/>
                <a:ea typeface="Calibri"/>
                <a:cs typeface="Calibri"/>
                <a:sym typeface="Calibri"/>
              </a:rPr>
              <a:t>. " </a:t>
            </a:r>
          </a:p>
          <a:p>
            <a:pPr algn="just"/>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Quels</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sont</a:t>
            </a:r>
            <a:r>
              <a:rPr lang="en-GB" sz="1900" i="1">
                <a:solidFill>
                  <a:srgbClr val="3366FF"/>
                </a:solidFill>
                <a:latin typeface="Calibri"/>
                <a:ea typeface="Calibri"/>
                <a:cs typeface="Calibri"/>
                <a:sym typeface="Calibri"/>
              </a:rPr>
              <a:t> les </a:t>
            </a:r>
            <a:r>
              <a:rPr lang="en-GB" sz="1900" i="1" err="1">
                <a:solidFill>
                  <a:srgbClr val="3366FF"/>
                </a:solidFill>
                <a:latin typeface="Calibri"/>
                <a:ea typeface="Calibri"/>
                <a:cs typeface="Calibri"/>
                <a:sym typeface="Calibri"/>
              </a:rPr>
              <a:t>résultats</a:t>
            </a:r>
            <a:r>
              <a:rPr lang="en-GB" sz="1900" i="1">
                <a:solidFill>
                  <a:srgbClr val="3366FF"/>
                </a:solidFill>
                <a:latin typeface="Calibri"/>
                <a:ea typeface="Calibri"/>
                <a:cs typeface="Calibri"/>
                <a:sym typeface="Calibri"/>
              </a:rPr>
              <a:t> de </a:t>
            </a:r>
            <a:r>
              <a:rPr lang="en-GB" sz="1900" i="1" err="1">
                <a:solidFill>
                  <a:srgbClr val="3366FF"/>
                </a:solidFill>
                <a:latin typeface="Calibri"/>
                <a:ea typeface="Calibri"/>
                <a:cs typeface="Calibri"/>
                <a:sym typeface="Calibri"/>
              </a:rPr>
              <a:t>vos</a:t>
            </a:r>
            <a:r>
              <a:rPr lang="en-GB" sz="1900" i="1">
                <a:solidFill>
                  <a:srgbClr val="3366FF"/>
                </a:solidFill>
                <a:latin typeface="Calibri"/>
                <a:ea typeface="Calibri"/>
                <a:cs typeface="Calibri"/>
                <a:sym typeface="Calibri"/>
              </a:rPr>
              <a:t> observations ? </a:t>
            </a:r>
          </a:p>
          <a:p>
            <a:endParaRPr lang="en-GB" i="1">
              <a:solidFill>
                <a:srgbClr val="3366FF"/>
              </a:solidFill>
              <a:latin typeface="Calibri"/>
              <a:ea typeface="Calibri"/>
              <a:cs typeface="Calibri"/>
              <a:sym typeface="Calibri"/>
            </a:endParaRPr>
          </a:p>
        </p:txBody>
      </p:sp>
      <p:pic>
        <p:nvPicPr>
          <p:cNvPr id="290" name="Google Shape;290;p34" descr="Scientist woman.png"/>
          <p:cNvPicPr preferRelativeResize="0"/>
          <p:nvPr/>
        </p:nvPicPr>
        <p:blipFill rotWithShape="1">
          <a:blip r:embed="rId5">
            <a:alphaModFix/>
          </a:blip>
          <a:srcRect/>
          <a:stretch/>
        </p:blipFill>
        <p:spPr>
          <a:xfrm>
            <a:off x="0" y="0"/>
            <a:ext cx="939800" cy="939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1143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Suspect n°1: le soleil</a:t>
            </a:r>
            <a:endParaRPr/>
          </a:p>
        </p:txBody>
      </p:sp>
      <p:sp>
        <p:nvSpPr>
          <p:cNvPr id="296" name="Google Shape;296;p35"/>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23</a:t>
            </a:fld>
            <a:endParaRPr/>
          </a:p>
        </p:txBody>
      </p:sp>
      <p:sp>
        <p:nvSpPr>
          <p:cNvPr id="297" name="Google Shape;297;p35"/>
          <p:cNvSpPr txBox="1"/>
          <p:nvPr/>
        </p:nvSpPr>
        <p:spPr>
          <a:xfrm>
            <a:off x="0" y="1506921"/>
            <a:ext cx="3069021" cy="3970277"/>
          </a:xfrm>
          <a:prstGeom prst="rect">
            <a:avLst/>
          </a:prstGeom>
          <a:noFill/>
          <a:ln>
            <a:noFill/>
          </a:ln>
        </p:spPr>
        <p:txBody>
          <a:bodyPr spcFirstLastPara="1" wrap="square" lIns="91425" tIns="45700" rIns="91425" bIns="45700" anchor="t" anchorCtr="0">
            <a:spAutoFit/>
          </a:bodyPr>
          <a:lstStyle/>
          <a:p>
            <a:pPr>
              <a:buSzPts val="1400"/>
            </a:pPr>
            <a:r>
              <a:rPr lang="en-GB" i="1">
                <a:solidFill>
                  <a:srgbClr val="3366FF"/>
                </a:solidFill>
                <a:latin typeface="Calibri"/>
                <a:ea typeface="Calibri"/>
                <a:cs typeface="Calibri"/>
                <a:sym typeface="Calibri"/>
              </a:rPr>
              <a:t>"Et </a:t>
            </a:r>
            <a:r>
              <a:rPr lang="en-GB" i="1" err="1">
                <a:solidFill>
                  <a:srgbClr val="3366FF"/>
                </a:solidFill>
                <a:latin typeface="Calibri"/>
                <a:ea typeface="Calibri"/>
                <a:cs typeface="Calibri"/>
                <a:sym typeface="Calibri"/>
              </a:rPr>
              <a:t>où</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en</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sommes</a:t>
            </a:r>
            <a:r>
              <a:rPr lang="en-GB" i="1">
                <a:solidFill>
                  <a:srgbClr val="3366FF"/>
                </a:solidFill>
                <a:latin typeface="Calibri"/>
                <a:ea typeface="Calibri"/>
                <a:cs typeface="Calibri"/>
                <a:sym typeface="Calibri"/>
              </a:rPr>
              <a:t>-nous </a:t>
            </a:r>
            <a:r>
              <a:rPr lang="en-GB" i="1" err="1">
                <a:solidFill>
                  <a:srgbClr val="3366FF"/>
                </a:solidFill>
                <a:latin typeface="Calibri"/>
                <a:ea typeface="Calibri"/>
                <a:cs typeface="Calibri"/>
                <a:sym typeface="Calibri"/>
              </a:rPr>
              <a:t>aujourd'hui</a:t>
            </a:r>
            <a:r>
              <a:rPr lang="en-GB" i="1">
                <a:solidFill>
                  <a:srgbClr val="3366FF"/>
                </a:solidFill>
                <a:latin typeface="Calibri"/>
                <a:ea typeface="Calibri"/>
                <a:cs typeface="Calibri"/>
                <a:sym typeface="Calibri"/>
              </a:rPr>
              <a:t> ? Bien que nous ne </a:t>
            </a:r>
            <a:r>
              <a:rPr lang="en-GB" i="1" err="1">
                <a:solidFill>
                  <a:srgbClr val="3366FF"/>
                </a:solidFill>
                <a:latin typeface="Calibri"/>
                <a:ea typeface="Calibri"/>
                <a:cs typeface="Calibri"/>
                <a:sym typeface="Calibri"/>
              </a:rPr>
              <a:t>sachions</a:t>
            </a:r>
            <a:r>
              <a:rPr lang="en-GB" i="1">
                <a:solidFill>
                  <a:srgbClr val="3366FF"/>
                </a:solidFill>
                <a:latin typeface="Calibri"/>
                <a:ea typeface="Calibri"/>
                <a:cs typeface="Calibri"/>
                <a:sym typeface="Calibri"/>
              </a:rPr>
              <a:t> pas </a:t>
            </a:r>
            <a:r>
              <a:rPr lang="en-GB" i="1" err="1">
                <a:solidFill>
                  <a:srgbClr val="3366FF"/>
                </a:solidFill>
                <a:latin typeface="Calibri"/>
                <a:ea typeface="Calibri"/>
                <a:cs typeface="Calibri"/>
                <a:sym typeface="Calibri"/>
              </a:rPr>
              <a:t>exactement</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quand</a:t>
            </a:r>
            <a:r>
              <a:rPr lang="en-GB" i="1">
                <a:solidFill>
                  <a:srgbClr val="3366FF"/>
                </a:solidFill>
                <a:latin typeface="Calibri"/>
                <a:ea typeface="Calibri"/>
                <a:cs typeface="Calibri"/>
                <a:sym typeface="Calibri"/>
              </a:rPr>
              <a:t> le cycle minimum </a:t>
            </a:r>
            <a:r>
              <a:rPr lang="en-GB" i="1" err="1">
                <a:solidFill>
                  <a:srgbClr val="3366FF"/>
                </a:solidFill>
                <a:latin typeface="Calibri"/>
                <a:ea typeface="Calibri"/>
                <a:cs typeface="Calibri"/>
                <a:sym typeface="Calibri"/>
              </a:rPr>
              <a:t>actuel</a:t>
            </a:r>
            <a:r>
              <a:rPr lang="en-GB" i="1">
                <a:solidFill>
                  <a:srgbClr val="3366FF"/>
                </a:solidFill>
                <a:latin typeface="Calibri"/>
                <a:ea typeface="Calibri"/>
                <a:cs typeface="Calibri"/>
                <a:sym typeface="Calibri"/>
              </a:rPr>
              <a:t> se </a:t>
            </a:r>
            <a:r>
              <a:rPr lang="en-GB" i="1" err="1">
                <a:solidFill>
                  <a:srgbClr val="3366FF"/>
                </a:solidFill>
                <a:latin typeface="Calibri"/>
                <a:ea typeface="Calibri"/>
                <a:cs typeface="Calibri"/>
                <a:sym typeface="Calibri"/>
              </a:rPr>
              <a:t>terminera</a:t>
            </a:r>
            <a:r>
              <a:rPr lang="en-GB" i="1">
                <a:solidFill>
                  <a:srgbClr val="3366FF"/>
                </a:solidFill>
                <a:latin typeface="Calibri"/>
                <a:ea typeface="Calibri"/>
                <a:cs typeface="Calibri"/>
                <a:sym typeface="Calibri"/>
              </a:rPr>
              <a:t>, nous </a:t>
            </a:r>
            <a:r>
              <a:rPr lang="en-GB" i="1" err="1">
                <a:solidFill>
                  <a:srgbClr val="3366FF"/>
                </a:solidFill>
                <a:latin typeface="Calibri"/>
                <a:ea typeface="Calibri"/>
                <a:cs typeface="Calibri"/>
                <a:sym typeface="Calibri"/>
              </a:rPr>
              <a:t>disposons</a:t>
            </a:r>
            <a:r>
              <a:rPr lang="en-GB" i="1">
                <a:solidFill>
                  <a:srgbClr val="3366FF"/>
                </a:solidFill>
                <a:latin typeface="Calibri"/>
                <a:ea typeface="Calibri"/>
                <a:cs typeface="Calibri"/>
                <a:sym typeface="Calibri"/>
              </a:rPr>
              <a:t> de </a:t>
            </a:r>
            <a:r>
              <a:rPr lang="en-GB" i="1" err="1">
                <a:solidFill>
                  <a:srgbClr val="3366FF"/>
                </a:solidFill>
                <a:latin typeface="Calibri"/>
                <a:ea typeface="Calibri"/>
                <a:cs typeface="Calibri"/>
                <a:sym typeface="Calibri"/>
              </a:rPr>
              <a:t>près</a:t>
            </a:r>
            <a:r>
              <a:rPr lang="en-GB" i="1">
                <a:solidFill>
                  <a:srgbClr val="3366FF"/>
                </a:solidFill>
                <a:latin typeface="Calibri"/>
                <a:ea typeface="Calibri"/>
                <a:cs typeface="Calibri"/>
                <a:sym typeface="Calibri"/>
              </a:rPr>
              <a:t> de trois siècles </a:t>
            </a:r>
            <a:r>
              <a:rPr lang="en-GB" i="1" err="1">
                <a:solidFill>
                  <a:srgbClr val="3366FF"/>
                </a:solidFill>
                <a:latin typeface="Calibri"/>
                <a:ea typeface="Calibri"/>
                <a:cs typeface="Calibri"/>
                <a:sym typeface="Calibri"/>
              </a:rPr>
              <a:t>d'études</a:t>
            </a:r>
            <a:r>
              <a:rPr lang="en-GB" i="1">
                <a:solidFill>
                  <a:srgbClr val="3366FF"/>
                </a:solidFill>
                <a:latin typeface="Calibri"/>
                <a:ea typeface="Calibri"/>
                <a:cs typeface="Calibri"/>
                <a:sym typeface="Calibri"/>
              </a:rPr>
              <a:t> pour le </a:t>
            </a:r>
            <a:r>
              <a:rPr lang="en-GB" i="1" err="1">
                <a:solidFill>
                  <a:srgbClr val="3366FF"/>
                </a:solidFill>
                <a:latin typeface="Calibri"/>
                <a:ea typeface="Calibri"/>
                <a:cs typeface="Calibri"/>
                <a:sym typeface="Calibri"/>
              </a:rPr>
              <a:t>prédire</a:t>
            </a:r>
            <a:r>
              <a:rPr lang="en-GB" i="1">
                <a:solidFill>
                  <a:srgbClr val="3366FF"/>
                </a:solidFill>
                <a:latin typeface="Calibri"/>
                <a:ea typeface="Calibri"/>
                <a:cs typeface="Calibri"/>
                <a:sym typeface="Calibri"/>
              </a:rPr>
              <a:t>. Le 9 </a:t>
            </a:r>
            <a:r>
              <a:rPr lang="en-GB" i="1" err="1">
                <a:solidFill>
                  <a:srgbClr val="3366FF"/>
                </a:solidFill>
                <a:latin typeface="Calibri"/>
                <a:ea typeface="Calibri"/>
                <a:cs typeface="Calibri"/>
                <a:sym typeface="Calibri"/>
              </a:rPr>
              <a:t>décembre</a:t>
            </a:r>
            <a:r>
              <a:rPr lang="en-GB" i="1">
                <a:solidFill>
                  <a:srgbClr val="3366FF"/>
                </a:solidFill>
                <a:latin typeface="Calibri"/>
                <a:ea typeface="Calibri"/>
                <a:cs typeface="Calibri"/>
                <a:sym typeface="Calibri"/>
              </a:rPr>
              <a:t> 2019, le Space Weather Prediction </a:t>
            </a:r>
            <a:r>
              <a:rPr lang="en-GB" i="1" err="1">
                <a:solidFill>
                  <a:srgbClr val="3366FF"/>
                </a:solidFill>
                <a:latin typeface="Calibri"/>
                <a:ea typeface="Calibri"/>
                <a:cs typeface="Calibri"/>
                <a:sym typeface="Calibri"/>
              </a:rPr>
              <a:t>Center</a:t>
            </a:r>
            <a:r>
              <a:rPr lang="en-GB" i="1">
                <a:solidFill>
                  <a:srgbClr val="3366FF"/>
                </a:solidFill>
                <a:latin typeface="Calibri"/>
                <a:ea typeface="Calibri"/>
                <a:cs typeface="Calibri"/>
                <a:sym typeface="Calibri"/>
              </a:rPr>
              <a:t> (SWPC) a </a:t>
            </a:r>
            <a:r>
              <a:rPr lang="en-GB" i="1" err="1">
                <a:solidFill>
                  <a:srgbClr val="3366FF"/>
                </a:solidFill>
                <a:latin typeface="Calibri"/>
                <a:ea typeface="Calibri"/>
                <a:cs typeface="Calibri"/>
                <a:sym typeface="Calibri"/>
              </a:rPr>
              <a:t>annoncé</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qu'il</a:t>
            </a:r>
            <a:r>
              <a:rPr lang="en-GB" i="1">
                <a:solidFill>
                  <a:srgbClr val="3366FF"/>
                </a:solidFill>
                <a:latin typeface="Calibri"/>
                <a:ea typeface="Calibri"/>
                <a:cs typeface="Calibri"/>
                <a:sym typeface="Calibri"/>
              </a:rPr>
              <a:t> se </a:t>
            </a:r>
            <a:r>
              <a:rPr lang="en-GB" i="1" err="1">
                <a:solidFill>
                  <a:srgbClr val="3366FF"/>
                </a:solidFill>
                <a:latin typeface="Calibri"/>
                <a:ea typeface="Calibri"/>
                <a:cs typeface="Calibri"/>
                <a:sym typeface="Calibri"/>
              </a:rPr>
              <a:t>produirait</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en</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avril</a:t>
            </a:r>
            <a:r>
              <a:rPr lang="en-GB" i="1">
                <a:solidFill>
                  <a:srgbClr val="3366FF"/>
                </a:solidFill>
                <a:latin typeface="Calibri"/>
                <a:ea typeface="Calibri"/>
                <a:cs typeface="Calibri"/>
                <a:sym typeface="Calibri"/>
              </a:rPr>
              <a:t> 2020, </a:t>
            </a:r>
            <a:r>
              <a:rPr lang="en-GB" i="1" err="1">
                <a:solidFill>
                  <a:srgbClr val="3366FF"/>
                </a:solidFill>
                <a:latin typeface="Calibri"/>
                <a:ea typeface="Calibri"/>
                <a:cs typeface="Calibri"/>
                <a:sym typeface="Calibri"/>
              </a:rPr>
              <a:t>à</a:t>
            </a:r>
            <a:r>
              <a:rPr lang="en-GB" i="1">
                <a:solidFill>
                  <a:srgbClr val="3366FF"/>
                </a:solidFill>
                <a:latin typeface="Calibri"/>
                <a:ea typeface="Calibri"/>
                <a:cs typeface="Calibri"/>
                <a:sym typeface="Calibri"/>
              </a:rPr>
              <a:t> six </a:t>
            </a:r>
            <a:r>
              <a:rPr lang="en-GB" i="1" err="1">
                <a:solidFill>
                  <a:srgbClr val="3366FF"/>
                </a:solidFill>
                <a:latin typeface="Calibri"/>
                <a:ea typeface="Calibri"/>
                <a:cs typeface="Calibri"/>
                <a:sym typeface="Calibri"/>
              </a:rPr>
              <a:t>mois</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près</a:t>
            </a:r>
            <a:r>
              <a:rPr lang="en-GB" i="1">
                <a:solidFill>
                  <a:srgbClr val="3366FF"/>
                </a:solidFill>
                <a:latin typeface="Calibri"/>
                <a:ea typeface="Calibri"/>
                <a:cs typeface="Calibri"/>
                <a:sym typeface="Calibri"/>
              </a:rPr>
              <a:t>. Nous </a:t>
            </a:r>
            <a:r>
              <a:rPr lang="en-GB" i="1" err="1">
                <a:solidFill>
                  <a:srgbClr val="3366FF"/>
                </a:solidFill>
                <a:latin typeface="Calibri"/>
                <a:ea typeface="Calibri"/>
                <a:cs typeface="Calibri"/>
                <a:sym typeface="Calibri"/>
              </a:rPr>
              <a:t>sommes</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donc</a:t>
            </a:r>
            <a:r>
              <a:rPr lang="en-GB" i="1">
                <a:solidFill>
                  <a:srgbClr val="3366FF"/>
                </a:solidFill>
                <a:latin typeface="Calibri"/>
                <a:ea typeface="Calibri"/>
                <a:cs typeface="Calibri"/>
                <a:sym typeface="Calibri"/>
              </a:rPr>
              <a:t> au tout début du 25ème cycle dans </a:t>
            </a:r>
            <a:r>
              <a:rPr lang="en-GB" i="1" err="1">
                <a:solidFill>
                  <a:srgbClr val="3366FF"/>
                </a:solidFill>
                <a:latin typeface="Calibri"/>
                <a:ea typeface="Calibri"/>
                <a:cs typeface="Calibri"/>
                <a:sym typeface="Calibri"/>
              </a:rPr>
              <a:t>une</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période</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séculaire</a:t>
            </a:r>
            <a:r>
              <a:rPr lang="en-GB" i="1">
                <a:solidFill>
                  <a:srgbClr val="3366FF"/>
                </a:solidFill>
                <a:latin typeface="Calibri"/>
                <a:ea typeface="Calibri"/>
                <a:cs typeface="Calibri"/>
                <a:sym typeface="Calibri"/>
              </a:rPr>
              <a:t> avec </a:t>
            </a:r>
            <a:r>
              <a:rPr lang="en-GB" i="1" err="1">
                <a:solidFill>
                  <a:srgbClr val="3366FF"/>
                </a:solidFill>
                <a:latin typeface="Calibri"/>
                <a:ea typeface="Calibri"/>
                <a:cs typeface="Calibri"/>
                <a:sym typeface="Calibri"/>
              </a:rPr>
              <a:t>une</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activité</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plutôt</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faible</a:t>
            </a:r>
            <a:r>
              <a:rPr lang="en-GB" i="1">
                <a:solidFill>
                  <a:srgbClr val="3366FF"/>
                </a:solidFill>
                <a:latin typeface="Calibri"/>
                <a:ea typeface="Calibri"/>
                <a:cs typeface="Calibri"/>
                <a:sym typeface="Calibri"/>
              </a:rPr>
              <a:t>. Il faut </a:t>
            </a:r>
            <a:r>
              <a:rPr lang="en-GB" i="1" err="1">
                <a:solidFill>
                  <a:srgbClr val="3366FF"/>
                </a:solidFill>
                <a:latin typeface="Calibri"/>
                <a:ea typeface="Calibri"/>
                <a:cs typeface="Calibri"/>
                <a:sym typeface="Calibri"/>
              </a:rPr>
              <a:t>maintenant</a:t>
            </a:r>
            <a:r>
              <a:rPr lang="en-GB" i="1">
                <a:solidFill>
                  <a:srgbClr val="3366FF"/>
                </a:solidFill>
                <a:latin typeface="Calibri"/>
                <a:ea typeface="Calibri"/>
                <a:cs typeface="Calibri"/>
                <a:sym typeface="Calibri"/>
              </a:rPr>
              <a:t> savoir </a:t>
            </a:r>
            <a:r>
              <a:rPr lang="en-GB" i="1" err="1">
                <a:solidFill>
                  <a:srgbClr val="3366FF"/>
                </a:solidFill>
                <a:latin typeface="Calibri"/>
                <a:ea typeface="Calibri"/>
                <a:cs typeface="Calibri"/>
                <a:sym typeface="Calibri"/>
              </a:rPr>
              <a:t>si</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cette</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activité</a:t>
            </a:r>
            <a:r>
              <a:rPr lang="en-GB" i="1">
                <a:solidFill>
                  <a:srgbClr val="3366FF"/>
                </a:solidFill>
                <a:latin typeface="Calibri"/>
                <a:ea typeface="Calibri"/>
                <a:cs typeface="Calibri"/>
                <a:sym typeface="Calibri"/>
              </a:rPr>
              <a:t> a un impact sur le </a:t>
            </a:r>
            <a:r>
              <a:rPr lang="en-GB" i="1" err="1">
                <a:solidFill>
                  <a:srgbClr val="3366FF"/>
                </a:solidFill>
                <a:latin typeface="Calibri"/>
                <a:ea typeface="Calibri"/>
                <a:cs typeface="Calibri"/>
                <a:sym typeface="Calibri"/>
              </a:rPr>
              <a:t>rayonnement</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solaire</a:t>
            </a:r>
            <a:r>
              <a:rPr lang="en-GB" i="1">
                <a:solidFill>
                  <a:srgbClr val="3366FF"/>
                </a:solidFill>
                <a:latin typeface="Calibri"/>
                <a:ea typeface="Calibri"/>
                <a:cs typeface="Calibri"/>
                <a:sym typeface="Calibri"/>
              </a:rPr>
              <a:t>. "</a:t>
            </a:r>
          </a:p>
          <a:p>
            <a:pPr>
              <a:buSzPts val="1400"/>
            </a:pPr>
            <a:endParaRPr lang="en-GB" i="1">
              <a:solidFill>
                <a:srgbClr val="3366FF"/>
              </a:solidFill>
              <a:latin typeface="Calibri"/>
              <a:ea typeface="Calibri"/>
              <a:cs typeface="Calibri"/>
              <a:sym typeface="Calibri"/>
            </a:endParaRPr>
          </a:p>
          <a:p>
            <a:pPr>
              <a:buSzPts val="1400"/>
            </a:pPr>
            <a:endParaRPr lang="en-GB" i="1">
              <a:solidFill>
                <a:srgbClr val="3366FF"/>
              </a:solidFill>
              <a:latin typeface="Calibri"/>
              <a:ea typeface="Calibri"/>
              <a:cs typeface="Calibri"/>
              <a:sym typeface="Calibri"/>
            </a:endParaRPr>
          </a:p>
          <a:p>
            <a:pPr>
              <a:buSzPts val="1400"/>
            </a:pPr>
            <a:r>
              <a:rPr lang="en-GB" i="1" err="1">
                <a:solidFill>
                  <a:srgbClr val="3366FF"/>
                </a:solidFill>
                <a:latin typeface="Calibri"/>
                <a:ea typeface="Calibri"/>
                <a:cs typeface="Calibri"/>
                <a:sym typeface="Calibri"/>
              </a:rPr>
              <a:t>Voici</a:t>
            </a:r>
            <a:r>
              <a:rPr lang="en-GB" i="1">
                <a:solidFill>
                  <a:srgbClr val="3366FF"/>
                </a:solidFill>
                <a:latin typeface="Calibri"/>
                <a:ea typeface="Calibri"/>
                <a:cs typeface="Calibri"/>
                <a:sym typeface="Calibri"/>
              </a:rPr>
              <a:t> un </a:t>
            </a:r>
            <a:r>
              <a:rPr lang="en-GB" i="1" err="1">
                <a:solidFill>
                  <a:srgbClr val="3366FF"/>
                </a:solidFill>
                <a:latin typeface="Calibri"/>
                <a:ea typeface="Calibri"/>
                <a:cs typeface="Calibri"/>
                <a:sym typeface="Calibri"/>
              </a:rPr>
              <a:t>deuxième</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graphique</a:t>
            </a:r>
            <a:r>
              <a:rPr lang="en-GB" i="1">
                <a:solidFill>
                  <a:srgbClr val="3366FF"/>
                </a:solidFill>
                <a:latin typeface="Calibri"/>
                <a:ea typeface="Calibri"/>
                <a:cs typeface="Calibri"/>
                <a:sym typeface="Calibri"/>
              </a:rPr>
              <a:t>. Que </a:t>
            </a:r>
            <a:r>
              <a:rPr lang="en-GB" i="1" err="1">
                <a:solidFill>
                  <a:srgbClr val="3366FF"/>
                </a:solidFill>
                <a:latin typeface="Calibri"/>
                <a:ea typeface="Calibri"/>
                <a:cs typeface="Calibri"/>
                <a:sym typeface="Calibri"/>
              </a:rPr>
              <a:t>peut</a:t>
            </a:r>
            <a:r>
              <a:rPr lang="en-GB" i="1">
                <a:solidFill>
                  <a:srgbClr val="3366FF"/>
                </a:solidFill>
                <a:latin typeface="Calibri"/>
                <a:ea typeface="Calibri"/>
                <a:cs typeface="Calibri"/>
                <a:sym typeface="Calibri"/>
              </a:rPr>
              <a:t>-on </a:t>
            </a:r>
            <a:r>
              <a:rPr lang="en-GB" i="1" err="1">
                <a:solidFill>
                  <a:srgbClr val="3366FF"/>
                </a:solidFill>
                <a:latin typeface="Calibri"/>
                <a:ea typeface="Calibri"/>
                <a:cs typeface="Calibri"/>
                <a:sym typeface="Calibri"/>
              </a:rPr>
              <a:t>en</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tirer</a:t>
            </a:r>
            <a:r>
              <a:rPr lang="en-GB" i="1">
                <a:solidFill>
                  <a:srgbClr val="3366FF"/>
                </a:solidFill>
                <a:latin typeface="Calibri"/>
                <a:ea typeface="Calibri"/>
                <a:cs typeface="Calibri"/>
                <a:sym typeface="Calibri"/>
              </a:rPr>
              <a:t> ?</a:t>
            </a:r>
          </a:p>
        </p:txBody>
      </p:sp>
      <p:sp>
        <p:nvSpPr>
          <p:cNvPr id="298" name="Google Shape;298;p35"/>
          <p:cNvSpPr txBox="1"/>
          <p:nvPr/>
        </p:nvSpPr>
        <p:spPr>
          <a:xfrm>
            <a:off x="114302" y="4786694"/>
            <a:ext cx="3118556" cy="1138733"/>
          </a:xfrm>
          <a:prstGeom prst="rect">
            <a:avLst/>
          </a:prstGeom>
          <a:noFill/>
          <a:ln>
            <a:noFill/>
          </a:ln>
        </p:spPr>
        <p:txBody>
          <a:bodyPr spcFirstLastPara="1" wrap="square" lIns="91425" tIns="45700" rIns="91425" bIns="45700" anchor="t" anchorCtr="0">
            <a:spAutoFit/>
          </a:bodyPr>
          <a:lstStyle/>
          <a:p>
            <a:pPr>
              <a:buSzPts val="1400"/>
            </a:pPr>
            <a:r>
              <a:rPr lang="fr-FR" i="1">
                <a:solidFill>
                  <a:srgbClr val="3366FF"/>
                </a:solidFill>
                <a:latin typeface="Calibri"/>
                <a:ea typeface="Calibri"/>
                <a:cs typeface="Calibri"/>
                <a:sym typeface="Calibri"/>
              </a:rPr>
              <a:t> </a:t>
            </a:r>
            <a:endParaRPr/>
          </a:p>
          <a:p>
            <a:pPr>
              <a:buSzPts val="1800"/>
            </a:pPr>
            <a:endParaRPr sz="1800" i="1">
              <a:solidFill>
                <a:srgbClr val="3366FF"/>
              </a:solidFill>
              <a:latin typeface="Calibri"/>
              <a:ea typeface="Calibri"/>
              <a:cs typeface="Calibri"/>
              <a:sym typeface="Calibri"/>
            </a:endParaRPr>
          </a:p>
          <a:p>
            <a:pPr>
              <a:buSzPts val="1800"/>
            </a:pPr>
            <a:endParaRPr sz="1800" i="1">
              <a:solidFill>
                <a:srgbClr val="3366FF"/>
              </a:solidFill>
              <a:latin typeface="Calibri"/>
              <a:ea typeface="Calibri"/>
              <a:cs typeface="Calibri"/>
              <a:sym typeface="Calibri"/>
            </a:endParaRPr>
          </a:p>
          <a:p>
            <a:pPr>
              <a:buSzPts val="1800"/>
            </a:pPr>
            <a:endParaRPr sz="1800">
              <a:solidFill>
                <a:schemeClr val="dk1"/>
              </a:solidFill>
              <a:latin typeface="Calibri"/>
              <a:ea typeface="Calibri"/>
              <a:cs typeface="Calibri"/>
              <a:sym typeface="Calibri"/>
            </a:endParaRPr>
          </a:p>
        </p:txBody>
      </p:sp>
      <p:grpSp>
        <p:nvGrpSpPr>
          <p:cNvPr id="299" name="Google Shape;299;p35"/>
          <p:cNvGrpSpPr/>
          <p:nvPr/>
        </p:nvGrpSpPr>
        <p:grpSpPr>
          <a:xfrm>
            <a:off x="3232858" y="1266191"/>
            <a:ext cx="5784743" cy="4554614"/>
            <a:chOff x="4203700" y="2301293"/>
            <a:chExt cx="5518043" cy="3756607"/>
          </a:xfrm>
        </p:grpSpPr>
        <p:pic>
          <p:nvPicPr>
            <p:cNvPr id="300" name="Google Shape;300;p35" descr="sunspots-climate-friends-of-science.jpg"/>
            <p:cNvPicPr preferRelativeResize="0"/>
            <p:nvPr/>
          </p:nvPicPr>
          <p:blipFill rotWithShape="1">
            <a:blip r:embed="rId3">
              <a:alphaModFix/>
            </a:blip>
            <a:srcRect t="1790"/>
            <a:stretch/>
          </p:blipFill>
          <p:spPr>
            <a:xfrm>
              <a:off x="4203700" y="2802524"/>
              <a:ext cx="5518043" cy="3255376"/>
            </a:xfrm>
            <a:prstGeom prst="rect">
              <a:avLst/>
            </a:prstGeom>
            <a:noFill/>
            <a:ln>
              <a:noFill/>
            </a:ln>
          </p:spPr>
        </p:pic>
        <p:sp>
          <p:nvSpPr>
            <p:cNvPr id="301" name="Google Shape;301;p35"/>
            <p:cNvSpPr txBox="1"/>
            <p:nvPr/>
          </p:nvSpPr>
          <p:spPr>
            <a:xfrm>
              <a:off x="5472089" y="2301293"/>
              <a:ext cx="3100211" cy="533055"/>
            </a:xfrm>
            <a:prstGeom prst="rect">
              <a:avLst/>
            </a:prstGeom>
            <a:noFill/>
            <a:ln>
              <a:noFill/>
            </a:ln>
          </p:spPr>
          <p:txBody>
            <a:bodyPr spcFirstLastPara="1" wrap="square" lIns="91425" tIns="45700" rIns="91425" bIns="45700" anchor="t" anchorCtr="0">
              <a:spAutoFit/>
            </a:bodyPr>
            <a:lstStyle/>
            <a:p>
              <a:pPr algn="ctr">
                <a:buSzPts val="1800"/>
              </a:pPr>
              <a:r>
                <a:rPr lang="fr-FR" sz="1800" b="1">
                  <a:solidFill>
                    <a:schemeClr val="dk1"/>
                  </a:solidFill>
                  <a:latin typeface="Calibri"/>
                  <a:ea typeface="Calibri"/>
                  <a:cs typeface="Calibri"/>
                  <a:sym typeface="Calibri"/>
                </a:rPr>
                <a:t>Durée du cycle des taches solaires</a:t>
              </a:r>
            </a:p>
          </p:txBody>
        </p:sp>
      </p:grpSp>
      <p:sp>
        <p:nvSpPr>
          <p:cNvPr id="302" name="Google Shape;302;p35"/>
          <p:cNvSpPr txBox="1"/>
          <p:nvPr/>
        </p:nvSpPr>
        <p:spPr>
          <a:xfrm>
            <a:off x="3467099" y="5925427"/>
            <a:ext cx="5676901" cy="307736"/>
          </a:xfrm>
          <a:prstGeom prst="rect">
            <a:avLst/>
          </a:prstGeom>
          <a:noFill/>
          <a:ln>
            <a:noFill/>
          </a:ln>
        </p:spPr>
        <p:txBody>
          <a:bodyPr spcFirstLastPara="1" wrap="square" lIns="91425" tIns="45700" rIns="91425" bIns="45700" anchor="t" anchorCtr="0">
            <a:spAutoFit/>
          </a:bodyPr>
          <a:lstStyle/>
          <a:p>
            <a:r>
              <a:rPr lang="fr-FR"/>
              <a:t>Source : https://</a:t>
            </a:r>
            <a:r>
              <a:rPr lang="fr-FR" err="1"/>
              <a:t>coyoteblog.com</a:t>
            </a:r>
            <a:r>
              <a:rPr lang="fr-FR"/>
              <a:t>/</a:t>
            </a:r>
            <a:r>
              <a:rPr lang="fr-FR" err="1"/>
              <a:t>coyote_blog</a:t>
            </a:r>
            <a:r>
              <a:rPr lang="fr-FR"/>
              <a:t>/tag/</a:t>
            </a:r>
            <a:r>
              <a:rPr lang="fr-FR" err="1"/>
              <a:t>sunspot</a:t>
            </a:r>
            <a:r>
              <a:rPr lang="fr-FR"/>
              <a:t>-cycle-</a:t>
            </a:r>
            <a:r>
              <a:rPr lang="fr-FR" err="1"/>
              <a:t>length</a:t>
            </a:r>
            <a:endParaRPr/>
          </a:p>
        </p:txBody>
      </p:sp>
      <p:pic>
        <p:nvPicPr>
          <p:cNvPr id="11" name="Google Shape;109;p15" descr="Scientist woman.png">
            <a:extLst>
              <a:ext uri="{FF2B5EF4-FFF2-40B4-BE49-F238E27FC236}">
                <a16:creationId xmlns:a16="http://schemas.microsoft.com/office/drawing/2014/main" id="{65E39BF3-5FB2-6B42-A6B3-1D32A3795DD3}"/>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3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24</a:t>
            </a:fld>
            <a:endParaRPr lang="en-GB"/>
          </a:p>
        </p:txBody>
      </p:sp>
      <p:sp>
        <p:nvSpPr>
          <p:cNvPr id="310" name="Google Shape;310;p36"/>
          <p:cNvSpPr txBox="1"/>
          <p:nvPr/>
        </p:nvSpPr>
        <p:spPr>
          <a:xfrm>
            <a:off x="0" y="1278081"/>
            <a:ext cx="3173915" cy="5370661"/>
          </a:xfrm>
          <a:prstGeom prst="rect">
            <a:avLst/>
          </a:prstGeom>
          <a:noFill/>
          <a:ln>
            <a:noFill/>
          </a:ln>
        </p:spPr>
        <p:txBody>
          <a:bodyPr spcFirstLastPara="1" wrap="square" lIns="91425" tIns="45700" rIns="91425" bIns="45700" anchor="t" anchorCtr="0">
            <a:spAutoFit/>
          </a:bodyPr>
          <a:lstStyle/>
          <a:p>
            <a:pPr algn="just">
              <a:buSzPts val="2000"/>
            </a:pPr>
            <a:endParaRPr lang="en-GB" sz="2000" i="1">
              <a:solidFill>
                <a:srgbClr val="3366FF"/>
              </a:solidFill>
              <a:latin typeface="Calibri"/>
              <a:ea typeface="Calibri"/>
              <a:cs typeface="Calibri"/>
              <a:sym typeface="Calibri"/>
            </a:endParaRPr>
          </a:p>
          <a:p>
            <a:pPr algn="just">
              <a:buSzPts val="1900"/>
            </a:pPr>
            <a:endParaRPr lang="en-GB" sz="1900" i="1">
              <a:solidFill>
                <a:srgbClr val="3366FF"/>
              </a:solidFill>
              <a:latin typeface="Calibri"/>
              <a:ea typeface="Calibri"/>
              <a:cs typeface="Calibri"/>
              <a:sym typeface="Calibri"/>
            </a:endParaRPr>
          </a:p>
          <a:p>
            <a:pPr algn="just">
              <a:buSzPts val="1900"/>
            </a:pPr>
            <a:r>
              <a:rPr lang="en-GB" sz="1900" err="1">
                <a:latin typeface="Calibri"/>
                <a:ea typeface="Calibri"/>
                <a:cs typeface="Calibri"/>
                <a:sym typeface="Calibri"/>
              </a:rPr>
              <a:t>Réponse</a:t>
            </a:r>
            <a:endParaRPr lang="en-GB" sz="1900">
              <a:latin typeface="Calibri"/>
              <a:ea typeface="Calibri"/>
              <a:cs typeface="Calibri"/>
              <a:sym typeface="Calibri"/>
            </a:endParaRPr>
          </a:p>
          <a:p>
            <a:pPr>
              <a:buSzPts val="1900"/>
            </a:pPr>
            <a:r>
              <a:rPr lang="en-GB" sz="1900" i="1">
                <a:solidFill>
                  <a:srgbClr val="3366FF"/>
                </a:solidFill>
                <a:latin typeface="Calibri"/>
                <a:ea typeface="Calibri"/>
                <a:cs typeface="Calibri"/>
                <a:sym typeface="Calibri"/>
              </a:rPr>
              <a:t>"Il </a:t>
            </a:r>
            <a:r>
              <a:rPr lang="en-GB" sz="1900" i="1" err="1">
                <a:solidFill>
                  <a:srgbClr val="3366FF"/>
                </a:solidFill>
                <a:latin typeface="Calibri"/>
                <a:ea typeface="Calibri"/>
                <a:cs typeface="Calibri"/>
                <a:sym typeface="Calibri"/>
              </a:rPr>
              <a:t>existe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une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corrélation</a:t>
            </a:r>
            <a:r>
              <a:rPr lang="en-GB" sz="1900" i="1">
                <a:solidFill>
                  <a:srgbClr val="3366FF"/>
                </a:solidFill>
                <a:latin typeface="Calibri"/>
                <a:ea typeface="Calibri"/>
                <a:cs typeface="Calibri"/>
                <a:sym typeface="Calibri"/>
              </a:rPr>
              <a:t> entre le </a:t>
            </a:r>
            <a:r>
              <a:rPr lang="en-GB" sz="1900" i="1" err="1">
                <a:solidFill>
                  <a:srgbClr val="3366FF"/>
                </a:solidFill>
                <a:latin typeface="Calibri"/>
                <a:ea typeface="Calibri"/>
                <a:cs typeface="Calibri"/>
                <a:sym typeface="Calibri"/>
              </a:rPr>
              <a:t>nombre</a:t>
            </a:r>
            <a:r>
              <a:rPr lang="en-GB" sz="1900" i="1">
                <a:solidFill>
                  <a:srgbClr val="3366FF"/>
                </a:solidFill>
                <a:latin typeface="Calibri"/>
                <a:ea typeface="Calibri"/>
                <a:cs typeface="Calibri"/>
                <a:sym typeface="Calibri"/>
              </a:rPr>
              <a:t> de taches </a:t>
            </a:r>
            <a:r>
              <a:rPr lang="en-GB" sz="1900" i="1" err="1">
                <a:solidFill>
                  <a:srgbClr val="3366FF"/>
                </a:solidFill>
                <a:latin typeface="Calibri"/>
                <a:ea typeface="Calibri"/>
                <a:cs typeface="Calibri"/>
                <a:sym typeface="Calibri"/>
              </a:rPr>
              <a:t>solaires</a:t>
            </a:r>
            <a:r>
              <a:rPr lang="en-GB" sz="1900" i="1">
                <a:solidFill>
                  <a:srgbClr val="3366FF"/>
                </a:solidFill>
                <a:latin typeface="Calibri"/>
                <a:ea typeface="Calibri"/>
                <a:cs typeface="Calibri"/>
                <a:sym typeface="Calibri"/>
              </a:rPr>
              <a:t> et </a:t>
            </a:r>
            <a:r>
              <a:rPr lang="en-GB" sz="1900" i="1" err="1">
                <a:solidFill>
                  <a:srgbClr val="3366FF"/>
                </a:solidFill>
                <a:latin typeface="Calibri"/>
                <a:ea typeface="Calibri"/>
                <a:cs typeface="Calibri"/>
                <a:sym typeface="Calibri"/>
              </a:rPr>
              <a:t>l'irradiance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solaire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Mais</a:t>
            </a:r>
            <a:r>
              <a:rPr lang="en-GB" sz="1900" i="1">
                <a:solidFill>
                  <a:srgbClr val="3366FF"/>
                </a:solidFill>
                <a:latin typeface="Calibri"/>
                <a:ea typeface="Calibri"/>
                <a:cs typeface="Calibri"/>
                <a:sym typeface="Calibri"/>
              </a:rPr>
              <a:t> la variation de </a:t>
            </a:r>
            <a:r>
              <a:rPr lang="en-GB" sz="1900" i="1" err="1">
                <a:solidFill>
                  <a:srgbClr val="3366FF"/>
                </a:solidFill>
                <a:latin typeface="Calibri"/>
                <a:ea typeface="Calibri"/>
                <a:cs typeface="Calibri"/>
                <a:sym typeface="Calibri"/>
              </a:rPr>
              <a:t>l'irradiance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reste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très</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faible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Aujourd'hui</a:t>
            </a:r>
            <a:r>
              <a:rPr lang="en-GB" sz="1900" i="1">
                <a:solidFill>
                  <a:srgbClr val="3366FF"/>
                </a:solidFill>
                <a:latin typeface="Calibri"/>
                <a:ea typeface="Calibri"/>
                <a:cs typeface="Calibri"/>
                <a:sym typeface="Calibri"/>
              </a:rPr>
              <a:t>, nous </a:t>
            </a:r>
            <a:r>
              <a:rPr lang="en-GB" sz="1900" i="1" err="1">
                <a:solidFill>
                  <a:srgbClr val="3366FF"/>
                </a:solidFill>
                <a:latin typeface="Calibri"/>
                <a:ea typeface="Calibri"/>
                <a:cs typeface="Calibri"/>
                <a:sym typeface="Calibri"/>
              </a:rPr>
              <a:t>sommes</a:t>
            </a:r>
            <a:r>
              <a:rPr lang="en-GB" sz="1900" i="1">
                <a:solidFill>
                  <a:srgbClr val="3366FF"/>
                </a:solidFill>
                <a:latin typeface="Calibri"/>
                <a:ea typeface="Calibri"/>
                <a:cs typeface="Calibri"/>
                <a:sym typeface="Calibri"/>
              </a:rPr>
              <a:t> au tout début d'un nouveau cycle "</a:t>
            </a:r>
            <a:r>
              <a:rPr lang="en-GB" sz="1900" i="1" err="1">
                <a:solidFill>
                  <a:srgbClr val="3366FF"/>
                </a:solidFill>
                <a:latin typeface="Calibri"/>
                <a:ea typeface="Calibri"/>
                <a:cs typeface="Calibri"/>
                <a:sym typeface="Calibri"/>
              </a:rPr>
              <a:t>décennal</a:t>
            </a:r>
            <a:r>
              <a:rPr lang="en-GB" sz="1900" i="1">
                <a:solidFill>
                  <a:srgbClr val="3366FF"/>
                </a:solidFill>
                <a:latin typeface="Calibri"/>
                <a:ea typeface="Calibri"/>
                <a:cs typeface="Calibri"/>
                <a:sym typeface="Calibri"/>
              </a:rPr>
              <a:t>" et dans </a:t>
            </a:r>
            <a:r>
              <a:rPr lang="en-GB" sz="1900" i="1" err="1">
                <a:solidFill>
                  <a:srgbClr val="3366FF"/>
                </a:solidFill>
                <a:latin typeface="Calibri"/>
                <a:ea typeface="Calibri"/>
                <a:cs typeface="Calibri"/>
                <a:sym typeface="Calibri"/>
              </a:rPr>
              <a:t>une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période</a:t>
            </a:r>
            <a:r>
              <a:rPr lang="en-GB" sz="1900" i="1">
                <a:solidFill>
                  <a:srgbClr val="3366FF"/>
                </a:solidFill>
                <a:latin typeface="Calibri"/>
                <a:ea typeface="Calibri"/>
                <a:cs typeface="Calibri"/>
                <a:sym typeface="Calibri"/>
              </a:rPr>
              <a:t> de </a:t>
            </a:r>
            <a:r>
              <a:rPr lang="en-GB" sz="1900" i="1" err="1">
                <a:solidFill>
                  <a:srgbClr val="3366FF"/>
                </a:solidFill>
                <a:latin typeface="Calibri"/>
                <a:ea typeface="Calibri"/>
                <a:cs typeface="Calibri"/>
                <a:sym typeface="Calibri"/>
              </a:rPr>
              <a:t>faible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activité</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globale</a:t>
            </a:r>
            <a:r>
              <a:rPr lang="en-GB" sz="1900" i="1">
                <a:solidFill>
                  <a:srgbClr val="3366FF"/>
                </a:solidFill>
                <a:latin typeface="Calibri"/>
                <a:ea typeface="Calibri"/>
                <a:cs typeface="Calibri"/>
                <a:sym typeface="Calibri"/>
              </a:rPr>
              <a:t> (cycle </a:t>
            </a:r>
            <a:r>
              <a:rPr lang="en-GB" sz="1900" i="1" err="1">
                <a:solidFill>
                  <a:srgbClr val="3366FF"/>
                </a:solidFill>
                <a:latin typeface="Calibri"/>
                <a:ea typeface="Calibri"/>
                <a:cs typeface="Calibri"/>
                <a:sym typeface="Calibri"/>
              </a:rPr>
              <a:t>séculaire</a:t>
            </a:r>
            <a:r>
              <a:rPr lang="en-GB" sz="1900" i="1">
                <a:solidFill>
                  <a:srgbClr val="3366FF"/>
                </a:solidFill>
                <a:latin typeface="Calibri"/>
                <a:ea typeface="Calibri"/>
                <a:cs typeface="Calibri"/>
                <a:sym typeface="Calibri"/>
              </a:rPr>
              <a:t>). Par </a:t>
            </a:r>
            <a:r>
              <a:rPr lang="en-GB" sz="1900" i="1" err="1">
                <a:solidFill>
                  <a:srgbClr val="3366FF"/>
                </a:solidFill>
                <a:latin typeface="Calibri"/>
                <a:ea typeface="Calibri"/>
                <a:cs typeface="Calibri"/>
                <a:sym typeface="Calibri"/>
              </a:rPr>
              <a:t>conséquent</a:t>
            </a:r>
            <a:r>
              <a:rPr lang="en-GB" sz="1900" i="1">
                <a:solidFill>
                  <a:srgbClr val="3366FF"/>
                </a:solidFill>
                <a:latin typeface="Calibri"/>
                <a:ea typeface="Calibri"/>
                <a:cs typeface="Calibri"/>
                <a:sym typeface="Calibri"/>
              </a:rPr>
              <a:t>, nous </a:t>
            </a:r>
            <a:r>
              <a:rPr lang="en-GB" sz="1900" i="1" err="1">
                <a:solidFill>
                  <a:srgbClr val="3366FF"/>
                </a:solidFill>
                <a:latin typeface="Calibri"/>
                <a:ea typeface="Calibri"/>
                <a:cs typeface="Calibri"/>
                <a:sym typeface="Calibri"/>
              </a:rPr>
              <a:t>sommes</a:t>
            </a:r>
            <a:r>
              <a:rPr lang="en-GB" sz="1900" i="1">
                <a:solidFill>
                  <a:srgbClr val="3366FF"/>
                </a:solidFill>
                <a:latin typeface="Calibri"/>
                <a:ea typeface="Calibri"/>
                <a:cs typeface="Calibri"/>
                <a:sym typeface="Calibri"/>
              </a:rPr>
              <a:t> dans </a:t>
            </a:r>
            <a:r>
              <a:rPr lang="en-GB" sz="1900" i="1" err="1">
                <a:solidFill>
                  <a:srgbClr val="3366FF"/>
                </a:solidFill>
                <a:latin typeface="Calibri"/>
                <a:ea typeface="Calibri"/>
                <a:cs typeface="Calibri"/>
                <a:sym typeface="Calibri"/>
              </a:rPr>
              <a:t>une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période</a:t>
            </a:r>
            <a:r>
              <a:rPr lang="en-GB" sz="1900" i="1">
                <a:solidFill>
                  <a:srgbClr val="3366FF"/>
                </a:solidFill>
                <a:latin typeface="Calibri"/>
                <a:ea typeface="Calibri"/>
                <a:cs typeface="Calibri"/>
                <a:sym typeface="Calibri"/>
              </a:rPr>
              <a:t> de </a:t>
            </a:r>
            <a:r>
              <a:rPr lang="en-GB" sz="1900" i="1" err="1">
                <a:solidFill>
                  <a:srgbClr val="3366FF"/>
                </a:solidFill>
                <a:latin typeface="Calibri"/>
                <a:ea typeface="Calibri"/>
                <a:cs typeface="Calibri"/>
                <a:sym typeface="Calibri"/>
              </a:rPr>
              <a:t>faible</a:t>
            </a:r>
            <a:r>
              <a:rPr lang="en-GB" sz="1900" i="1">
                <a:solidFill>
                  <a:srgbClr val="3366FF"/>
                </a:solidFill>
                <a:latin typeface="Calibri"/>
                <a:ea typeface="Calibri"/>
                <a:cs typeface="Calibri"/>
                <a:sym typeface="Calibri"/>
              </a:rPr>
              <a:t> irradiance. </a:t>
            </a:r>
            <a:r>
              <a:rPr lang="en-GB" sz="1900" i="1" err="1">
                <a:solidFill>
                  <a:srgbClr val="3366FF"/>
                </a:solidFill>
                <a:latin typeface="Calibri"/>
                <a:ea typeface="Calibri"/>
                <a:cs typeface="Calibri"/>
                <a:sym typeface="Calibri"/>
              </a:rPr>
              <a:t>Cependant</a:t>
            </a:r>
            <a:r>
              <a:rPr lang="en-GB" sz="1900" i="1">
                <a:solidFill>
                  <a:srgbClr val="3366FF"/>
                </a:solidFill>
                <a:latin typeface="Calibri"/>
                <a:ea typeface="Calibri"/>
                <a:cs typeface="Calibri"/>
                <a:sym typeface="Calibri"/>
              </a:rPr>
              <a:t>, la </a:t>
            </a:r>
            <a:r>
              <a:rPr lang="en-GB" sz="1900" i="1" err="1">
                <a:solidFill>
                  <a:srgbClr val="3366FF"/>
                </a:solidFill>
                <a:latin typeface="Calibri"/>
                <a:ea typeface="Calibri"/>
                <a:cs typeface="Calibri"/>
                <a:sym typeface="Calibri"/>
              </a:rPr>
              <a:t>température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augmente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indépendamment</a:t>
            </a:r>
            <a:r>
              <a:rPr lang="en-GB" sz="1900" i="1">
                <a:solidFill>
                  <a:srgbClr val="3366FF"/>
                </a:solidFill>
                <a:latin typeface="Calibri"/>
                <a:ea typeface="Calibri"/>
                <a:cs typeface="Calibri"/>
                <a:sym typeface="Calibri"/>
              </a:rPr>
              <a:t> de </a:t>
            </a:r>
            <a:r>
              <a:rPr lang="en-GB" sz="1900" i="1" err="1">
                <a:solidFill>
                  <a:srgbClr val="3366FF"/>
                </a:solidFill>
                <a:latin typeface="Calibri"/>
                <a:ea typeface="Calibri"/>
                <a:cs typeface="Calibri"/>
                <a:sym typeface="Calibri"/>
              </a:rPr>
              <a:t>cette</a:t>
            </a:r>
            <a:r>
              <a:rPr lang="en-GB" sz="1900" i="1">
                <a:solidFill>
                  <a:srgbClr val="3366FF"/>
                </a:solidFill>
                <a:latin typeface="Calibri"/>
                <a:ea typeface="Calibri"/>
                <a:cs typeface="Calibri"/>
                <a:sym typeface="Calibri"/>
              </a:rPr>
              <a:t> </a:t>
            </a:r>
            <a:r>
              <a:rPr lang="en-GB" sz="1900" i="1" err="1">
                <a:solidFill>
                  <a:srgbClr val="3366FF"/>
                </a:solidFill>
                <a:latin typeface="Calibri"/>
                <a:ea typeface="Calibri"/>
                <a:cs typeface="Calibri"/>
                <a:sym typeface="Calibri"/>
              </a:rPr>
              <a:t>activité</a:t>
            </a:r>
            <a:r>
              <a:rPr lang="en-GB" sz="1900" i="1">
                <a:solidFill>
                  <a:srgbClr val="3366FF"/>
                </a:solidFill>
                <a:latin typeface="Calibri"/>
                <a:ea typeface="Calibri"/>
                <a:cs typeface="Calibri"/>
                <a:sym typeface="Calibri"/>
              </a:rPr>
              <a:t>.  "</a:t>
            </a:r>
            <a:endParaRPr lang="en-GB" sz="1900"/>
          </a:p>
        </p:txBody>
      </p:sp>
      <p:pic>
        <p:nvPicPr>
          <p:cNvPr id="312" name="Google Shape;312;p3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12" name="Google Shape;231;p29">
            <a:extLst>
              <a:ext uri="{FF2B5EF4-FFF2-40B4-BE49-F238E27FC236}">
                <a16:creationId xmlns:a16="http://schemas.microsoft.com/office/drawing/2014/main" id="{8E2E7A4A-410B-E14B-9C97-7A7B7BC68BE2}"/>
              </a:ext>
            </a:extLst>
          </p:cNvPr>
          <p:cNvSpPr txBox="1">
            <a:spLocks/>
          </p:cNvSpPr>
          <p:nvPr/>
        </p:nvSpPr>
        <p:spPr>
          <a:xfrm>
            <a:off x="1143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GB"/>
              <a:t>Suspect n°1: le soleil</a:t>
            </a:r>
          </a:p>
        </p:txBody>
      </p:sp>
      <p:grpSp>
        <p:nvGrpSpPr>
          <p:cNvPr id="13" name="Google Shape;299;p35">
            <a:extLst>
              <a:ext uri="{FF2B5EF4-FFF2-40B4-BE49-F238E27FC236}">
                <a16:creationId xmlns:a16="http://schemas.microsoft.com/office/drawing/2014/main" id="{5A324662-5081-D647-89C3-C4834F202F4B}"/>
              </a:ext>
            </a:extLst>
          </p:cNvPr>
          <p:cNvGrpSpPr/>
          <p:nvPr/>
        </p:nvGrpSpPr>
        <p:grpSpPr>
          <a:xfrm>
            <a:off x="3232858" y="1227606"/>
            <a:ext cx="5784743" cy="4593200"/>
            <a:chOff x="4203700" y="2269468"/>
            <a:chExt cx="5518043" cy="3788432"/>
          </a:xfrm>
        </p:grpSpPr>
        <p:pic>
          <p:nvPicPr>
            <p:cNvPr id="14" name="Google Shape;300;p35" descr="sunspots-climate-friends-of-science.jpg">
              <a:extLst>
                <a:ext uri="{FF2B5EF4-FFF2-40B4-BE49-F238E27FC236}">
                  <a16:creationId xmlns:a16="http://schemas.microsoft.com/office/drawing/2014/main" id="{B58516A9-C200-F842-9907-134B1D9FF11B}"/>
                </a:ext>
              </a:extLst>
            </p:cNvPr>
            <p:cNvPicPr preferRelativeResize="0"/>
            <p:nvPr/>
          </p:nvPicPr>
          <p:blipFill rotWithShape="1">
            <a:blip r:embed="rId4">
              <a:alphaModFix/>
            </a:blip>
            <a:srcRect t="1790"/>
            <a:stretch/>
          </p:blipFill>
          <p:spPr>
            <a:xfrm>
              <a:off x="4203700" y="2802524"/>
              <a:ext cx="5518043" cy="3255376"/>
            </a:xfrm>
            <a:prstGeom prst="rect">
              <a:avLst/>
            </a:prstGeom>
            <a:noFill/>
            <a:ln>
              <a:noFill/>
            </a:ln>
          </p:spPr>
        </p:pic>
        <p:sp>
          <p:nvSpPr>
            <p:cNvPr id="15" name="Google Shape;301;p35">
              <a:extLst>
                <a:ext uri="{FF2B5EF4-FFF2-40B4-BE49-F238E27FC236}">
                  <a16:creationId xmlns:a16="http://schemas.microsoft.com/office/drawing/2014/main" id="{C7F4EE53-CC66-3B4E-8202-E7EB27EB589A}"/>
                </a:ext>
              </a:extLst>
            </p:cNvPr>
            <p:cNvSpPr txBox="1"/>
            <p:nvPr/>
          </p:nvSpPr>
          <p:spPr>
            <a:xfrm>
              <a:off x="5481102" y="2269468"/>
              <a:ext cx="3100211" cy="533055"/>
            </a:xfrm>
            <a:prstGeom prst="rect">
              <a:avLst/>
            </a:prstGeom>
            <a:noFill/>
            <a:ln>
              <a:noFill/>
            </a:ln>
          </p:spPr>
          <p:txBody>
            <a:bodyPr spcFirstLastPara="1" wrap="square" lIns="91425" tIns="45700" rIns="91425" bIns="45700" anchor="t" anchorCtr="0">
              <a:spAutoFit/>
            </a:bodyPr>
            <a:lstStyle/>
            <a:p>
              <a:pPr algn="ctr">
                <a:buSzPts val="1800"/>
              </a:pPr>
              <a:r>
                <a:rPr lang="fr-FR" sz="1800" b="1">
                  <a:solidFill>
                    <a:schemeClr val="dk1"/>
                  </a:solidFill>
                  <a:latin typeface="Calibri"/>
                  <a:ea typeface="Calibri"/>
                  <a:cs typeface="Calibri"/>
                  <a:sym typeface="Calibri"/>
                </a:rPr>
                <a:t>Durée du cycle des taches solaires</a:t>
              </a:r>
            </a:p>
          </p:txBody>
        </p:sp>
      </p:grpSp>
      <p:sp>
        <p:nvSpPr>
          <p:cNvPr id="16" name="Google Shape;302;p35">
            <a:extLst>
              <a:ext uri="{FF2B5EF4-FFF2-40B4-BE49-F238E27FC236}">
                <a16:creationId xmlns:a16="http://schemas.microsoft.com/office/drawing/2014/main" id="{39AC8BBB-85B2-B341-B4E6-90860916D504}"/>
              </a:ext>
            </a:extLst>
          </p:cNvPr>
          <p:cNvSpPr txBox="1"/>
          <p:nvPr/>
        </p:nvSpPr>
        <p:spPr>
          <a:xfrm>
            <a:off x="3467099" y="5925427"/>
            <a:ext cx="5676901" cy="307736"/>
          </a:xfrm>
          <a:prstGeom prst="rect">
            <a:avLst/>
          </a:prstGeom>
          <a:noFill/>
          <a:ln>
            <a:noFill/>
          </a:ln>
        </p:spPr>
        <p:txBody>
          <a:bodyPr spcFirstLastPara="1" wrap="square" lIns="91425" tIns="45700" rIns="91425" bIns="45700" anchor="t" anchorCtr="0">
            <a:spAutoFit/>
          </a:bodyPr>
          <a:lstStyle/>
          <a:p>
            <a:r>
              <a:rPr lang="fr-FR"/>
              <a:t>Source : https://</a:t>
            </a:r>
            <a:r>
              <a:rPr lang="fr-FR" err="1"/>
              <a:t>coyoteblog.com</a:t>
            </a:r>
            <a:r>
              <a:rPr lang="fr-FR"/>
              <a:t>/</a:t>
            </a:r>
            <a:r>
              <a:rPr lang="fr-FR" err="1"/>
              <a:t>coyote_blog</a:t>
            </a:r>
            <a:r>
              <a:rPr lang="fr-FR"/>
              <a:t>/tag/</a:t>
            </a:r>
            <a:r>
              <a:rPr lang="fr-FR" err="1"/>
              <a:t>sunspot</a:t>
            </a:r>
            <a:r>
              <a:rPr lang="fr-FR"/>
              <a:t>-cycle-</a:t>
            </a:r>
            <a:r>
              <a:rPr lang="fr-FR" err="1"/>
              <a:t>length</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7"/>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Suspect n°1: le soleil</a:t>
            </a:r>
            <a:endParaRPr/>
          </a:p>
        </p:txBody>
      </p:sp>
      <p:sp>
        <p:nvSpPr>
          <p:cNvPr id="321" name="Google Shape;321;p37"/>
          <p:cNvSpPr txBox="1">
            <a:spLocks noGrp="1"/>
          </p:cNvSpPr>
          <p:nvPr>
            <p:ph type="body" idx="1"/>
          </p:nvPr>
        </p:nvSpPr>
        <p:spPr>
          <a:xfrm>
            <a:off x="101600" y="1168401"/>
            <a:ext cx="9080502" cy="5194300"/>
          </a:xfrm>
          <a:prstGeom prst="rect">
            <a:avLst/>
          </a:prstGeom>
          <a:noFill/>
          <a:ln>
            <a:noFill/>
          </a:ln>
        </p:spPr>
        <p:txBody>
          <a:bodyPr spcFirstLastPara="1" wrap="square" lIns="91425" tIns="45700" rIns="91425" bIns="45700" anchor="t" anchorCtr="0">
            <a:noAutofit/>
          </a:bodyPr>
          <a:lstStyle/>
          <a:p>
            <a:pPr marL="342898" algn="just">
              <a:spcBef>
                <a:spcPts val="400"/>
              </a:spcBef>
              <a:buSzPts val="2000"/>
              <a:buNone/>
            </a:pPr>
            <a:endParaRPr lang="en-GB" sz="2800">
              <a:solidFill>
                <a:srgbClr val="3366FF"/>
              </a:solidFill>
            </a:endParaRPr>
          </a:p>
          <a:p>
            <a:pPr marL="342898" algn="just">
              <a:spcBef>
                <a:spcPts val="400"/>
              </a:spcBef>
              <a:buClr>
                <a:srgbClr val="3366FF"/>
              </a:buClr>
              <a:buSzPts val="2000"/>
              <a:buNone/>
            </a:pPr>
            <a:endParaRPr lang="en-GB" sz="2800" i="1">
              <a:solidFill>
                <a:srgbClr val="3366FF"/>
              </a:solidFill>
            </a:endParaRPr>
          </a:p>
          <a:p>
            <a:pPr marL="342898" algn="just">
              <a:spcBef>
                <a:spcPts val="400"/>
              </a:spcBef>
              <a:buClr>
                <a:srgbClr val="3366FF"/>
              </a:buClr>
              <a:buSzPts val="2000"/>
              <a:buNone/>
            </a:pPr>
            <a:endParaRPr lang="en-GB" sz="2400" i="1">
              <a:solidFill>
                <a:srgbClr val="3366FF"/>
              </a:solidFill>
            </a:endParaRPr>
          </a:p>
          <a:p>
            <a:pPr marL="342898" algn="just">
              <a:spcBef>
                <a:spcPts val="400"/>
              </a:spcBef>
              <a:buClr>
                <a:srgbClr val="3366FF"/>
              </a:buClr>
              <a:buSzPts val="2000"/>
              <a:buNone/>
            </a:pPr>
            <a:r>
              <a:rPr lang="en-GB" sz="2400" i="1">
                <a:solidFill>
                  <a:srgbClr val="3366FF"/>
                </a:solidFill>
              </a:rPr>
              <a:t>" </a:t>
            </a:r>
            <a:r>
              <a:rPr lang="en-GB" sz="2400" i="1" err="1">
                <a:solidFill>
                  <a:srgbClr val="3366FF"/>
                </a:solidFill>
              </a:rPr>
              <a:t>Où</a:t>
            </a:r>
            <a:r>
              <a:rPr lang="en-GB" sz="2400" i="1">
                <a:solidFill>
                  <a:srgbClr val="3366FF"/>
                </a:solidFill>
              </a:rPr>
              <a:t> se </a:t>
            </a:r>
            <a:r>
              <a:rPr lang="en-GB" sz="2400" i="1" err="1">
                <a:solidFill>
                  <a:srgbClr val="3366FF"/>
                </a:solidFill>
              </a:rPr>
              <a:t>situe</a:t>
            </a:r>
            <a:r>
              <a:rPr lang="en-GB" sz="2400" i="1">
                <a:solidFill>
                  <a:srgbClr val="3366FF"/>
                </a:solidFill>
              </a:rPr>
              <a:t> le soleil : suspect </a:t>
            </a:r>
            <a:r>
              <a:rPr lang="en-GB" sz="2400" i="1" err="1">
                <a:solidFill>
                  <a:srgbClr val="3366FF"/>
                </a:solidFill>
              </a:rPr>
              <a:t>ou</a:t>
            </a:r>
            <a:r>
              <a:rPr lang="en-GB" sz="2400" i="1">
                <a:solidFill>
                  <a:srgbClr val="3366FF"/>
                </a:solidFill>
              </a:rPr>
              <a:t> </a:t>
            </a:r>
            <a:r>
              <a:rPr lang="en-GB" sz="2400" i="1" err="1">
                <a:solidFill>
                  <a:srgbClr val="3366FF"/>
                </a:solidFill>
              </a:rPr>
              <a:t>phénomène</a:t>
            </a:r>
            <a:r>
              <a:rPr lang="en-GB" sz="2400" i="1">
                <a:solidFill>
                  <a:srgbClr val="3366FF"/>
                </a:solidFill>
              </a:rPr>
              <a:t> naturel ? "</a:t>
            </a:r>
          </a:p>
        </p:txBody>
      </p:sp>
      <p:sp>
        <p:nvSpPr>
          <p:cNvPr id="322" name="Google Shape;322;p37"/>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25</a:t>
            </a:fld>
            <a:endParaRPr/>
          </a:p>
        </p:txBody>
      </p:sp>
      <p:pic>
        <p:nvPicPr>
          <p:cNvPr id="323" name="Google Shape;323;p37"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38"/>
          <p:cNvSpPr txBox="1">
            <a:spLocks noGrp="1"/>
          </p:cNvSpPr>
          <p:nvPr>
            <p:ph type="body" idx="1"/>
          </p:nvPr>
        </p:nvSpPr>
        <p:spPr>
          <a:xfrm>
            <a:off x="0" y="1828803"/>
            <a:ext cx="8923283" cy="4525963"/>
          </a:xfrm>
          <a:prstGeom prst="rect">
            <a:avLst/>
          </a:prstGeom>
          <a:noFill/>
          <a:ln>
            <a:noFill/>
          </a:ln>
        </p:spPr>
        <p:txBody>
          <a:bodyPr spcFirstLastPara="1" wrap="square" lIns="91425" tIns="45700" rIns="91425" bIns="45700" anchor="t" anchorCtr="0">
            <a:normAutofit/>
          </a:bodyPr>
          <a:lstStyle/>
          <a:p>
            <a:pPr marL="342898">
              <a:spcBef>
                <a:spcPts val="320"/>
              </a:spcBef>
              <a:buSzPts val="1600"/>
              <a:buNone/>
            </a:pPr>
            <a:endParaRPr lang="en-GB" sz="1600">
              <a:solidFill>
                <a:srgbClr val="3366FF"/>
              </a:solidFill>
            </a:endParaRPr>
          </a:p>
          <a:p>
            <a:pPr marL="342898">
              <a:spcBef>
                <a:spcPts val="320"/>
              </a:spcBef>
              <a:buClr>
                <a:srgbClr val="3366FF"/>
              </a:buClr>
              <a:buSzPts val="1600"/>
              <a:buNone/>
            </a:pPr>
            <a:r>
              <a:rPr lang="en-GB" sz="2000">
                <a:solidFill>
                  <a:srgbClr val="3366FF"/>
                </a:solidFill>
              </a:rPr>
              <a:t>	"</a:t>
            </a:r>
            <a:r>
              <a:rPr lang="en-GB" sz="2000" err="1">
                <a:solidFill>
                  <a:srgbClr val="3366FF"/>
                </a:solidFill>
              </a:rPr>
              <a:t>Toutefois</a:t>
            </a:r>
            <a:r>
              <a:rPr lang="en-GB" sz="2000">
                <a:solidFill>
                  <a:srgbClr val="3366FF"/>
                </a:solidFill>
              </a:rPr>
              <a:t>, les </a:t>
            </a:r>
            <a:r>
              <a:rPr lang="en-GB" sz="2000" err="1">
                <a:solidFill>
                  <a:srgbClr val="3366FF"/>
                </a:solidFill>
              </a:rPr>
              <a:t>scientifiques</a:t>
            </a:r>
            <a:r>
              <a:rPr lang="en-GB" sz="2000">
                <a:solidFill>
                  <a:srgbClr val="3366FF"/>
                </a:solidFill>
              </a:rPr>
              <a:t> </a:t>
            </a:r>
            <a:r>
              <a:rPr lang="en-GB" sz="2000" err="1">
                <a:solidFill>
                  <a:srgbClr val="3366FF"/>
                </a:solidFill>
              </a:rPr>
              <a:t>considèrent</a:t>
            </a:r>
            <a:r>
              <a:rPr lang="en-GB" sz="2000">
                <a:solidFill>
                  <a:srgbClr val="3366FF"/>
                </a:solidFill>
              </a:rPr>
              <a:t> que </a:t>
            </a:r>
            <a:r>
              <a:rPr lang="en-GB" sz="2000" err="1">
                <a:solidFill>
                  <a:srgbClr val="3366FF"/>
                </a:solidFill>
              </a:rPr>
              <a:t>cette</a:t>
            </a:r>
            <a:r>
              <a:rPr lang="en-GB" sz="2000">
                <a:solidFill>
                  <a:srgbClr val="3366FF"/>
                </a:solidFill>
              </a:rPr>
              <a:t> </a:t>
            </a:r>
            <a:r>
              <a:rPr lang="en-GB" sz="2000" err="1">
                <a:solidFill>
                  <a:srgbClr val="3366FF"/>
                </a:solidFill>
              </a:rPr>
              <a:t>activité</a:t>
            </a:r>
            <a:r>
              <a:rPr lang="en-GB" sz="2000">
                <a:solidFill>
                  <a:srgbClr val="3366FF"/>
                </a:solidFill>
              </a:rPr>
              <a:t> </a:t>
            </a:r>
            <a:r>
              <a:rPr lang="en-GB" sz="2000" err="1">
                <a:solidFill>
                  <a:srgbClr val="3366FF"/>
                </a:solidFill>
              </a:rPr>
              <a:t>peut</a:t>
            </a:r>
            <a:r>
              <a:rPr lang="en-GB" sz="2000">
                <a:solidFill>
                  <a:srgbClr val="3366FF"/>
                </a:solidFill>
              </a:rPr>
              <a:t> </a:t>
            </a:r>
            <a:r>
              <a:rPr lang="en-GB" sz="2000" err="1">
                <a:solidFill>
                  <a:srgbClr val="3366FF"/>
                </a:solidFill>
              </a:rPr>
              <a:t>avoir</a:t>
            </a:r>
            <a:r>
              <a:rPr lang="en-GB" sz="2000">
                <a:solidFill>
                  <a:srgbClr val="3366FF"/>
                </a:solidFill>
              </a:rPr>
              <a:t> un impact sur les </a:t>
            </a:r>
            <a:r>
              <a:rPr lang="en-GB" sz="2000" err="1">
                <a:solidFill>
                  <a:srgbClr val="3366FF"/>
                </a:solidFill>
              </a:rPr>
              <a:t>températures</a:t>
            </a:r>
            <a:r>
              <a:rPr lang="en-GB" sz="2000">
                <a:solidFill>
                  <a:srgbClr val="3366FF"/>
                </a:solidFill>
              </a:rPr>
              <a:t> </a:t>
            </a:r>
            <a:r>
              <a:rPr lang="en-GB" sz="2000" err="1">
                <a:solidFill>
                  <a:srgbClr val="3366FF"/>
                </a:solidFill>
              </a:rPr>
              <a:t>régionales</a:t>
            </a:r>
            <a:r>
              <a:rPr lang="en-GB" sz="2000">
                <a:solidFill>
                  <a:srgbClr val="3366FF"/>
                </a:solidFill>
              </a:rPr>
              <a:t>. La </a:t>
            </a:r>
            <a:r>
              <a:rPr lang="en-GB" sz="2000" err="1">
                <a:solidFill>
                  <a:srgbClr val="3366FF"/>
                </a:solidFill>
              </a:rPr>
              <a:t>caractéristique</a:t>
            </a:r>
            <a:r>
              <a:rPr lang="en-GB" sz="2000">
                <a:solidFill>
                  <a:srgbClr val="3366FF"/>
                </a:solidFill>
              </a:rPr>
              <a:t> la plus </a:t>
            </a:r>
            <a:r>
              <a:rPr lang="en-GB" sz="2000" err="1">
                <a:solidFill>
                  <a:srgbClr val="3366FF"/>
                </a:solidFill>
              </a:rPr>
              <a:t>frappante</a:t>
            </a:r>
            <a:r>
              <a:rPr lang="en-GB" sz="2000">
                <a:solidFill>
                  <a:srgbClr val="3366FF"/>
                </a:solidFill>
              </a:rPr>
              <a:t> de </a:t>
            </a:r>
            <a:r>
              <a:rPr lang="en-GB" sz="2000" err="1">
                <a:solidFill>
                  <a:srgbClr val="3366FF"/>
                </a:solidFill>
              </a:rPr>
              <a:t>l'évolution</a:t>
            </a:r>
            <a:r>
              <a:rPr lang="en-GB" sz="2000">
                <a:solidFill>
                  <a:srgbClr val="3366FF"/>
                </a:solidFill>
              </a:rPr>
              <a:t> de </a:t>
            </a:r>
            <a:r>
              <a:rPr lang="en-GB" sz="2000" err="1">
                <a:solidFill>
                  <a:srgbClr val="3366FF"/>
                </a:solidFill>
              </a:rPr>
              <a:t>l'activité</a:t>
            </a:r>
            <a:r>
              <a:rPr lang="en-GB" sz="2000">
                <a:solidFill>
                  <a:srgbClr val="3366FF"/>
                </a:solidFill>
              </a:rPr>
              <a:t> </a:t>
            </a:r>
            <a:r>
              <a:rPr lang="en-GB" sz="2000" err="1">
                <a:solidFill>
                  <a:srgbClr val="3366FF"/>
                </a:solidFill>
              </a:rPr>
              <a:t>solaire</a:t>
            </a:r>
            <a:r>
              <a:rPr lang="en-GB" sz="2000">
                <a:solidFill>
                  <a:srgbClr val="3366FF"/>
                </a:solidFill>
              </a:rPr>
              <a:t> au </a:t>
            </a:r>
            <a:r>
              <a:rPr lang="en-GB" sz="2000" err="1">
                <a:solidFill>
                  <a:srgbClr val="3366FF"/>
                </a:solidFill>
              </a:rPr>
              <a:t>cours</a:t>
            </a:r>
            <a:r>
              <a:rPr lang="en-GB" sz="2000">
                <a:solidFill>
                  <a:srgbClr val="3366FF"/>
                </a:solidFill>
              </a:rPr>
              <a:t> des </a:t>
            </a:r>
            <a:r>
              <a:rPr lang="en-GB" sz="2000" err="1">
                <a:solidFill>
                  <a:srgbClr val="3366FF"/>
                </a:solidFill>
              </a:rPr>
              <a:t>derniers</a:t>
            </a:r>
            <a:r>
              <a:rPr lang="en-GB" sz="2000">
                <a:solidFill>
                  <a:srgbClr val="3366FF"/>
                </a:solidFill>
              </a:rPr>
              <a:t> siècles </a:t>
            </a:r>
            <a:r>
              <a:rPr lang="en-GB" sz="2000" err="1">
                <a:solidFill>
                  <a:srgbClr val="3366FF"/>
                </a:solidFill>
              </a:rPr>
              <a:t>est</a:t>
            </a:r>
            <a:r>
              <a:rPr lang="en-GB" sz="2000">
                <a:solidFill>
                  <a:srgbClr val="3366FF"/>
                </a:solidFill>
              </a:rPr>
              <a:t> </a:t>
            </a:r>
            <a:r>
              <a:rPr lang="en-GB" sz="2000" err="1">
                <a:solidFill>
                  <a:srgbClr val="3366FF"/>
                </a:solidFill>
              </a:rPr>
              <a:t>l'absence</a:t>
            </a:r>
            <a:r>
              <a:rPr lang="en-GB" sz="2000">
                <a:solidFill>
                  <a:srgbClr val="3366FF"/>
                </a:solidFill>
              </a:rPr>
              <a:t> de taches </a:t>
            </a:r>
            <a:r>
              <a:rPr lang="en-GB" sz="2000" err="1">
                <a:solidFill>
                  <a:srgbClr val="3366FF"/>
                </a:solidFill>
              </a:rPr>
              <a:t>solaires</a:t>
            </a:r>
            <a:r>
              <a:rPr lang="en-GB" sz="2000">
                <a:solidFill>
                  <a:srgbClr val="3366FF"/>
                </a:solidFill>
              </a:rPr>
              <a:t> pendant </a:t>
            </a:r>
            <a:r>
              <a:rPr lang="en-GB" sz="2000" err="1">
                <a:solidFill>
                  <a:srgbClr val="3366FF"/>
                </a:solidFill>
              </a:rPr>
              <a:t>une</a:t>
            </a:r>
            <a:r>
              <a:rPr lang="en-GB" sz="2000">
                <a:solidFill>
                  <a:srgbClr val="3366FF"/>
                </a:solidFill>
              </a:rPr>
              <a:t> </a:t>
            </a:r>
            <a:r>
              <a:rPr lang="en-GB" sz="2000" err="1">
                <a:solidFill>
                  <a:srgbClr val="3366FF"/>
                </a:solidFill>
              </a:rPr>
              <a:t>grande</a:t>
            </a:r>
            <a:r>
              <a:rPr lang="en-GB" sz="2000">
                <a:solidFill>
                  <a:srgbClr val="3366FF"/>
                </a:solidFill>
              </a:rPr>
              <a:t> </a:t>
            </a:r>
            <a:r>
              <a:rPr lang="en-GB" sz="2000" err="1">
                <a:solidFill>
                  <a:srgbClr val="3366FF"/>
                </a:solidFill>
              </a:rPr>
              <a:t>partie</a:t>
            </a:r>
            <a:r>
              <a:rPr lang="en-GB" sz="2000">
                <a:solidFill>
                  <a:srgbClr val="3366FF"/>
                </a:solidFill>
              </a:rPr>
              <a:t> du 17e siècle (le minimum de Maunder : MM). </a:t>
            </a:r>
            <a:r>
              <a:rPr lang="en-GB" sz="2000" err="1">
                <a:solidFill>
                  <a:srgbClr val="3366FF"/>
                </a:solidFill>
              </a:rPr>
              <a:t>C'était</a:t>
            </a:r>
            <a:r>
              <a:rPr lang="en-GB" sz="2000">
                <a:solidFill>
                  <a:srgbClr val="3366FF"/>
                </a:solidFill>
              </a:rPr>
              <a:t> au début du petit </a:t>
            </a:r>
            <a:r>
              <a:rPr lang="en-GB" sz="2000" err="1">
                <a:solidFill>
                  <a:srgbClr val="3366FF"/>
                </a:solidFill>
              </a:rPr>
              <a:t>âge</a:t>
            </a:r>
            <a:r>
              <a:rPr lang="en-GB" sz="2000">
                <a:solidFill>
                  <a:srgbClr val="3366FF"/>
                </a:solidFill>
              </a:rPr>
              <a:t> </a:t>
            </a:r>
            <a:r>
              <a:rPr lang="en-GB" sz="2000" err="1">
                <a:solidFill>
                  <a:srgbClr val="3366FF"/>
                </a:solidFill>
              </a:rPr>
              <a:t>glaciaire</a:t>
            </a:r>
            <a:r>
              <a:rPr lang="en-GB" sz="2000">
                <a:solidFill>
                  <a:srgbClr val="3366FF"/>
                </a:solidFill>
              </a:rPr>
              <a:t> (il </a:t>
            </a:r>
            <a:r>
              <a:rPr lang="en-GB" sz="2000" err="1">
                <a:solidFill>
                  <a:srgbClr val="3366FF"/>
                </a:solidFill>
              </a:rPr>
              <a:t>n'y</a:t>
            </a:r>
            <a:r>
              <a:rPr lang="en-GB" sz="2000">
                <a:solidFill>
                  <a:srgbClr val="3366FF"/>
                </a:solidFill>
              </a:rPr>
              <a:t> </a:t>
            </a:r>
            <a:r>
              <a:rPr lang="en-GB" sz="2000" err="1">
                <a:solidFill>
                  <a:srgbClr val="3366FF"/>
                </a:solidFill>
              </a:rPr>
              <a:t>avait</a:t>
            </a:r>
            <a:r>
              <a:rPr lang="en-GB" sz="2000">
                <a:solidFill>
                  <a:srgbClr val="3366FF"/>
                </a:solidFill>
              </a:rPr>
              <a:t> </a:t>
            </a:r>
            <a:r>
              <a:rPr lang="en-GB" sz="2000" err="1">
                <a:solidFill>
                  <a:srgbClr val="3366FF"/>
                </a:solidFill>
              </a:rPr>
              <a:t>qu'une</a:t>
            </a:r>
            <a:r>
              <a:rPr lang="en-GB" sz="2000">
                <a:solidFill>
                  <a:srgbClr val="3366FF"/>
                </a:solidFill>
              </a:rPr>
              <a:t> </a:t>
            </a:r>
            <a:r>
              <a:rPr lang="en-GB" sz="2000" err="1">
                <a:solidFill>
                  <a:srgbClr val="3366FF"/>
                </a:solidFill>
              </a:rPr>
              <a:t>cinquantaine</a:t>
            </a:r>
            <a:r>
              <a:rPr lang="en-GB" sz="2000">
                <a:solidFill>
                  <a:srgbClr val="3366FF"/>
                </a:solidFill>
              </a:rPr>
              <a:t> de taches </a:t>
            </a:r>
            <a:r>
              <a:rPr lang="en-GB" sz="2000" err="1">
                <a:solidFill>
                  <a:srgbClr val="3366FF"/>
                </a:solidFill>
              </a:rPr>
              <a:t>solaires</a:t>
            </a:r>
            <a:r>
              <a:rPr lang="en-GB" sz="2000">
                <a:solidFill>
                  <a:srgbClr val="3366FF"/>
                </a:solidFill>
              </a:rPr>
              <a:t> (au lieu des 40 </a:t>
            </a:r>
            <a:r>
              <a:rPr lang="en-GB" sz="2000" err="1">
                <a:solidFill>
                  <a:srgbClr val="3366FF"/>
                </a:solidFill>
              </a:rPr>
              <a:t>à</a:t>
            </a:r>
            <a:r>
              <a:rPr lang="en-GB" sz="2000">
                <a:solidFill>
                  <a:srgbClr val="3366FF"/>
                </a:solidFill>
              </a:rPr>
              <a:t> 50 000 </a:t>
            </a:r>
            <a:r>
              <a:rPr lang="en-GB" sz="2000" err="1">
                <a:solidFill>
                  <a:srgbClr val="3366FF"/>
                </a:solidFill>
              </a:rPr>
              <a:t>habituelles</a:t>
            </a:r>
            <a:r>
              <a:rPr lang="en-GB" sz="2000">
                <a:solidFill>
                  <a:srgbClr val="3366FF"/>
                </a:solidFill>
              </a:rPr>
              <a:t>)) et il y a un consensus </a:t>
            </a:r>
            <a:r>
              <a:rPr lang="en-GB" sz="2000" err="1">
                <a:solidFill>
                  <a:srgbClr val="3366FF"/>
                </a:solidFill>
              </a:rPr>
              <a:t>général</a:t>
            </a:r>
            <a:r>
              <a:rPr lang="en-GB" sz="2000">
                <a:solidFill>
                  <a:srgbClr val="3366FF"/>
                </a:solidFill>
              </a:rPr>
              <a:t>* pour dire que le </a:t>
            </a:r>
            <a:r>
              <a:rPr lang="en-GB" sz="2000" err="1">
                <a:solidFill>
                  <a:srgbClr val="3366FF"/>
                </a:solidFill>
              </a:rPr>
              <a:t>refroidissement</a:t>
            </a:r>
            <a:r>
              <a:rPr lang="en-GB" sz="2000">
                <a:solidFill>
                  <a:srgbClr val="3366FF"/>
                </a:solidFill>
              </a:rPr>
              <a:t> </a:t>
            </a:r>
            <a:r>
              <a:rPr lang="en-GB" sz="2000" err="1">
                <a:solidFill>
                  <a:srgbClr val="3366FF"/>
                </a:solidFill>
              </a:rPr>
              <a:t>correspondant</a:t>
            </a:r>
            <a:r>
              <a:rPr lang="en-GB" sz="2000">
                <a:solidFill>
                  <a:srgbClr val="3366FF"/>
                </a:solidFill>
              </a:rPr>
              <a:t> </a:t>
            </a:r>
            <a:r>
              <a:rPr lang="en-GB" sz="2000" err="1">
                <a:solidFill>
                  <a:srgbClr val="3366FF"/>
                </a:solidFill>
              </a:rPr>
              <a:t>est</a:t>
            </a:r>
            <a:r>
              <a:rPr lang="en-GB" sz="2000">
                <a:solidFill>
                  <a:srgbClr val="3366FF"/>
                </a:solidFill>
              </a:rPr>
              <a:t> </a:t>
            </a:r>
            <a:r>
              <a:rPr lang="en-GB" sz="2000" err="1">
                <a:solidFill>
                  <a:srgbClr val="3366FF"/>
                </a:solidFill>
              </a:rPr>
              <a:t>dû</a:t>
            </a:r>
            <a:r>
              <a:rPr lang="en-GB" sz="2000">
                <a:solidFill>
                  <a:srgbClr val="3366FF"/>
                </a:solidFill>
              </a:rPr>
              <a:t> </a:t>
            </a:r>
            <a:r>
              <a:rPr lang="en-GB" sz="2000" err="1">
                <a:solidFill>
                  <a:srgbClr val="3366FF"/>
                </a:solidFill>
              </a:rPr>
              <a:t>à</a:t>
            </a:r>
            <a:r>
              <a:rPr lang="en-GB" sz="2000">
                <a:solidFill>
                  <a:srgbClr val="3366FF"/>
                </a:solidFill>
              </a:rPr>
              <a:t> </a:t>
            </a:r>
            <a:r>
              <a:rPr lang="en-GB" sz="2000" err="1">
                <a:solidFill>
                  <a:srgbClr val="3366FF"/>
                </a:solidFill>
              </a:rPr>
              <a:t>ce</a:t>
            </a:r>
            <a:r>
              <a:rPr lang="en-GB" sz="2000">
                <a:solidFill>
                  <a:srgbClr val="3366FF"/>
                </a:solidFill>
              </a:rPr>
              <a:t> </a:t>
            </a:r>
            <a:r>
              <a:rPr lang="en-GB" sz="2000" err="1">
                <a:solidFill>
                  <a:srgbClr val="3366FF"/>
                </a:solidFill>
              </a:rPr>
              <a:t>phénomène</a:t>
            </a:r>
            <a:r>
              <a:rPr lang="en-GB" sz="2000">
                <a:solidFill>
                  <a:srgbClr val="3366FF"/>
                </a:solidFill>
              </a:rPr>
              <a:t>." * </a:t>
            </a:r>
            <a:r>
              <a:rPr lang="en-GB" sz="2000" err="1">
                <a:solidFill>
                  <a:srgbClr val="3366FF"/>
                </a:solidFill>
              </a:rPr>
              <a:t>D'autres</a:t>
            </a:r>
            <a:r>
              <a:rPr lang="en-GB" sz="2000">
                <a:solidFill>
                  <a:srgbClr val="3366FF"/>
                </a:solidFill>
              </a:rPr>
              <a:t> </a:t>
            </a:r>
            <a:r>
              <a:rPr lang="en-GB" sz="2000" err="1">
                <a:solidFill>
                  <a:srgbClr val="3366FF"/>
                </a:solidFill>
              </a:rPr>
              <a:t>paramètres</a:t>
            </a:r>
            <a:r>
              <a:rPr lang="en-GB" sz="2000">
                <a:solidFill>
                  <a:srgbClr val="3366FF"/>
                </a:solidFill>
              </a:rPr>
              <a:t> </a:t>
            </a:r>
            <a:r>
              <a:rPr lang="en-GB" sz="2000" err="1">
                <a:solidFill>
                  <a:srgbClr val="3366FF"/>
                </a:solidFill>
              </a:rPr>
              <a:t>expliquent</a:t>
            </a:r>
            <a:r>
              <a:rPr lang="en-GB" sz="2000">
                <a:solidFill>
                  <a:srgbClr val="3366FF"/>
                </a:solidFill>
              </a:rPr>
              <a:t> </a:t>
            </a:r>
            <a:r>
              <a:rPr lang="en-GB" sz="2000" err="1">
                <a:solidFill>
                  <a:srgbClr val="3366FF"/>
                </a:solidFill>
              </a:rPr>
              <a:t>aujourd'hui</a:t>
            </a:r>
            <a:r>
              <a:rPr lang="en-GB" sz="2000">
                <a:solidFill>
                  <a:srgbClr val="3366FF"/>
                </a:solidFill>
              </a:rPr>
              <a:t> </a:t>
            </a:r>
            <a:r>
              <a:rPr lang="en-GB" sz="2000" err="1">
                <a:solidFill>
                  <a:srgbClr val="3366FF"/>
                </a:solidFill>
              </a:rPr>
              <a:t>ce</a:t>
            </a:r>
            <a:r>
              <a:rPr lang="en-GB" sz="2000">
                <a:solidFill>
                  <a:srgbClr val="3366FF"/>
                </a:solidFill>
              </a:rPr>
              <a:t> </a:t>
            </a:r>
            <a:r>
              <a:rPr lang="en-GB" sz="2000" err="1">
                <a:solidFill>
                  <a:srgbClr val="3366FF"/>
                </a:solidFill>
              </a:rPr>
              <a:t>refroidissement</a:t>
            </a:r>
            <a:r>
              <a:rPr lang="en-GB" sz="2000">
                <a:solidFill>
                  <a:srgbClr val="3366FF"/>
                </a:solidFill>
              </a:rPr>
              <a:t>, </a:t>
            </a:r>
            <a:r>
              <a:rPr lang="en-GB" sz="2000" err="1">
                <a:solidFill>
                  <a:srgbClr val="3366FF"/>
                </a:solidFill>
              </a:rPr>
              <a:t>notamment</a:t>
            </a:r>
            <a:r>
              <a:rPr lang="en-GB" sz="2000">
                <a:solidFill>
                  <a:srgbClr val="3366FF"/>
                </a:solidFill>
              </a:rPr>
              <a:t> les </a:t>
            </a:r>
            <a:r>
              <a:rPr lang="en-GB" sz="2000" err="1">
                <a:solidFill>
                  <a:srgbClr val="3366FF"/>
                </a:solidFill>
              </a:rPr>
              <a:t>éruptions</a:t>
            </a:r>
            <a:r>
              <a:rPr lang="en-GB" sz="2000">
                <a:solidFill>
                  <a:srgbClr val="3366FF"/>
                </a:solidFill>
              </a:rPr>
              <a:t> </a:t>
            </a:r>
            <a:r>
              <a:rPr lang="en-GB" sz="2000" err="1">
                <a:solidFill>
                  <a:srgbClr val="3366FF"/>
                </a:solidFill>
              </a:rPr>
              <a:t>volcaniques</a:t>
            </a:r>
            <a:r>
              <a:rPr lang="en-GB" sz="2000">
                <a:solidFill>
                  <a:srgbClr val="3366FF"/>
                </a:solidFill>
              </a:rPr>
              <a:t> </a:t>
            </a:r>
            <a:r>
              <a:rPr lang="en-GB" sz="2000" err="1">
                <a:solidFill>
                  <a:srgbClr val="3366FF"/>
                </a:solidFill>
              </a:rPr>
              <a:t>intenses</a:t>
            </a:r>
            <a:r>
              <a:rPr lang="en-GB" sz="2000">
                <a:solidFill>
                  <a:srgbClr val="3366FF"/>
                </a:solidFill>
              </a:rPr>
              <a:t> (volcan </a:t>
            </a:r>
            <a:r>
              <a:rPr lang="en-GB" sz="2000" err="1">
                <a:solidFill>
                  <a:srgbClr val="3366FF"/>
                </a:solidFill>
              </a:rPr>
              <a:t>indonésien</a:t>
            </a:r>
            <a:r>
              <a:rPr lang="en-GB" sz="2000">
                <a:solidFill>
                  <a:srgbClr val="3366FF"/>
                </a:solidFill>
              </a:rPr>
              <a:t> </a:t>
            </a:r>
            <a:r>
              <a:rPr lang="en-GB" sz="2000" err="1">
                <a:solidFill>
                  <a:srgbClr val="3366FF"/>
                </a:solidFill>
              </a:rPr>
              <a:t>Samalas</a:t>
            </a:r>
            <a:r>
              <a:rPr lang="en-GB" sz="2000">
                <a:solidFill>
                  <a:srgbClr val="3366FF"/>
                </a:solidFill>
              </a:rPr>
              <a:t>). "</a:t>
            </a:r>
          </a:p>
        </p:txBody>
      </p:sp>
      <p:sp>
        <p:nvSpPr>
          <p:cNvPr id="330" name="Google Shape;330;p38"/>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26</a:t>
            </a:fld>
            <a:endParaRPr/>
          </a:p>
        </p:txBody>
      </p:sp>
      <p:pic>
        <p:nvPicPr>
          <p:cNvPr id="331" name="Google Shape;331;p38"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231;p29">
            <a:extLst>
              <a:ext uri="{FF2B5EF4-FFF2-40B4-BE49-F238E27FC236}">
                <a16:creationId xmlns:a16="http://schemas.microsoft.com/office/drawing/2014/main" id="{0B37C96F-3DC0-214F-8579-32637F12E98A}"/>
              </a:ext>
            </a:extLst>
          </p:cNvPr>
          <p:cNvSpPr txBox="1">
            <a:spLocks/>
          </p:cNvSpPr>
          <p:nvPr/>
        </p:nvSpPr>
        <p:spPr>
          <a:xfrm>
            <a:off x="1143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GB"/>
              <a:t>Suspect n°1: le soleil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9"/>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fr-FR"/>
              <a:t>2. SUSPECT N°2 : </a:t>
            </a:r>
            <a:br>
              <a:rPr lang="fr-FR"/>
            </a:br>
            <a:r>
              <a:rPr lang="fr-FR"/>
              <a:t> L'EFFET DE SERRE</a:t>
            </a:r>
            <a:endParaRPr/>
          </a:p>
        </p:txBody>
      </p:sp>
      <p:pic>
        <p:nvPicPr>
          <p:cNvPr id="337" name="Google Shape;337;p39" descr="suspect-109026874.jpg"/>
          <p:cNvPicPr preferRelativeResize="0"/>
          <p:nvPr/>
        </p:nvPicPr>
        <p:blipFill rotWithShape="1">
          <a:blip r:embed="rId3">
            <a:alphaModFix/>
          </a:blip>
          <a:srcRect b="17081"/>
          <a:stretch/>
        </p:blipFill>
        <p:spPr>
          <a:xfrm>
            <a:off x="2603500" y="3702812"/>
            <a:ext cx="3962400" cy="2431288"/>
          </a:xfrm>
          <a:prstGeom prst="rect">
            <a:avLst/>
          </a:prstGeom>
          <a:noFill/>
          <a:ln>
            <a:noFill/>
          </a:ln>
        </p:spPr>
      </p:pic>
      <p:sp>
        <p:nvSpPr>
          <p:cNvPr id="5" name="Google Shape;330;p38">
            <a:extLst>
              <a:ext uri="{FF2B5EF4-FFF2-40B4-BE49-F238E27FC236}">
                <a16:creationId xmlns:a16="http://schemas.microsoft.com/office/drawing/2014/main" id="{32B673EB-19F0-EC4C-8180-994F7CE8DAD6}"/>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27</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0"/>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 </a:t>
            </a:r>
            <a:r>
              <a:rPr lang="en-GB" err="1"/>
              <a:t>l'effet</a:t>
            </a:r>
            <a:r>
              <a:rPr lang="en-GB"/>
              <a:t> de </a:t>
            </a:r>
            <a:r>
              <a:rPr lang="en-GB" err="1"/>
              <a:t>serre</a:t>
            </a:r>
            <a:endParaRPr lang="en-GB"/>
          </a:p>
        </p:txBody>
      </p:sp>
      <p:sp>
        <p:nvSpPr>
          <p:cNvPr id="343" name="Google Shape;343;p40"/>
          <p:cNvSpPr txBox="1">
            <a:spLocks noGrp="1"/>
          </p:cNvSpPr>
          <p:nvPr>
            <p:ph type="body" idx="1"/>
          </p:nvPr>
        </p:nvSpPr>
        <p:spPr>
          <a:xfrm>
            <a:off x="0" y="1600202"/>
            <a:ext cx="8933793" cy="4525963"/>
          </a:xfrm>
          <a:prstGeom prst="rect">
            <a:avLst/>
          </a:prstGeom>
          <a:noFill/>
          <a:ln>
            <a:noFill/>
          </a:ln>
        </p:spPr>
        <p:txBody>
          <a:bodyPr spcFirstLastPara="1" wrap="square" lIns="91425" tIns="45700" rIns="91425" bIns="45700" anchor="t" anchorCtr="0">
            <a:normAutofit/>
          </a:bodyPr>
          <a:lstStyle/>
          <a:p>
            <a:pPr marL="342898">
              <a:spcBef>
                <a:spcPts val="480"/>
              </a:spcBef>
              <a:buClr>
                <a:srgbClr val="3366FF"/>
              </a:buClr>
              <a:buSzPts val="2400"/>
              <a:buNone/>
            </a:pPr>
            <a:endParaRPr lang="en-GB" sz="3600" i="1">
              <a:solidFill>
                <a:srgbClr val="3366FF"/>
              </a:solidFill>
            </a:endParaRPr>
          </a:p>
          <a:p>
            <a:pPr marL="342898">
              <a:spcBef>
                <a:spcPts val="480"/>
              </a:spcBef>
              <a:buClr>
                <a:srgbClr val="3366FF"/>
              </a:buClr>
              <a:buSzPts val="2400"/>
              <a:buNone/>
            </a:pPr>
            <a:r>
              <a:rPr lang="en-GB" sz="3600" i="1">
                <a:solidFill>
                  <a:srgbClr val="3366FF"/>
                </a:solidFill>
              </a:rPr>
              <a:t>	"</a:t>
            </a:r>
            <a:r>
              <a:rPr lang="en-GB" sz="3600" i="1" err="1">
                <a:solidFill>
                  <a:srgbClr val="3366FF"/>
                </a:solidFill>
              </a:rPr>
              <a:t>L'effet</a:t>
            </a:r>
            <a:r>
              <a:rPr lang="en-GB" sz="3600" i="1">
                <a:solidFill>
                  <a:srgbClr val="3366FF"/>
                </a:solidFill>
              </a:rPr>
              <a:t> de </a:t>
            </a:r>
            <a:r>
              <a:rPr lang="en-GB" sz="3600" i="1" err="1">
                <a:solidFill>
                  <a:srgbClr val="3366FF"/>
                </a:solidFill>
              </a:rPr>
              <a:t>serre</a:t>
            </a:r>
            <a:r>
              <a:rPr lang="en-GB" sz="3600" i="1">
                <a:solidFill>
                  <a:srgbClr val="3366FF"/>
                </a:solidFill>
              </a:rPr>
              <a:t> </a:t>
            </a:r>
            <a:r>
              <a:rPr lang="en-GB" sz="3600" i="1" err="1">
                <a:solidFill>
                  <a:srgbClr val="3366FF"/>
                </a:solidFill>
              </a:rPr>
              <a:t>est</a:t>
            </a:r>
            <a:r>
              <a:rPr lang="en-GB" sz="3600" i="1">
                <a:solidFill>
                  <a:srgbClr val="3366FF"/>
                </a:solidFill>
              </a:rPr>
              <a:t> le </a:t>
            </a:r>
            <a:r>
              <a:rPr lang="en-GB" sz="3600" i="1" err="1">
                <a:solidFill>
                  <a:srgbClr val="3366FF"/>
                </a:solidFill>
              </a:rPr>
              <a:t>réchauffement</a:t>
            </a:r>
            <a:r>
              <a:rPr lang="en-GB" sz="3600" i="1">
                <a:solidFill>
                  <a:srgbClr val="3366FF"/>
                </a:solidFill>
              </a:rPr>
              <a:t> de la surface de la Terre et de la </a:t>
            </a:r>
            <a:r>
              <a:rPr lang="en-GB" sz="3600" i="1" err="1">
                <a:solidFill>
                  <a:srgbClr val="3366FF"/>
                </a:solidFill>
              </a:rPr>
              <a:t>troposphère</a:t>
            </a:r>
            <a:r>
              <a:rPr lang="en-GB" sz="3600" i="1">
                <a:solidFill>
                  <a:srgbClr val="3366FF"/>
                </a:solidFill>
              </a:rPr>
              <a:t> (la </a:t>
            </a:r>
            <a:r>
              <a:rPr lang="en-GB" sz="3600" i="1" err="1">
                <a:solidFill>
                  <a:srgbClr val="3366FF"/>
                </a:solidFill>
              </a:rPr>
              <a:t>couche</a:t>
            </a:r>
            <a:r>
              <a:rPr lang="en-GB" sz="3600" i="1">
                <a:solidFill>
                  <a:srgbClr val="3366FF"/>
                </a:solidFill>
              </a:rPr>
              <a:t> la plus </a:t>
            </a:r>
            <a:r>
              <a:rPr lang="en-GB" sz="3600" i="1" err="1">
                <a:solidFill>
                  <a:srgbClr val="3366FF"/>
                </a:solidFill>
              </a:rPr>
              <a:t>basse</a:t>
            </a:r>
            <a:r>
              <a:rPr lang="en-GB" sz="3600" i="1">
                <a:solidFill>
                  <a:srgbClr val="3366FF"/>
                </a:solidFill>
              </a:rPr>
              <a:t> de </a:t>
            </a:r>
            <a:r>
              <a:rPr lang="en-GB" sz="3600" i="1" err="1">
                <a:solidFill>
                  <a:srgbClr val="3366FF"/>
                </a:solidFill>
              </a:rPr>
              <a:t>l'atmosphère</a:t>
            </a:r>
            <a:r>
              <a:rPr lang="en-GB" sz="3600" i="1">
                <a:solidFill>
                  <a:srgbClr val="3366FF"/>
                </a:solidFill>
              </a:rPr>
              <a:t>) </a:t>
            </a:r>
            <a:r>
              <a:rPr lang="en-GB" sz="3600" i="1" err="1">
                <a:solidFill>
                  <a:srgbClr val="3366FF"/>
                </a:solidFill>
              </a:rPr>
              <a:t>causé</a:t>
            </a:r>
            <a:r>
              <a:rPr lang="en-GB" sz="3600" i="1">
                <a:solidFill>
                  <a:srgbClr val="3366FF"/>
                </a:solidFill>
              </a:rPr>
              <a:t> par la </a:t>
            </a:r>
            <a:r>
              <a:rPr lang="en-GB" sz="3600" i="1" err="1">
                <a:solidFill>
                  <a:srgbClr val="3366FF"/>
                </a:solidFill>
              </a:rPr>
              <a:t>présence</a:t>
            </a:r>
            <a:r>
              <a:rPr lang="en-GB" sz="3600" i="1">
                <a:solidFill>
                  <a:srgbClr val="3366FF"/>
                </a:solidFill>
              </a:rPr>
              <a:t> de </a:t>
            </a:r>
            <a:r>
              <a:rPr lang="en-GB" sz="3600" i="1" err="1">
                <a:solidFill>
                  <a:srgbClr val="3366FF"/>
                </a:solidFill>
              </a:rPr>
              <a:t>vapeur</a:t>
            </a:r>
            <a:r>
              <a:rPr lang="en-GB" sz="3600" i="1">
                <a:solidFill>
                  <a:srgbClr val="3366FF"/>
                </a:solidFill>
              </a:rPr>
              <a:t> </a:t>
            </a:r>
            <a:r>
              <a:rPr lang="en-GB" sz="3600" i="1" err="1">
                <a:solidFill>
                  <a:srgbClr val="3366FF"/>
                </a:solidFill>
              </a:rPr>
              <a:t>d'eau</a:t>
            </a:r>
            <a:r>
              <a:rPr lang="en-GB" sz="3600" i="1">
                <a:solidFill>
                  <a:srgbClr val="3366FF"/>
                </a:solidFill>
              </a:rPr>
              <a:t>, de </a:t>
            </a:r>
            <a:r>
              <a:rPr lang="en-GB" sz="3600" i="1" err="1">
                <a:solidFill>
                  <a:srgbClr val="3366FF"/>
                </a:solidFill>
              </a:rPr>
              <a:t>dioxyde</a:t>
            </a:r>
            <a:r>
              <a:rPr lang="en-GB" sz="3600" i="1">
                <a:solidFill>
                  <a:srgbClr val="3366FF"/>
                </a:solidFill>
              </a:rPr>
              <a:t> de </a:t>
            </a:r>
            <a:r>
              <a:rPr lang="en-GB" sz="3600" i="1" err="1">
                <a:solidFill>
                  <a:srgbClr val="3366FF"/>
                </a:solidFill>
              </a:rPr>
              <a:t>carbone</a:t>
            </a:r>
            <a:r>
              <a:rPr lang="en-GB" sz="3600" i="1">
                <a:solidFill>
                  <a:srgbClr val="3366FF"/>
                </a:solidFill>
              </a:rPr>
              <a:t>, de </a:t>
            </a:r>
            <a:r>
              <a:rPr lang="en-GB" sz="3600" i="1" err="1">
                <a:solidFill>
                  <a:srgbClr val="3366FF"/>
                </a:solidFill>
              </a:rPr>
              <a:t>méthane</a:t>
            </a:r>
            <a:r>
              <a:rPr lang="en-GB" sz="3600" i="1">
                <a:solidFill>
                  <a:srgbClr val="3366FF"/>
                </a:solidFill>
              </a:rPr>
              <a:t> et de </a:t>
            </a:r>
            <a:r>
              <a:rPr lang="en-GB" sz="3600" i="1" err="1">
                <a:solidFill>
                  <a:srgbClr val="3366FF"/>
                </a:solidFill>
              </a:rPr>
              <a:t>certains</a:t>
            </a:r>
            <a:r>
              <a:rPr lang="en-GB" sz="3600" i="1">
                <a:solidFill>
                  <a:srgbClr val="3366FF"/>
                </a:solidFill>
              </a:rPr>
              <a:t> </a:t>
            </a:r>
            <a:r>
              <a:rPr lang="en-GB" sz="3600" i="1" err="1">
                <a:solidFill>
                  <a:srgbClr val="3366FF"/>
                </a:solidFill>
              </a:rPr>
              <a:t>autres</a:t>
            </a:r>
            <a:r>
              <a:rPr lang="en-GB" sz="3600" i="1">
                <a:solidFill>
                  <a:srgbClr val="3366FF"/>
                </a:solidFill>
              </a:rPr>
              <a:t> </a:t>
            </a:r>
            <a:r>
              <a:rPr lang="en-GB" sz="3600" i="1" err="1">
                <a:solidFill>
                  <a:srgbClr val="3366FF"/>
                </a:solidFill>
              </a:rPr>
              <a:t>gaz</a:t>
            </a:r>
            <a:r>
              <a:rPr lang="en-GB" sz="3600" i="1">
                <a:solidFill>
                  <a:srgbClr val="3366FF"/>
                </a:solidFill>
              </a:rPr>
              <a:t> dans </a:t>
            </a:r>
            <a:r>
              <a:rPr lang="en-GB" sz="3600" i="1" err="1">
                <a:solidFill>
                  <a:srgbClr val="3366FF"/>
                </a:solidFill>
              </a:rPr>
              <a:t>l'air</a:t>
            </a:r>
            <a:r>
              <a:rPr lang="en-GB" sz="3600" i="1">
                <a:solidFill>
                  <a:srgbClr val="3366FF"/>
                </a:solidFill>
              </a:rPr>
              <a:t>."</a:t>
            </a:r>
          </a:p>
          <a:p>
            <a:pPr marL="342898">
              <a:spcBef>
                <a:spcPts val="279"/>
              </a:spcBef>
              <a:buSzPts val="1400"/>
              <a:buNone/>
            </a:pPr>
            <a:endParaRPr lang="en-GB" sz="1400" i="1">
              <a:solidFill>
                <a:srgbClr val="3366FF"/>
              </a:solidFill>
            </a:endParaRPr>
          </a:p>
        </p:txBody>
      </p:sp>
      <p:sp>
        <p:nvSpPr>
          <p:cNvPr id="344" name="Google Shape;344;p40"/>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28</a:t>
            </a:fld>
            <a:endParaRPr/>
          </a:p>
        </p:txBody>
      </p:sp>
      <p:pic>
        <p:nvPicPr>
          <p:cNvPr id="6" name="Google Shape;109;p15" descr="Scientist woman.png">
            <a:extLst>
              <a:ext uri="{FF2B5EF4-FFF2-40B4-BE49-F238E27FC236}">
                <a16:creationId xmlns:a16="http://schemas.microsoft.com/office/drawing/2014/main" id="{F0EA2D7D-89D4-D747-8149-2893BED08B6E}"/>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361950" y="2130429"/>
            <a:ext cx="8420100" cy="1470025"/>
          </a:xfrm>
          <a:prstGeom prst="rect">
            <a:avLst/>
          </a:prstGeom>
          <a:noFill/>
          <a:ln>
            <a:noFill/>
          </a:ln>
        </p:spPr>
        <p:txBody>
          <a:bodyPr spcFirstLastPara="1" wrap="square" lIns="91425" tIns="45700" rIns="91425" bIns="45700" anchor="ctr" anchorCtr="0">
            <a:normAutofit/>
          </a:bodyPr>
          <a:lstStyle/>
          <a:p>
            <a:pPr>
              <a:buSzPts val="4400"/>
            </a:pPr>
            <a:r>
              <a:rPr lang="fr-FR"/>
              <a:t>1. DÉBUT DE L'ENQUÊTE</a:t>
            </a:r>
            <a:endParaRPr/>
          </a:p>
        </p:txBody>
      </p:sp>
      <p:pic>
        <p:nvPicPr>
          <p:cNvPr id="95" name="Google Shape;95;p14" descr="Scientist woman.png"/>
          <p:cNvPicPr preferRelativeResize="0"/>
          <p:nvPr/>
        </p:nvPicPr>
        <p:blipFill rotWithShape="1">
          <a:blip r:embed="rId3">
            <a:alphaModFix/>
          </a:blip>
          <a:srcRect/>
          <a:stretch/>
        </p:blipFill>
        <p:spPr>
          <a:xfrm>
            <a:off x="3412068" y="3869269"/>
            <a:ext cx="1667933" cy="1667933"/>
          </a:xfrm>
          <a:prstGeom prst="rect">
            <a:avLst/>
          </a:prstGeom>
          <a:noFill/>
          <a:ln>
            <a:noFill/>
          </a:ln>
        </p:spPr>
      </p:pic>
      <p:sp>
        <p:nvSpPr>
          <p:cNvPr id="96" name="Google Shape;96;p14"/>
          <p:cNvSpPr txBox="1"/>
          <p:nvPr/>
        </p:nvSpPr>
        <p:spPr>
          <a:xfrm>
            <a:off x="5342467" y="5240868"/>
            <a:ext cx="3556001" cy="261570"/>
          </a:xfrm>
          <a:prstGeom prst="rect">
            <a:avLst/>
          </a:prstGeom>
          <a:noFill/>
          <a:ln>
            <a:noFill/>
          </a:ln>
        </p:spPr>
        <p:txBody>
          <a:bodyPr spcFirstLastPara="1" wrap="square" lIns="91425" tIns="45700" rIns="91425" bIns="45700" anchor="t" anchorCtr="0">
            <a:spAutoFit/>
          </a:bodyPr>
          <a:lstStyle/>
          <a:p>
            <a:r>
              <a:rPr lang="fr-FR" sz="1100"/>
              <a:t>Source: wikimedia commons</a:t>
            </a:r>
            <a:endParaRPr sz="1100"/>
          </a:p>
        </p:txBody>
      </p:sp>
      <p:sp>
        <p:nvSpPr>
          <p:cNvPr id="6" name="Google Shape;104;p15">
            <a:extLst>
              <a:ext uri="{FF2B5EF4-FFF2-40B4-BE49-F238E27FC236}">
                <a16:creationId xmlns:a16="http://schemas.microsoft.com/office/drawing/2014/main" id="{006E6256-40CC-E64E-B7CD-6AFF49C156D0}"/>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2</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41"/>
          <p:cNvSpPr txBox="1">
            <a:spLocks noGrp="1"/>
          </p:cNvSpPr>
          <p:nvPr>
            <p:ph type="body" idx="1"/>
          </p:nvPr>
        </p:nvSpPr>
        <p:spPr>
          <a:xfrm>
            <a:off x="0" y="1600202"/>
            <a:ext cx="8912772" cy="4525963"/>
          </a:xfrm>
          <a:prstGeom prst="rect">
            <a:avLst/>
          </a:prstGeom>
          <a:noFill/>
          <a:ln>
            <a:noFill/>
          </a:ln>
        </p:spPr>
        <p:txBody>
          <a:bodyPr spcFirstLastPara="1" wrap="square" lIns="91425" tIns="45700" rIns="91425" bIns="45700" anchor="t" anchorCtr="0">
            <a:normAutofit fontScale="92500" lnSpcReduction="20000"/>
          </a:bodyPr>
          <a:lstStyle/>
          <a:p>
            <a:pPr marL="342898">
              <a:spcBef>
                <a:spcPts val="480"/>
              </a:spcBef>
              <a:buClr>
                <a:srgbClr val="3366FF"/>
              </a:buClr>
              <a:buSzPts val="2400"/>
              <a:buNone/>
            </a:pPr>
            <a:endParaRPr lang="en-GB" sz="3600" i="1">
              <a:solidFill>
                <a:srgbClr val="3366FF"/>
              </a:solidFill>
            </a:endParaRPr>
          </a:p>
          <a:p>
            <a:pPr marL="342898">
              <a:spcBef>
                <a:spcPts val="480"/>
              </a:spcBef>
              <a:buClr>
                <a:srgbClr val="3366FF"/>
              </a:buClr>
              <a:buSzPts val="2400"/>
              <a:buNone/>
            </a:pPr>
            <a:r>
              <a:rPr lang="en-GB" sz="4000" i="1">
                <a:solidFill>
                  <a:srgbClr val="3366FF"/>
                </a:solidFill>
              </a:rPr>
              <a:t>		"Les deux tiers de </a:t>
            </a:r>
            <a:r>
              <a:rPr lang="en-GB" sz="4000" i="1" err="1">
                <a:solidFill>
                  <a:srgbClr val="3366FF"/>
                </a:solidFill>
              </a:rPr>
              <a:t>l'énergie</a:t>
            </a:r>
            <a:r>
              <a:rPr lang="en-GB" sz="4000" i="1">
                <a:solidFill>
                  <a:srgbClr val="3366FF"/>
                </a:solidFill>
              </a:rPr>
              <a:t> du soleil </a:t>
            </a:r>
            <a:r>
              <a:rPr lang="en-GB" sz="4000" i="1" err="1">
                <a:solidFill>
                  <a:srgbClr val="3366FF"/>
                </a:solidFill>
              </a:rPr>
              <a:t>sont</a:t>
            </a:r>
            <a:r>
              <a:rPr lang="en-GB" sz="4000" i="1">
                <a:solidFill>
                  <a:srgbClr val="3366FF"/>
                </a:solidFill>
              </a:rPr>
              <a:t> </a:t>
            </a:r>
            <a:r>
              <a:rPr lang="en-GB" sz="4000" i="1" err="1">
                <a:solidFill>
                  <a:srgbClr val="3366FF"/>
                </a:solidFill>
              </a:rPr>
              <a:t>absorbés</a:t>
            </a:r>
            <a:r>
              <a:rPr lang="en-GB" sz="4000" i="1">
                <a:solidFill>
                  <a:srgbClr val="3366FF"/>
                </a:solidFill>
              </a:rPr>
              <a:t> par </a:t>
            </a:r>
            <a:r>
              <a:rPr lang="en-GB" sz="4000" i="1" err="1">
                <a:solidFill>
                  <a:srgbClr val="3366FF"/>
                </a:solidFill>
              </a:rPr>
              <a:t>l'atmosphère</a:t>
            </a:r>
            <a:r>
              <a:rPr lang="en-GB" sz="4000" i="1">
                <a:solidFill>
                  <a:srgbClr val="3366FF"/>
                </a:solidFill>
              </a:rPr>
              <a:t>, le sol et </a:t>
            </a:r>
            <a:r>
              <a:rPr lang="en-GB" sz="4000" i="1" err="1">
                <a:solidFill>
                  <a:srgbClr val="3366FF"/>
                </a:solidFill>
              </a:rPr>
              <a:t>l'océan</a:t>
            </a:r>
            <a:r>
              <a:rPr lang="en-GB" sz="4000" i="1">
                <a:solidFill>
                  <a:srgbClr val="3366FF"/>
                </a:solidFill>
              </a:rPr>
              <a:t>. Le tiers </a:t>
            </a:r>
            <a:r>
              <a:rPr lang="en-GB" sz="4000" i="1" err="1">
                <a:solidFill>
                  <a:srgbClr val="3366FF"/>
                </a:solidFill>
              </a:rPr>
              <a:t>restant</a:t>
            </a:r>
            <a:r>
              <a:rPr lang="en-GB" sz="4000" i="1">
                <a:solidFill>
                  <a:srgbClr val="3366FF"/>
                </a:solidFill>
              </a:rPr>
              <a:t> </a:t>
            </a:r>
            <a:r>
              <a:rPr lang="en-GB" sz="4000" i="1" err="1">
                <a:solidFill>
                  <a:srgbClr val="3366FF"/>
                </a:solidFill>
              </a:rPr>
              <a:t>est</a:t>
            </a:r>
            <a:r>
              <a:rPr lang="en-GB" sz="4000" i="1">
                <a:solidFill>
                  <a:srgbClr val="3366FF"/>
                </a:solidFill>
              </a:rPr>
              <a:t> </a:t>
            </a:r>
            <a:r>
              <a:rPr lang="en-GB" sz="4000" i="1" err="1">
                <a:solidFill>
                  <a:srgbClr val="3366FF"/>
                </a:solidFill>
              </a:rPr>
              <a:t>directement</a:t>
            </a:r>
            <a:r>
              <a:rPr lang="en-GB" sz="4000" i="1">
                <a:solidFill>
                  <a:srgbClr val="3366FF"/>
                </a:solidFill>
              </a:rPr>
              <a:t> </a:t>
            </a:r>
            <a:r>
              <a:rPr lang="en-GB" sz="4000" i="1" err="1">
                <a:solidFill>
                  <a:srgbClr val="3366FF"/>
                </a:solidFill>
              </a:rPr>
              <a:t>réfléchi</a:t>
            </a:r>
            <a:r>
              <a:rPr lang="en-GB" sz="4000" i="1">
                <a:solidFill>
                  <a:srgbClr val="3366FF"/>
                </a:solidFill>
              </a:rPr>
              <a:t> </a:t>
            </a:r>
            <a:r>
              <a:rPr lang="en-GB" sz="4000" i="1" err="1">
                <a:solidFill>
                  <a:srgbClr val="3366FF"/>
                </a:solidFill>
              </a:rPr>
              <a:t>vers</a:t>
            </a:r>
            <a:r>
              <a:rPr lang="en-GB" sz="4000" i="1">
                <a:solidFill>
                  <a:srgbClr val="3366FF"/>
                </a:solidFill>
              </a:rPr>
              <a:t> </a:t>
            </a:r>
            <a:r>
              <a:rPr lang="en-GB" sz="4000" i="1" err="1">
                <a:solidFill>
                  <a:srgbClr val="3366FF"/>
                </a:solidFill>
              </a:rPr>
              <a:t>l'espace</a:t>
            </a:r>
            <a:r>
              <a:rPr lang="en-GB" sz="4000" i="1">
                <a:solidFill>
                  <a:srgbClr val="3366FF"/>
                </a:solidFill>
              </a:rPr>
              <a:t> par les </a:t>
            </a:r>
            <a:r>
              <a:rPr lang="en-GB" sz="4000" i="1" err="1">
                <a:solidFill>
                  <a:srgbClr val="3366FF"/>
                </a:solidFill>
              </a:rPr>
              <a:t>nuages</a:t>
            </a:r>
            <a:r>
              <a:rPr lang="en-GB" sz="4000" i="1">
                <a:solidFill>
                  <a:srgbClr val="3366FF"/>
                </a:solidFill>
              </a:rPr>
              <a:t>, les </a:t>
            </a:r>
            <a:r>
              <a:rPr lang="en-GB" sz="4000" i="1" err="1">
                <a:solidFill>
                  <a:srgbClr val="3366FF"/>
                </a:solidFill>
              </a:rPr>
              <a:t>aérosols</a:t>
            </a:r>
            <a:r>
              <a:rPr lang="en-GB" sz="4000" i="1">
                <a:solidFill>
                  <a:srgbClr val="3366FF"/>
                </a:solidFill>
              </a:rPr>
              <a:t>, </a:t>
            </a:r>
            <a:r>
              <a:rPr lang="en-GB" sz="4000" i="1" err="1">
                <a:solidFill>
                  <a:srgbClr val="3366FF"/>
                </a:solidFill>
              </a:rPr>
              <a:t>l'atmosphère</a:t>
            </a:r>
            <a:r>
              <a:rPr lang="en-GB" sz="4000" i="1">
                <a:solidFill>
                  <a:srgbClr val="3366FF"/>
                </a:solidFill>
              </a:rPr>
              <a:t> et la surface de la </a:t>
            </a:r>
            <a:r>
              <a:rPr lang="en-GB" sz="4000" i="1" err="1">
                <a:solidFill>
                  <a:srgbClr val="3366FF"/>
                </a:solidFill>
              </a:rPr>
              <a:t>terre</a:t>
            </a:r>
            <a:r>
              <a:rPr lang="en-GB" sz="4000" i="1">
                <a:solidFill>
                  <a:srgbClr val="3366FF"/>
                </a:solidFill>
              </a:rPr>
              <a:t>...  </a:t>
            </a:r>
            <a:r>
              <a:rPr lang="en-GB" sz="4000" i="1" err="1">
                <a:solidFill>
                  <a:srgbClr val="3366FF"/>
                </a:solidFill>
              </a:rPr>
              <a:t>C'est</a:t>
            </a:r>
            <a:r>
              <a:rPr lang="en-GB" sz="4000" i="1">
                <a:solidFill>
                  <a:srgbClr val="3366FF"/>
                </a:solidFill>
              </a:rPr>
              <a:t> dans </a:t>
            </a:r>
            <a:r>
              <a:rPr lang="en-GB" sz="4000" i="1" err="1">
                <a:solidFill>
                  <a:srgbClr val="3366FF"/>
                </a:solidFill>
              </a:rPr>
              <a:t>l'atmosphère</a:t>
            </a:r>
            <a:r>
              <a:rPr lang="en-GB" sz="4000" i="1">
                <a:solidFill>
                  <a:srgbClr val="3366FF"/>
                </a:solidFill>
              </a:rPr>
              <a:t> que se </a:t>
            </a:r>
            <a:r>
              <a:rPr lang="en-GB" sz="4000" i="1" err="1">
                <a:solidFill>
                  <a:srgbClr val="3366FF"/>
                </a:solidFill>
              </a:rPr>
              <a:t>produit</a:t>
            </a:r>
            <a:r>
              <a:rPr lang="en-GB" sz="4000" i="1">
                <a:solidFill>
                  <a:srgbClr val="3366FF"/>
                </a:solidFill>
              </a:rPr>
              <a:t> </a:t>
            </a:r>
            <a:r>
              <a:rPr lang="en-GB" sz="4000" i="1" err="1">
                <a:solidFill>
                  <a:srgbClr val="3366FF"/>
                </a:solidFill>
              </a:rPr>
              <a:t>l'effet</a:t>
            </a:r>
            <a:r>
              <a:rPr lang="en-GB" sz="4000" i="1">
                <a:solidFill>
                  <a:srgbClr val="3366FF"/>
                </a:solidFill>
              </a:rPr>
              <a:t> de </a:t>
            </a:r>
            <a:r>
              <a:rPr lang="en-GB" sz="4000" i="1" err="1">
                <a:solidFill>
                  <a:srgbClr val="3366FF"/>
                </a:solidFill>
              </a:rPr>
              <a:t>serre</a:t>
            </a:r>
            <a:r>
              <a:rPr lang="en-GB" sz="4000" i="1">
                <a:solidFill>
                  <a:srgbClr val="3366FF"/>
                </a:solidFill>
              </a:rPr>
              <a:t>, </a:t>
            </a:r>
            <a:r>
              <a:rPr lang="en-GB" sz="4000" i="1" err="1">
                <a:solidFill>
                  <a:srgbClr val="3366FF"/>
                </a:solidFill>
              </a:rPr>
              <a:t>souvent</a:t>
            </a:r>
            <a:r>
              <a:rPr lang="en-GB" sz="4000" i="1">
                <a:solidFill>
                  <a:srgbClr val="3366FF"/>
                </a:solidFill>
              </a:rPr>
              <a:t> </a:t>
            </a:r>
            <a:r>
              <a:rPr lang="en-GB" sz="4000" i="1" err="1">
                <a:solidFill>
                  <a:srgbClr val="3366FF"/>
                </a:solidFill>
              </a:rPr>
              <a:t>cité</a:t>
            </a:r>
            <a:r>
              <a:rPr lang="en-GB" sz="4000" i="1">
                <a:solidFill>
                  <a:srgbClr val="3366FF"/>
                </a:solidFill>
              </a:rPr>
              <a:t> </a:t>
            </a:r>
            <a:r>
              <a:rPr lang="en-GB" sz="4000" i="1" err="1">
                <a:solidFill>
                  <a:srgbClr val="3366FF"/>
                </a:solidFill>
              </a:rPr>
              <a:t>lorsqu'on</a:t>
            </a:r>
            <a:r>
              <a:rPr lang="en-GB" sz="4000" i="1">
                <a:solidFill>
                  <a:srgbClr val="3366FF"/>
                </a:solidFill>
              </a:rPr>
              <a:t> parle de </a:t>
            </a:r>
            <a:r>
              <a:rPr lang="en-GB" sz="4000" i="1" err="1">
                <a:solidFill>
                  <a:srgbClr val="3366FF"/>
                </a:solidFill>
              </a:rPr>
              <a:t>réchauffement</a:t>
            </a:r>
            <a:r>
              <a:rPr lang="en-GB" sz="4000" i="1">
                <a:solidFill>
                  <a:srgbClr val="3366FF"/>
                </a:solidFill>
              </a:rPr>
              <a:t> </a:t>
            </a:r>
            <a:r>
              <a:rPr lang="en-GB" sz="4000" i="1" err="1">
                <a:solidFill>
                  <a:srgbClr val="3366FF"/>
                </a:solidFill>
              </a:rPr>
              <a:t>climatique</a:t>
            </a:r>
            <a:r>
              <a:rPr lang="en-GB" sz="4000" i="1">
                <a:solidFill>
                  <a:srgbClr val="3366FF"/>
                </a:solidFill>
              </a:rPr>
              <a:t>. "</a:t>
            </a:r>
          </a:p>
          <a:p>
            <a:pPr marL="342898">
              <a:spcBef>
                <a:spcPts val="279"/>
              </a:spcBef>
              <a:buSzPts val="1400"/>
              <a:buNone/>
            </a:pPr>
            <a:endParaRPr lang="en-GB" sz="1400" i="1">
              <a:solidFill>
                <a:srgbClr val="3366FF"/>
              </a:solidFill>
            </a:endParaRPr>
          </a:p>
        </p:txBody>
      </p:sp>
      <p:sp>
        <p:nvSpPr>
          <p:cNvPr id="352" name="Google Shape;352;p41"/>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29</a:t>
            </a:fld>
            <a:endParaRPr/>
          </a:p>
        </p:txBody>
      </p:sp>
      <p:pic>
        <p:nvPicPr>
          <p:cNvPr id="353" name="Google Shape;353;p41"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342;p40">
            <a:extLst>
              <a:ext uri="{FF2B5EF4-FFF2-40B4-BE49-F238E27FC236}">
                <a16:creationId xmlns:a16="http://schemas.microsoft.com/office/drawing/2014/main" id="{1989CB29-7C22-9044-911C-F26B80E8E177}"/>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 </a:t>
            </a:r>
            <a:r>
              <a:rPr lang="en-GB" err="1"/>
              <a:t>l'effet</a:t>
            </a:r>
            <a:r>
              <a:rPr lang="en-GB"/>
              <a:t> de </a:t>
            </a:r>
            <a:r>
              <a:rPr lang="en-GB" err="1"/>
              <a:t>serre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p42"/>
          <p:cNvSpPr txBox="1">
            <a:spLocks noGrp="1"/>
          </p:cNvSpPr>
          <p:nvPr>
            <p:ph type="body" idx="1"/>
          </p:nvPr>
        </p:nvSpPr>
        <p:spPr>
          <a:xfrm>
            <a:off x="1" y="1600202"/>
            <a:ext cx="9029700" cy="4525963"/>
          </a:xfrm>
          <a:prstGeom prst="rect">
            <a:avLst/>
          </a:prstGeom>
          <a:noFill/>
          <a:ln>
            <a:noFill/>
          </a:ln>
        </p:spPr>
        <p:txBody>
          <a:bodyPr spcFirstLastPara="1" wrap="square" lIns="91425" tIns="45700" rIns="91425" bIns="45700" anchor="t" anchorCtr="0">
            <a:noAutofit/>
          </a:bodyPr>
          <a:lstStyle/>
          <a:p>
            <a:pPr marL="342898">
              <a:spcBef>
                <a:spcPts val="480"/>
              </a:spcBef>
              <a:buClr>
                <a:srgbClr val="3366FF"/>
              </a:buClr>
              <a:buSzPts val="2400"/>
              <a:buNone/>
            </a:pPr>
            <a:endParaRPr lang="en-GB" sz="2400" i="1">
              <a:solidFill>
                <a:srgbClr val="3366FF"/>
              </a:solidFill>
            </a:endParaRPr>
          </a:p>
          <a:p>
            <a:pPr marL="342898">
              <a:spcBef>
                <a:spcPts val="480"/>
              </a:spcBef>
              <a:buClr>
                <a:srgbClr val="3366FF"/>
              </a:buClr>
              <a:buSzPts val="2400"/>
              <a:buNone/>
            </a:pPr>
            <a:endParaRPr lang="en-GB" sz="2800" i="1">
              <a:solidFill>
                <a:srgbClr val="3366FF"/>
              </a:solidFill>
            </a:endParaRPr>
          </a:p>
          <a:p>
            <a:pPr marL="342898">
              <a:spcBef>
                <a:spcPts val="480"/>
              </a:spcBef>
              <a:buClr>
                <a:srgbClr val="3366FF"/>
              </a:buClr>
              <a:buSzPts val="2400"/>
              <a:buNone/>
            </a:pPr>
            <a:r>
              <a:rPr lang="en-GB" sz="2800" i="1">
                <a:solidFill>
                  <a:srgbClr val="3366FF"/>
                </a:solidFill>
              </a:rPr>
              <a:t>	" </a:t>
            </a:r>
            <a:r>
              <a:rPr lang="en-GB" sz="2800" i="1" err="1">
                <a:solidFill>
                  <a:srgbClr val="3366FF"/>
                </a:solidFill>
              </a:rPr>
              <a:t>Pensez-vous</a:t>
            </a:r>
            <a:r>
              <a:rPr lang="en-GB" sz="2800" i="1">
                <a:solidFill>
                  <a:srgbClr val="3366FF"/>
                </a:solidFill>
              </a:rPr>
              <a:t> que </a:t>
            </a:r>
            <a:r>
              <a:rPr lang="en-GB" sz="2800" i="1" err="1">
                <a:solidFill>
                  <a:srgbClr val="3366FF"/>
                </a:solidFill>
              </a:rPr>
              <a:t>l'effet</a:t>
            </a:r>
            <a:r>
              <a:rPr lang="en-GB" sz="2800" i="1">
                <a:solidFill>
                  <a:srgbClr val="3366FF"/>
                </a:solidFill>
              </a:rPr>
              <a:t> de </a:t>
            </a:r>
            <a:r>
              <a:rPr lang="en-GB" sz="2800" i="1" err="1">
                <a:solidFill>
                  <a:srgbClr val="3366FF"/>
                </a:solidFill>
              </a:rPr>
              <a:t>serre</a:t>
            </a:r>
            <a:r>
              <a:rPr lang="en-GB" sz="2800" i="1">
                <a:solidFill>
                  <a:srgbClr val="3366FF"/>
                </a:solidFill>
              </a:rPr>
              <a:t> </a:t>
            </a:r>
            <a:r>
              <a:rPr lang="en-GB" sz="2800" i="1" err="1">
                <a:solidFill>
                  <a:srgbClr val="3366FF"/>
                </a:solidFill>
              </a:rPr>
              <a:t>puisse</a:t>
            </a:r>
            <a:r>
              <a:rPr lang="en-GB" sz="2800" i="1">
                <a:solidFill>
                  <a:srgbClr val="3366FF"/>
                </a:solidFill>
              </a:rPr>
              <a:t> </a:t>
            </a:r>
            <a:r>
              <a:rPr lang="en-GB" sz="2800" i="1" err="1">
                <a:solidFill>
                  <a:srgbClr val="3366FF"/>
                </a:solidFill>
              </a:rPr>
              <a:t>être</a:t>
            </a:r>
            <a:r>
              <a:rPr lang="en-GB" sz="2800" i="1">
                <a:solidFill>
                  <a:srgbClr val="3366FF"/>
                </a:solidFill>
              </a:rPr>
              <a:t> </a:t>
            </a:r>
            <a:r>
              <a:rPr lang="en-GB" sz="2800" i="1" err="1">
                <a:solidFill>
                  <a:srgbClr val="3366FF"/>
                </a:solidFill>
              </a:rPr>
              <a:t>suspecté</a:t>
            </a:r>
            <a:r>
              <a:rPr lang="en-GB" sz="2800" i="1">
                <a:solidFill>
                  <a:srgbClr val="3366FF"/>
                </a:solidFill>
              </a:rPr>
              <a:t> ? "</a:t>
            </a:r>
          </a:p>
        </p:txBody>
      </p:sp>
      <p:sp>
        <p:nvSpPr>
          <p:cNvPr id="360" name="Google Shape;360;p42"/>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30</a:t>
            </a:fld>
            <a:endParaRPr/>
          </a:p>
        </p:txBody>
      </p:sp>
      <p:pic>
        <p:nvPicPr>
          <p:cNvPr id="361" name="Google Shape;361;p42"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342;p40">
            <a:extLst>
              <a:ext uri="{FF2B5EF4-FFF2-40B4-BE49-F238E27FC236}">
                <a16:creationId xmlns:a16="http://schemas.microsoft.com/office/drawing/2014/main" id="{774EEE69-1CD3-F54F-81AB-36896CA5110C}"/>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 </a:t>
            </a:r>
            <a:r>
              <a:rPr lang="en-GB" err="1"/>
              <a:t>l'effet</a:t>
            </a:r>
            <a:r>
              <a:rPr lang="en-GB"/>
              <a:t> de </a:t>
            </a:r>
            <a:r>
              <a:rPr lang="en-GB" err="1"/>
              <a:t>serre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3"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368" name="Google Shape;368;p43"/>
          <p:cNvSpPr txBox="1">
            <a:spLocks noGrp="1"/>
          </p:cNvSpPr>
          <p:nvPr>
            <p:ph type="body" idx="1"/>
          </p:nvPr>
        </p:nvSpPr>
        <p:spPr>
          <a:xfrm>
            <a:off x="210206" y="1600204"/>
            <a:ext cx="8819495" cy="5257799"/>
          </a:xfrm>
          <a:prstGeom prst="rect">
            <a:avLst/>
          </a:prstGeom>
          <a:noFill/>
          <a:ln>
            <a:noFill/>
          </a:ln>
        </p:spPr>
        <p:txBody>
          <a:bodyPr spcFirstLastPara="1" wrap="square" lIns="91425" tIns="45700" rIns="91425" bIns="45700" anchor="t" anchorCtr="0">
            <a:noAutofit/>
          </a:bodyPr>
          <a:lstStyle/>
          <a:p>
            <a:pPr marL="342898">
              <a:spcBef>
                <a:spcPts val="0"/>
              </a:spcBef>
              <a:buSzPts val="2400"/>
              <a:buNone/>
            </a:pPr>
            <a:endParaRPr lang="en-GB" sz="2400" i="1"/>
          </a:p>
          <a:p>
            <a:pPr marL="342898">
              <a:spcBef>
                <a:spcPts val="480"/>
              </a:spcBef>
              <a:buClr>
                <a:srgbClr val="3366FF"/>
              </a:buClr>
              <a:buSzPts val="2400"/>
              <a:buNone/>
            </a:pPr>
            <a:r>
              <a:rPr lang="en-GB" sz="2800" i="1">
                <a:solidFill>
                  <a:srgbClr val="3366FF"/>
                </a:solidFill>
              </a:rPr>
              <a:t>	</a:t>
            </a:r>
          </a:p>
          <a:p>
            <a:pPr marL="342898">
              <a:spcBef>
                <a:spcPts val="480"/>
              </a:spcBef>
              <a:buClr>
                <a:srgbClr val="3366FF"/>
              </a:buClr>
              <a:buSzPts val="2400"/>
              <a:buNone/>
            </a:pPr>
            <a:r>
              <a:rPr lang="en-GB" sz="2800" i="1">
                <a:solidFill>
                  <a:srgbClr val="3366FF"/>
                </a:solidFill>
              </a:rPr>
              <a:t>	"Si </a:t>
            </a:r>
            <a:r>
              <a:rPr lang="en-GB" sz="2800" i="1" err="1">
                <a:solidFill>
                  <a:srgbClr val="3366FF"/>
                </a:solidFill>
              </a:rPr>
              <a:t>oui</a:t>
            </a:r>
            <a:r>
              <a:rPr lang="en-GB" sz="2800" i="1">
                <a:solidFill>
                  <a:srgbClr val="3366FF"/>
                </a:solidFill>
              </a:rPr>
              <a:t>, </a:t>
            </a:r>
            <a:r>
              <a:rPr lang="en-GB" sz="2800" i="1" err="1">
                <a:solidFill>
                  <a:srgbClr val="3366FF"/>
                </a:solidFill>
              </a:rPr>
              <a:t>pensez-vous</a:t>
            </a:r>
            <a:r>
              <a:rPr lang="en-GB" sz="2800" i="1">
                <a:solidFill>
                  <a:srgbClr val="3366FF"/>
                </a:solidFill>
              </a:rPr>
              <a:t> que </a:t>
            </a:r>
            <a:r>
              <a:rPr lang="en-GB" sz="2800" i="1" err="1">
                <a:solidFill>
                  <a:srgbClr val="3366FF"/>
                </a:solidFill>
              </a:rPr>
              <a:t>l'effet</a:t>
            </a:r>
            <a:r>
              <a:rPr lang="en-GB" sz="2800" i="1">
                <a:solidFill>
                  <a:srgbClr val="3366FF"/>
                </a:solidFill>
              </a:rPr>
              <a:t> de </a:t>
            </a:r>
            <a:r>
              <a:rPr lang="en-GB" sz="2800" i="1" err="1">
                <a:solidFill>
                  <a:srgbClr val="3366FF"/>
                </a:solidFill>
              </a:rPr>
              <a:t>serre</a:t>
            </a:r>
            <a:r>
              <a:rPr lang="en-GB" sz="2800" i="1">
                <a:solidFill>
                  <a:srgbClr val="3366FF"/>
                </a:solidFill>
              </a:rPr>
              <a:t> </a:t>
            </a:r>
            <a:r>
              <a:rPr lang="en-GB" sz="2800" i="1" err="1">
                <a:solidFill>
                  <a:srgbClr val="3366FF"/>
                </a:solidFill>
              </a:rPr>
              <a:t>est</a:t>
            </a:r>
            <a:r>
              <a:rPr lang="en-GB" sz="2800" i="1">
                <a:solidFill>
                  <a:srgbClr val="3366FF"/>
                </a:solidFill>
              </a:rPr>
              <a:t> un </a:t>
            </a:r>
            <a:r>
              <a:rPr lang="en-GB" sz="2800" i="1" err="1">
                <a:solidFill>
                  <a:srgbClr val="3366FF"/>
                </a:solidFill>
              </a:rPr>
              <a:t>phénomène</a:t>
            </a:r>
            <a:r>
              <a:rPr lang="en-GB" sz="2800" i="1">
                <a:solidFill>
                  <a:srgbClr val="3366FF"/>
                </a:solidFill>
              </a:rPr>
              <a:t> </a:t>
            </a:r>
            <a:r>
              <a:rPr lang="en-GB" sz="2800" i="1" err="1">
                <a:solidFill>
                  <a:srgbClr val="3366FF"/>
                </a:solidFill>
              </a:rPr>
              <a:t>récent</a:t>
            </a:r>
            <a:r>
              <a:rPr lang="en-GB" sz="2800" i="1">
                <a:solidFill>
                  <a:srgbClr val="3366FF"/>
                </a:solidFill>
              </a:rPr>
              <a:t> ?</a:t>
            </a:r>
          </a:p>
          <a:p>
            <a:pPr marL="342898">
              <a:spcBef>
                <a:spcPts val="480"/>
              </a:spcBef>
              <a:buClr>
                <a:srgbClr val="3366FF"/>
              </a:buClr>
              <a:buSzPts val="2400"/>
              <a:buNone/>
            </a:pPr>
            <a:endParaRPr lang="en-GB" sz="2800" i="1">
              <a:solidFill>
                <a:srgbClr val="3366FF"/>
              </a:solidFill>
            </a:endParaRPr>
          </a:p>
          <a:p>
            <a:pPr marL="342898">
              <a:spcBef>
                <a:spcPts val="480"/>
              </a:spcBef>
              <a:buClr>
                <a:srgbClr val="3366FF"/>
              </a:buClr>
              <a:buSzPts val="2400"/>
              <a:buNone/>
            </a:pPr>
            <a:r>
              <a:rPr lang="en-GB" sz="2800" i="1">
                <a:solidFill>
                  <a:srgbClr val="3366FF"/>
                </a:solidFill>
              </a:rPr>
              <a:t>	Si non, </a:t>
            </a:r>
            <a:r>
              <a:rPr lang="en-GB" sz="2800" i="1" err="1">
                <a:solidFill>
                  <a:srgbClr val="3366FF"/>
                </a:solidFill>
              </a:rPr>
              <a:t>quand</a:t>
            </a:r>
            <a:r>
              <a:rPr lang="en-GB" sz="2800" i="1">
                <a:solidFill>
                  <a:srgbClr val="3366FF"/>
                </a:solidFill>
              </a:rPr>
              <a:t> </a:t>
            </a:r>
            <a:r>
              <a:rPr lang="en-GB" sz="2800" i="1" err="1">
                <a:solidFill>
                  <a:srgbClr val="3366FF"/>
                </a:solidFill>
              </a:rPr>
              <a:t>pensez-vous</a:t>
            </a:r>
            <a:r>
              <a:rPr lang="en-GB" sz="2800" i="1">
                <a:solidFill>
                  <a:srgbClr val="3366FF"/>
                </a:solidFill>
              </a:rPr>
              <a:t> que </a:t>
            </a:r>
            <a:r>
              <a:rPr lang="en-GB" sz="2800" i="1" err="1">
                <a:solidFill>
                  <a:srgbClr val="3366FF"/>
                </a:solidFill>
              </a:rPr>
              <a:t>l'effet</a:t>
            </a:r>
            <a:r>
              <a:rPr lang="en-GB" sz="2800" i="1">
                <a:solidFill>
                  <a:srgbClr val="3366FF"/>
                </a:solidFill>
              </a:rPr>
              <a:t> de </a:t>
            </a:r>
            <a:r>
              <a:rPr lang="en-GB" sz="2800" i="1" err="1">
                <a:solidFill>
                  <a:srgbClr val="3366FF"/>
                </a:solidFill>
              </a:rPr>
              <a:t>serre</a:t>
            </a:r>
            <a:r>
              <a:rPr lang="en-GB" sz="2800" i="1">
                <a:solidFill>
                  <a:srgbClr val="3366FF"/>
                </a:solidFill>
              </a:rPr>
              <a:t> a </a:t>
            </a:r>
            <a:r>
              <a:rPr lang="en-GB" sz="2800" i="1" err="1">
                <a:solidFill>
                  <a:srgbClr val="3366FF"/>
                </a:solidFill>
              </a:rPr>
              <a:t>été</a:t>
            </a:r>
            <a:r>
              <a:rPr lang="en-GB" sz="2800" i="1">
                <a:solidFill>
                  <a:srgbClr val="3366FF"/>
                </a:solidFill>
              </a:rPr>
              <a:t> </a:t>
            </a:r>
            <a:r>
              <a:rPr lang="en-GB" sz="2800" i="1" err="1">
                <a:solidFill>
                  <a:srgbClr val="3366FF"/>
                </a:solidFill>
              </a:rPr>
              <a:t>découvert</a:t>
            </a:r>
            <a:r>
              <a:rPr lang="en-GB" sz="2800" i="1">
                <a:solidFill>
                  <a:srgbClr val="3366FF"/>
                </a:solidFill>
              </a:rPr>
              <a:t> ?...</a:t>
            </a:r>
          </a:p>
          <a:p>
            <a:pPr marL="342898">
              <a:spcBef>
                <a:spcPts val="480"/>
              </a:spcBef>
              <a:buClr>
                <a:srgbClr val="3366FF"/>
              </a:buClr>
              <a:buSzPts val="2400"/>
              <a:buNone/>
            </a:pPr>
            <a:endParaRPr lang="en-GB" sz="2800" i="1">
              <a:solidFill>
                <a:srgbClr val="3366FF"/>
              </a:solidFill>
            </a:endParaRPr>
          </a:p>
          <a:p>
            <a:pPr marL="342898">
              <a:spcBef>
                <a:spcPts val="480"/>
              </a:spcBef>
              <a:buClr>
                <a:srgbClr val="3366FF"/>
              </a:buClr>
              <a:buSzPts val="2400"/>
              <a:buNone/>
            </a:pPr>
            <a:r>
              <a:rPr lang="en-GB" sz="2800" i="1">
                <a:solidFill>
                  <a:srgbClr val="3366FF"/>
                </a:solidFill>
              </a:rPr>
              <a:t>	Laissez-</a:t>
            </a:r>
            <a:r>
              <a:rPr lang="en-GB" sz="2800" i="1" err="1">
                <a:solidFill>
                  <a:srgbClr val="3366FF"/>
                </a:solidFill>
              </a:rPr>
              <a:t>moi</a:t>
            </a:r>
            <a:r>
              <a:rPr lang="en-GB" sz="2800" i="1">
                <a:solidFill>
                  <a:srgbClr val="3366FF"/>
                </a:solidFill>
              </a:rPr>
              <a:t> </a:t>
            </a:r>
            <a:r>
              <a:rPr lang="en-GB" sz="2800" i="1" err="1">
                <a:solidFill>
                  <a:srgbClr val="3366FF"/>
                </a:solidFill>
              </a:rPr>
              <a:t>vous</a:t>
            </a:r>
            <a:r>
              <a:rPr lang="en-GB" sz="2800" i="1">
                <a:solidFill>
                  <a:srgbClr val="3366FF"/>
                </a:solidFill>
              </a:rPr>
              <a:t> </a:t>
            </a:r>
            <a:r>
              <a:rPr lang="en-GB" sz="2800" i="1" err="1">
                <a:solidFill>
                  <a:srgbClr val="3366FF"/>
                </a:solidFill>
              </a:rPr>
              <a:t>présenter</a:t>
            </a:r>
            <a:r>
              <a:rPr lang="en-GB" sz="2800" i="1">
                <a:solidFill>
                  <a:srgbClr val="3366FF"/>
                </a:solidFill>
              </a:rPr>
              <a:t> </a:t>
            </a:r>
            <a:r>
              <a:rPr lang="en-GB" sz="2800" b="1" i="1">
                <a:solidFill>
                  <a:srgbClr val="3366FF"/>
                </a:solidFill>
              </a:rPr>
              <a:t>3 </a:t>
            </a:r>
            <a:r>
              <a:rPr lang="en-GB" sz="2800" b="1" i="1" err="1">
                <a:solidFill>
                  <a:srgbClr val="3366FF"/>
                </a:solidFill>
              </a:rPr>
              <a:t>expériences</a:t>
            </a:r>
            <a:r>
              <a:rPr lang="en-GB" sz="2800" b="1" i="1">
                <a:solidFill>
                  <a:srgbClr val="3366FF"/>
                </a:solidFill>
              </a:rPr>
              <a:t> </a:t>
            </a:r>
            <a:r>
              <a:rPr lang="en-GB" sz="2800" b="1" i="1" err="1">
                <a:solidFill>
                  <a:srgbClr val="3366FF"/>
                </a:solidFill>
              </a:rPr>
              <a:t>scientifiques</a:t>
            </a:r>
            <a:r>
              <a:rPr lang="en-GB" sz="2800" b="1" i="1">
                <a:solidFill>
                  <a:srgbClr val="3366FF"/>
                </a:solidFill>
              </a:rPr>
              <a:t> </a:t>
            </a:r>
            <a:r>
              <a:rPr lang="en-GB" sz="2800" i="1">
                <a:solidFill>
                  <a:srgbClr val="3366FF"/>
                </a:solidFill>
              </a:rPr>
              <a:t>"</a:t>
            </a:r>
          </a:p>
        </p:txBody>
      </p:sp>
      <p:sp>
        <p:nvSpPr>
          <p:cNvPr id="369" name="Google Shape;369;p43"/>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31</a:t>
            </a:fld>
            <a:endParaRPr/>
          </a:p>
        </p:txBody>
      </p:sp>
      <p:sp>
        <p:nvSpPr>
          <p:cNvPr id="8" name="Google Shape;342;p40">
            <a:extLst>
              <a:ext uri="{FF2B5EF4-FFF2-40B4-BE49-F238E27FC236}">
                <a16:creationId xmlns:a16="http://schemas.microsoft.com/office/drawing/2014/main" id="{A3365A44-44D6-C149-AD13-E821FA6A6724}"/>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 </a:t>
            </a:r>
            <a:r>
              <a:rPr lang="en-GB" err="1"/>
              <a:t>l'effet</a:t>
            </a:r>
            <a:r>
              <a:rPr lang="en-GB"/>
              <a:t> de </a:t>
            </a:r>
            <a:r>
              <a:rPr lang="en-GB" err="1"/>
              <a:t>serre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6" name="Google Shape;376;p44"/>
          <p:cNvSpPr txBox="1">
            <a:spLocks noGrp="1"/>
          </p:cNvSpPr>
          <p:nvPr>
            <p:ph type="body" idx="1"/>
          </p:nvPr>
        </p:nvSpPr>
        <p:spPr>
          <a:xfrm>
            <a:off x="0" y="1447801"/>
            <a:ext cx="8828690" cy="5054600"/>
          </a:xfrm>
          <a:prstGeom prst="rect">
            <a:avLst/>
          </a:prstGeom>
          <a:noFill/>
          <a:ln>
            <a:noFill/>
          </a:ln>
        </p:spPr>
        <p:txBody>
          <a:bodyPr spcFirstLastPara="1" wrap="square" lIns="91425" tIns="45700" rIns="91425" bIns="45700" anchor="t" anchorCtr="0">
            <a:noAutofit/>
          </a:bodyPr>
          <a:lstStyle/>
          <a:p>
            <a:pPr marL="71999" indent="-71999" algn="just">
              <a:spcBef>
                <a:spcPts val="0"/>
              </a:spcBef>
              <a:buClr>
                <a:srgbClr val="3366FF"/>
              </a:buClr>
              <a:buNone/>
            </a:pPr>
            <a:r>
              <a:rPr lang="en-GB" sz="1800" b="1"/>
              <a:t>		Première </a:t>
            </a:r>
            <a:r>
              <a:rPr lang="en-GB" sz="1800" b="1" err="1"/>
              <a:t>expérience</a:t>
            </a:r>
            <a:r>
              <a:rPr lang="en-GB" sz="1800" b="1"/>
              <a:t> de Joseph Fourier</a:t>
            </a:r>
          </a:p>
          <a:p>
            <a:pPr marL="71999" indent="-71999" algn="just">
              <a:spcBef>
                <a:spcPts val="0"/>
              </a:spcBef>
              <a:buClr>
                <a:srgbClr val="3366FF"/>
              </a:buClr>
              <a:buNone/>
            </a:pPr>
            <a:endParaRPr lang="en-GB" sz="2800" b="1"/>
          </a:p>
          <a:p>
            <a:pPr marL="71999" indent="-71999">
              <a:spcBef>
                <a:spcPts val="0"/>
              </a:spcBef>
              <a:buClr>
                <a:srgbClr val="3366FF"/>
              </a:buClr>
              <a:buNone/>
            </a:pPr>
            <a:r>
              <a:rPr lang="en-GB" sz="2000" i="1">
                <a:solidFill>
                  <a:srgbClr val="3366FF"/>
                </a:solidFill>
              </a:rPr>
              <a:t>	"Au début du </a:t>
            </a:r>
            <a:r>
              <a:rPr lang="en-GB" sz="2000" i="1" err="1">
                <a:solidFill>
                  <a:srgbClr val="3366FF"/>
                </a:solidFill>
              </a:rPr>
              <a:t>XIXe</a:t>
            </a:r>
            <a:r>
              <a:rPr lang="en-GB" sz="2000" i="1">
                <a:solidFill>
                  <a:srgbClr val="3366FF"/>
                </a:solidFill>
              </a:rPr>
              <a:t> siècle, les </a:t>
            </a:r>
            <a:r>
              <a:rPr lang="en-GB" sz="2000" i="1" err="1">
                <a:solidFill>
                  <a:srgbClr val="3366FF"/>
                </a:solidFill>
              </a:rPr>
              <a:t>scientifiques</a:t>
            </a:r>
            <a:r>
              <a:rPr lang="en-GB" sz="2000" i="1">
                <a:solidFill>
                  <a:srgbClr val="3366FF"/>
                </a:solidFill>
              </a:rPr>
              <a:t> </a:t>
            </a:r>
            <a:r>
              <a:rPr lang="en-GB" sz="2000" i="1" err="1">
                <a:solidFill>
                  <a:srgbClr val="3366FF"/>
                </a:solidFill>
              </a:rPr>
              <a:t>soupçonnaient</a:t>
            </a:r>
            <a:r>
              <a:rPr lang="en-GB" sz="2000" i="1">
                <a:solidFill>
                  <a:srgbClr val="3366FF"/>
                </a:solidFill>
              </a:rPr>
              <a:t> que </a:t>
            </a:r>
            <a:r>
              <a:rPr lang="en-GB" sz="2000" i="1" err="1">
                <a:solidFill>
                  <a:srgbClr val="3366FF"/>
                </a:solidFill>
              </a:rPr>
              <a:t>l'atmosphère</a:t>
            </a:r>
            <a:r>
              <a:rPr lang="en-GB" sz="2000" i="1">
                <a:solidFill>
                  <a:srgbClr val="3366FF"/>
                </a:solidFill>
              </a:rPr>
              <a:t> </a:t>
            </a:r>
            <a:r>
              <a:rPr lang="en-GB" sz="2000" i="1" err="1">
                <a:solidFill>
                  <a:srgbClr val="3366FF"/>
                </a:solidFill>
              </a:rPr>
              <a:t>terrestre</a:t>
            </a:r>
            <a:r>
              <a:rPr lang="en-GB" sz="2000" i="1">
                <a:solidFill>
                  <a:srgbClr val="3366FF"/>
                </a:solidFill>
              </a:rPr>
              <a:t> </a:t>
            </a:r>
            <a:r>
              <a:rPr lang="en-GB" sz="2000" i="1" err="1">
                <a:solidFill>
                  <a:srgbClr val="3366FF"/>
                </a:solidFill>
              </a:rPr>
              <a:t>avait</a:t>
            </a:r>
            <a:r>
              <a:rPr lang="en-GB" sz="2000" i="1">
                <a:solidFill>
                  <a:srgbClr val="3366FF"/>
                </a:solidFill>
              </a:rPr>
              <a:t> la </a:t>
            </a:r>
            <a:r>
              <a:rPr lang="en-GB" sz="2000" i="1" err="1">
                <a:solidFill>
                  <a:srgbClr val="3366FF"/>
                </a:solidFill>
              </a:rPr>
              <a:t>capacité</a:t>
            </a:r>
            <a:r>
              <a:rPr lang="en-GB" sz="2000" i="1">
                <a:solidFill>
                  <a:srgbClr val="3366FF"/>
                </a:solidFill>
              </a:rPr>
              <a:t> de </a:t>
            </a:r>
            <a:r>
              <a:rPr lang="en-GB" sz="2000" i="1" err="1">
                <a:solidFill>
                  <a:srgbClr val="3366FF"/>
                </a:solidFill>
              </a:rPr>
              <a:t>maintenir</a:t>
            </a:r>
            <a:r>
              <a:rPr lang="en-GB" sz="2000" i="1">
                <a:solidFill>
                  <a:srgbClr val="3366FF"/>
                </a:solidFill>
              </a:rPr>
              <a:t> la </a:t>
            </a:r>
            <a:r>
              <a:rPr lang="en-GB" sz="2000" i="1" err="1">
                <a:solidFill>
                  <a:srgbClr val="3366FF"/>
                </a:solidFill>
              </a:rPr>
              <a:t>planète</a:t>
            </a:r>
            <a:r>
              <a:rPr lang="en-GB" sz="2000" i="1">
                <a:solidFill>
                  <a:srgbClr val="3366FF"/>
                </a:solidFill>
              </a:rPr>
              <a:t> </a:t>
            </a:r>
            <a:r>
              <a:rPr lang="en-GB" sz="2000" i="1" err="1">
                <a:solidFill>
                  <a:srgbClr val="3366FF"/>
                </a:solidFill>
              </a:rPr>
              <a:t>chaude</a:t>
            </a:r>
            <a:r>
              <a:rPr lang="en-GB" sz="2000" i="1">
                <a:solidFill>
                  <a:srgbClr val="3366FF"/>
                </a:solidFill>
              </a:rPr>
              <a:t> </a:t>
            </a:r>
            <a:r>
              <a:rPr lang="en-GB" sz="2000" i="1" err="1">
                <a:solidFill>
                  <a:srgbClr val="3366FF"/>
                </a:solidFill>
              </a:rPr>
              <a:t>en</a:t>
            </a:r>
            <a:r>
              <a:rPr lang="en-GB" sz="2000" i="1">
                <a:solidFill>
                  <a:srgbClr val="3366FF"/>
                </a:solidFill>
              </a:rPr>
              <a:t> </a:t>
            </a:r>
            <a:r>
              <a:rPr lang="en-GB" sz="2000" i="1" err="1">
                <a:solidFill>
                  <a:srgbClr val="3366FF"/>
                </a:solidFill>
              </a:rPr>
              <a:t>transmettant</a:t>
            </a:r>
            <a:r>
              <a:rPr lang="en-GB" sz="2000" i="1">
                <a:solidFill>
                  <a:srgbClr val="3366FF"/>
                </a:solidFill>
              </a:rPr>
              <a:t> la lumière visible </a:t>
            </a:r>
            <a:r>
              <a:rPr lang="en-GB" sz="2000" i="1" err="1">
                <a:solidFill>
                  <a:srgbClr val="3366FF"/>
                </a:solidFill>
              </a:rPr>
              <a:t>mais</a:t>
            </a:r>
            <a:r>
              <a:rPr lang="en-GB" sz="2000" i="1">
                <a:solidFill>
                  <a:srgbClr val="3366FF"/>
                </a:solidFill>
              </a:rPr>
              <a:t> </a:t>
            </a:r>
            <a:r>
              <a:rPr lang="en-GB" sz="2000" i="1" err="1">
                <a:solidFill>
                  <a:srgbClr val="3366FF"/>
                </a:solidFill>
              </a:rPr>
              <a:t>en</a:t>
            </a:r>
            <a:r>
              <a:rPr lang="en-GB" sz="2000" i="1">
                <a:solidFill>
                  <a:srgbClr val="3366FF"/>
                </a:solidFill>
              </a:rPr>
              <a:t> </a:t>
            </a:r>
            <a:r>
              <a:rPr lang="en-GB" sz="2000" i="1" err="1">
                <a:solidFill>
                  <a:srgbClr val="3366FF"/>
                </a:solidFill>
              </a:rPr>
              <a:t>absorbant</a:t>
            </a:r>
            <a:r>
              <a:rPr lang="en-GB" sz="2000" i="1">
                <a:solidFill>
                  <a:srgbClr val="3366FF"/>
                </a:solidFill>
              </a:rPr>
              <a:t> la lumière </a:t>
            </a:r>
            <a:r>
              <a:rPr lang="en-GB" sz="2000" i="1" err="1">
                <a:solidFill>
                  <a:srgbClr val="3366FF"/>
                </a:solidFill>
              </a:rPr>
              <a:t>infrarouge</a:t>
            </a:r>
            <a:r>
              <a:rPr lang="en-GB" sz="2000" i="1">
                <a:solidFill>
                  <a:srgbClr val="3366FF"/>
                </a:solidFill>
              </a:rPr>
              <a:t> (</a:t>
            </a:r>
            <a:r>
              <a:rPr lang="en-GB" sz="2000" i="1" err="1">
                <a:solidFill>
                  <a:srgbClr val="3366FF"/>
                </a:solidFill>
              </a:rPr>
              <a:t>ou</a:t>
            </a:r>
            <a:r>
              <a:rPr lang="en-GB" sz="2000" i="1">
                <a:solidFill>
                  <a:srgbClr val="3366FF"/>
                </a:solidFill>
              </a:rPr>
              <a:t> la </a:t>
            </a:r>
            <a:r>
              <a:rPr lang="en-GB" sz="2000" i="1" err="1">
                <a:solidFill>
                  <a:srgbClr val="3366FF"/>
                </a:solidFill>
              </a:rPr>
              <a:t>chaleur</a:t>
            </a:r>
            <a:r>
              <a:rPr lang="en-GB" sz="2000" i="1">
                <a:solidFill>
                  <a:srgbClr val="3366FF"/>
                </a:solidFill>
              </a:rPr>
              <a:t>), et que </a:t>
            </a:r>
            <a:r>
              <a:rPr lang="en-GB" sz="2000" i="1" err="1">
                <a:solidFill>
                  <a:srgbClr val="3366FF"/>
                </a:solidFill>
              </a:rPr>
              <a:t>l'activité</a:t>
            </a:r>
            <a:r>
              <a:rPr lang="en-GB" sz="2000" i="1">
                <a:solidFill>
                  <a:srgbClr val="3366FF"/>
                </a:solidFill>
              </a:rPr>
              <a:t> </a:t>
            </a:r>
            <a:r>
              <a:rPr lang="en-GB" sz="2000" i="1" err="1">
                <a:solidFill>
                  <a:srgbClr val="3366FF"/>
                </a:solidFill>
              </a:rPr>
              <a:t>humaine</a:t>
            </a:r>
            <a:r>
              <a:rPr lang="en-GB" sz="2000" i="1">
                <a:solidFill>
                  <a:srgbClr val="3366FF"/>
                </a:solidFill>
              </a:rPr>
              <a:t> </a:t>
            </a:r>
            <a:r>
              <a:rPr lang="en-GB" sz="2000" i="1" err="1">
                <a:solidFill>
                  <a:srgbClr val="3366FF"/>
                </a:solidFill>
              </a:rPr>
              <a:t>pouvait</a:t>
            </a:r>
            <a:r>
              <a:rPr lang="en-GB" sz="2000" i="1">
                <a:solidFill>
                  <a:srgbClr val="3366FF"/>
                </a:solidFill>
              </a:rPr>
              <a:t> modifier la </a:t>
            </a:r>
            <a:r>
              <a:rPr lang="en-GB" sz="2000" i="1" err="1">
                <a:solidFill>
                  <a:srgbClr val="3366FF"/>
                </a:solidFill>
              </a:rPr>
              <a:t>température</a:t>
            </a:r>
            <a:r>
              <a:rPr lang="en-GB" sz="2000" i="1">
                <a:solidFill>
                  <a:srgbClr val="3366FF"/>
                </a:solidFill>
              </a:rPr>
              <a:t> de </a:t>
            </a:r>
            <a:r>
              <a:rPr lang="en-GB" sz="2000" i="1" err="1">
                <a:solidFill>
                  <a:srgbClr val="3366FF"/>
                </a:solidFill>
              </a:rPr>
              <a:t>l'atmosphère</a:t>
            </a:r>
            <a:r>
              <a:rPr lang="en-GB" sz="2000" i="1">
                <a:solidFill>
                  <a:srgbClr val="3366FF"/>
                </a:solidFill>
              </a:rPr>
              <a:t>. </a:t>
            </a:r>
            <a:r>
              <a:rPr lang="en-GB" sz="2000" i="1" err="1">
                <a:solidFill>
                  <a:srgbClr val="3366FF"/>
                </a:solidFill>
              </a:rPr>
              <a:t>L'un</a:t>
            </a:r>
            <a:r>
              <a:rPr lang="en-GB" sz="2000" i="1">
                <a:solidFill>
                  <a:srgbClr val="3366FF"/>
                </a:solidFill>
              </a:rPr>
              <a:t> de </a:t>
            </a:r>
            <a:r>
              <a:rPr lang="en-GB" sz="2000" i="1" err="1">
                <a:solidFill>
                  <a:srgbClr val="3366FF"/>
                </a:solidFill>
              </a:rPr>
              <a:t>ces</a:t>
            </a:r>
            <a:r>
              <a:rPr lang="en-GB" sz="2000" i="1">
                <a:solidFill>
                  <a:srgbClr val="3366FF"/>
                </a:solidFill>
              </a:rPr>
              <a:t> </a:t>
            </a:r>
            <a:r>
              <a:rPr lang="en-GB" sz="2000" i="1" err="1">
                <a:solidFill>
                  <a:srgbClr val="3366FF"/>
                </a:solidFill>
              </a:rPr>
              <a:t>scientifiques</a:t>
            </a:r>
            <a:r>
              <a:rPr lang="en-GB" sz="2000" i="1">
                <a:solidFill>
                  <a:srgbClr val="3366FF"/>
                </a:solidFill>
              </a:rPr>
              <a:t> </a:t>
            </a:r>
            <a:r>
              <a:rPr lang="en-GB" sz="2000" i="1" err="1">
                <a:solidFill>
                  <a:srgbClr val="3366FF"/>
                </a:solidFill>
              </a:rPr>
              <a:t>était</a:t>
            </a:r>
            <a:r>
              <a:rPr lang="en-GB" sz="2000" i="1">
                <a:solidFill>
                  <a:srgbClr val="3366FF"/>
                </a:solidFill>
              </a:rPr>
              <a:t> Joseph Fourier qui, dans son article de 1827, </a:t>
            </a:r>
            <a:r>
              <a:rPr lang="en-GB" sz="2000" i="1" err="1">
                <a:solidFill>
                  <a:srgbClr val="3366FF"/>
                </a:solidFill>
              </a:rPr>
              <a:t>mentionnait</a:t>
            </a:r>
            <a:r>
              <a:rPr lang="en-GB" sz="2000" i="1">
                <a:solidFill>
                  <a:srgbClr val="3366FF"/>
                </a:solidFill>
              </a:rPr>
              <a:t> que "le </a:t>
            </a:r>
            <a:r>
              <a:rPr lang="en-GB" sz="2000" i="1" err="1">
                <a:solidFill>
                  <a:srgbClr val="3366FF"/>
                </a:solidFill>
              </a:rPr>
              <a:t>progrès</a:t>
            </a:r>
            <a:r>
              <a:rPr lang="en-GB" sz="2000" i="1">
                <a:solidFill>
                  <a:srgbClr val="3366FF"/>
                </a:solidFill>
              </a:rPr>
              <a:t> des </a:t>
            </a:r>
            <a:r>
              <a:rPr lang="en-GB" sz="2000" i="1" err="1">
                <a:solidFill>
                  <a:srgbClr val="3366FF"/>
                </a:solidFill>
              </a:rPr>
              <a:t>sociétés</a:t>
            </a:r>
            <a:r>
              <a:rPr lang="en-GB" sz="2000" i="1">
                <a:solidFill>
                  <a:srgbClr val="3366FF"/>
                </a:solidFill>
              </a:rPr>
              <a:t> </a:t>
            </a:r>
            <a:r>
              <a:rPr lang="en-GB" sz="2000" i="1" err="1">
                <a:solidFill>
                  <a:srgbClr val="3366FF"/>
                </a:solidFill>
              </a:rPr>
              <a:t>humaines</a:t>
            </a:r>
            <a:r>
              <a:rPr lang="en-GB" sz="2000" i="1">
                <a:solidFill>
                  <a:srgbClr val="3366FF"/>
                </a:solidFill>
              </a:rPr>
              <a:t>" </a:t>
            </a:r>
            <a:r>
              <a:rPr lang="en-GB" sz="2000" i="1" err="1">
                <a:solidFill>
                  <a:srgbClr val="3366FF"/>
                </a:solidFill>
              </a:rPr>
              <a:t>pouvait</a:t>
            </a:r>
            <a:r>
              <a:rPr lang="en-GB" sz="2000" i="1">
                <a:solidFill>
                  <a:srgbClr val="3366FF"/>
                </a:solidFill>
              </a:rPr>
              <a:t> - au </a:t>
            </a:r>
            <a:r>
              <a:rPr lang="en-GB" sz="2000" i="1" err="1">
                <a:solidFill>
                  <a:srgbClr val="3366FF"/>
                </a:solidFill>
              </a:rPr>
              <a:t>cours</a:t>
            </a:r>
            <a:r>
              <a:rPr lang="en-GB" sz="2000" i="1">
                <a:solidFill>
                  <a:srgbClr val="3366FF"/>
                </a:solidFill>
              </a:rPr>
              <a:t> de </a:t>
            </a:r>
            <a:r>
              <a:rPr lang="en-GB" sz="2000" i="1" err="1">
                <a:solidFill>
                  <a:srgbClr val="3366FF"/>
                </a:solidFill>
              </a:rPr>
              <a:t>nombreux</a:t>
            </a:r>
            <a:r>
              <a:rPr lang="en-GB" sz="2000" i="1">
                <a:solidFill>
                  <a:srgbClr val="3366FF"/>
                </a:solidFill>
              </a:rPr>
              <a:t> siècles - modifier le "</a:t>
            </a:r>
            <a:r>
              <a:rPr lang="en-GB" sz="2000" i="1" err="1">
                <a:solidFill>
                  <a:srgbClr val="3366FF"/>
                </a:solidFill>
              </a:rPr>
              <a:t>degré</a:t>
            </a:r>
            <a:r>
              <a:rPr lang="en-GB" sz="2000" i="1">
                <a:solidFill>
                  <a:srgbClr val="3366FF"/>
                </a:solidFill>
              </a:rPr>
              <a:t> </a:t>
            </a:r>
            <a:r>
              <a:rPr lang="en-GB" sz="2000" i="1" err="1">
                <a:solidFill>
                  <a:srgbClr val="3366FF"/>
                </a:solidFill>
              </a:rPr>
              <a:t>moyen</a:t>
            </a:r>
            <a:r>
              <a:rPr lang="en-GB" sz="2000" i="1">
                <a:solidFill>
                  <a:srgbClr val="3366FF"/>
                </a:solidFill>
              </a:rPr>
              <a:t> de </a:t>
            </a:r>
            <a:r>
              <a:rPr lang="en-GB" sz="2000" i="1" err="1">
                <a:solidFill>
                  <a:srgbClr val="3366FF"/>
                </a:solidFill>
              </a:rPr>
              <a:t>chaleur</a:t>
            </a:r>
            <a:r>
              <a:rPr lang="en-GB" sz="2000" i="1">
                <a:solidFill>
                  <a:srgbClr val="3366FF"/>
                </a:solidFill>
              </a:rPr>
              <a:t>". </a:t>
            </a:r>
            <a:r>
              <a:rPr lang="en-GB" sz="2000" i="1" err="1">
                <a:solidFill>
                  <a:srgbClr val="3366FF"/>
                </a:solidFill>
              </a:rPr>
              <a:t>En</a:t>
            </a:r>
            <a:r>
              <a:rPr lang="en-GB" sz="2000" i="1">
                <a:solidFill>
                  <a:srgbClr val="3366FF"/>
                </a:solidFill>
              </a:rPr>
              <a:t> se </a:t>
            </a:r>
            <a:r>
              <a:rPr lang="en-GB" sz="2000" i="1" err="1">
                <a:solidFill>
                  <a:srgbClr val="3366FF"/>
                </a:solidFill>
              </a:rPr>
              <a:t>basant</a:t>
            </a:r>
            <a:r>
              <a:rPr lang="en-GB" sz="2000" i="1">
                <a:solidFill>
                  <a:srgbClr val="3366FF"/>
                </a:solidFill>
              </a:rPr>
              <a:t> sur </a:t>
            </a:r>
            <a:r>
              <a:rPr lang="en-GB" sz="2000" i="1" err="1">
                <a:solidFill>
                  <a:srgbClr val="3366FF"/>
                </a:solidFill>
              </a:rPr>
              <a:t>l'héliothermomètre</a:t>
            </a:r>
            <a:r>
              <a:rPr lang="en-GB" sz="2000" i="1">
                <a:solidFill>
                  <a:srgbClr val="3366FF"/>
                </a:solidFill>
              </a:rPr>
              <a:t> </a:t>
            </a:r>
            <a:r>
              <a:rPr lang="en-GB" sz="2000" i="1" err="1">
                <a:solidFill>
                  <a:srgbClr val="3366FF"/>
                </a:solidFill>
              </a:rPr>
              <a:t>inventé</a:t>
            </a:r>
            <a:r>
              <a:rPr lang="en-GB" sz="2000" i="1">
                <a:solidFill>
                  <a:srgbClr val="3366FF"/>
                </a:solidFill>
              </a:rPr>
              <a:t> par Saussure </a:t>
            </a:r>
            <a:r>
              <a:rPr lang="en-GB" sz="2000" i="1" err="1">
                <a:solidFill>
                  <a:srgbClr val="3366FF"/>
                </a:solidFill>
              </a:rPr>
              <a:t>quelques</a:t>
            </a:r>
            <a:r>
              <a:rPr lang="en-GB" sz="2000" i="1">
                <a:solidFill>
                  <a:srgbClr val="3366FF"/>
                </a:solidFill>
              </a:rPr>
              <a:t> </a:t>
            </a:r>
            <a:r>
              <a:rPr lang="en-GB" sz="2000" i="1" err="1">
                <a:solidFill>
                  <a:srgbClr val="3366FF"/>
                </a:solidFill>
              </a:rPr>
              <a:t>années</a:t>
            </a:r>
            <a:r>
              <a:rPr lang="en-GB" sz="2000" i="1">
                <a:solidFill>
                  <a:srgbClr val="3366FF"/>
                </a:solidFill>
              </a:rPr>
              <a:t> plus </a:t>
            </a:r>
            <a:r>
              <a:rPr lang="en-GB" sz="2000" i="1" err="1">
                <a:solidFill>
                  <a:srgbClr val="3366FF"/>
                </a:solidFill>
              </a:rPr>
              <a:t>tôt</a:t>
            </a:r>
            <a:r>
              <a:rPr lang="en-GB" sz="2000" i="1">
                <a:solidFill>
                  <a:srgbClr val="3366FF"/>
                </a:solidFill>
              </a:rPr>
              <a:t>, Fourier </a:t>
            </a:r>
            <a:r>
              <a:rPr lang="en-GB" sz="2000" i="1" err="1">
                <a:solidFill>
                  <a:srgbClr val="3366FF"/>
                </a:solidFill>
              </a:rPr>
              <a:t>donne</a:t>
            </a:r>
            <a:r>
              <a:rPr lang="en-GB" sz="2000" i="1">
                <a:solidFill>
                  <a:srgbClr val="3366FF"/>
                </a:solidFill>
              </a:rPr>
              <a:t> la première description de </a:t>
            </a:r>
            <a:r>
              <a:rPr lang="en-GB" sz="2000" i="1" err="1">
                <a:solidFill>
                  <a:srgbClr val="3366FF"/>
                </a:solidFill>
              </a:rPr>
              <a:t>ce</a:t>
            </a:r>
            <a:r>
              <a:rPr lang="en-GB" sz="2000" i="1">
                <a:solidFill>
                  <a:srgbClr val="3366FF"/>
                </a:solidFill>
              </a:rPr>
              <a:t> que nous </a:t>
            </a:r>
            <a:r>
              <a:rPr lang="en-GB" sz="2000" i="1" err="1">
                <a:solidFill>
                  <a:srgbClr val="3366FF"/>
                </a:solidFill>
              </a:rPr>
              <a:t>appelons</a:t>
            </a:r>
            <a:r>
              <a:rPr lang="en-GB" sz="2000" i="1">
                <a:solidFill>
                  <a:srgbClr val="3366FF"/>
                </a:solidFill>
              </a:rPr>
              <a:t> </a:t>
            </a:r>
            <a:r>
              <a:rPr lang="en-GB" sz="2000" i="1" err="1">
                <a:solidFill>
                  <a:srgbClr val="3366FF"/>
                </a:solidFill>
              </a:rPr>
              <a:t>aujourd'hui</a:t>
            </a:r>
            <a:r>
              <a:rPr lang="en-GB" sz="2000" i="1">
                <a:solidFill>
                  <a:srgbClr val="3366FF"/>
                </a:solidFill>
              </a:rPr>
              <a:t> </a:t>
            </a:r>
            <a:r>
              <a:rPr lang="en-GB" sz="2000" i="1" err="1">
                <a:solidFill>
                  <a:srgbClr val="3366FF"/>
                </a:solidFill>
              </a:rPr>
              <a:t>l'effet</a:t>
            </a:r>
            <a:r>
              <a:rPr lang="en-GB" sz="2000" i="1">
                <a:solidFill>
                  <a:srgbClr val="3366FF"/>
                </a:solidFill>
              </a:rPr>
              <a:t> de </a:t>
            </a:r>
            <a:r>
              <a:rPr lang="en-GB" sz="2000" i="1" err="1">
                <a:solidFill>
                  <a:srgbClr val="3366FF"/>
                </a:solidFill>
              </a:rPr>
              <a:t>serre</a:t>
            </a:r>
            <a:r>
              <a:rPr lang="en-GB" sz="2000" i="1">
                <a:solidFill>
                  <a:srgbClr val="3366FF"/>
                </a:solidFill>
              </a:rPr>
              <a:t> : "la </a:t>
            </a:r>
            <a:r>
              <a:rPr lang="en-GB" sz="2000" i="1" err="1">
                <a:solidFill>
                  <a:srgbClr val="3366FF"/>
                </a:solidFill>
              </a:rPr>
              <a:t>température</a:t>
            </a:r>
            <a:r>
              <a:rPr lang="en-GB" sz="2000" i="1">
                <a:solidFill>
                  <a:srgbClr val="3366FF"/>
                </a:solidFill>
              </a:rPr>
              <a:t> </a:t>
            </a:r>
            <a:r>
              <a:rPr lang="en-GB" sz="2000" i="1" err="1">
                <a:solidFill>
                  <a:srgbClr val="3366FF"/>
                </a:solidFill>
              </a:rPr>
              <a:t>est</a:t>
            </a:r>
            <a:r>
              <a:rPr lang="en-GB" sz="2000" i="1">
                <a:solidFill>
                  <a:srgbClr val="3366FF"/>
                </a:solidFill>
              </a:rPr>
              <a:t> </a:t>
            </a:r>
            <a:r>
              <a:rPr lang="en-GB" sz="2000" i="1" err="1">
                <a:solidFill>
                  <a:srgbClr val="3366FF"/>
                </a:solidFill>
              </a:rPr>
              <a:t>augmentée</a:t>
            </a:r>
            <a:r>
              <a:rPr lang="en-GB" sz="2000" i="1">
                <a:solidFill>
                  <a:srgbClr val="3366FF"/>
                </a:solidFill>
              </a:rPr>
              <a:t> par </a:t>
            </a:r>
            <a:r>
              <a:rPr lang="en-GB" sz="2000" i="1" err="1">
                <a:solidFill>
                  <a:srgbClr val="3366FF"/>
                </a:solidFill>
              </a:rPr>
              <a:t>l'interposition</a:t>
            </a:r>
            <a:r>
              <a:rPr lang="en-GB" sz="2000" i="1">
                <a:solidFill>
                  <a:srgbClr val="3366FF"/>
                </a:solidFill>
              </a:rPr>
              <a:t> de </a:t>
            </a:r>
            <a:r>
              <a:rPr lang="en-GB" sz="2000" i="1" err="1">
                <a:solidFill>
                  <a:srgbClr val="3366FF"/>
                </a:solidFill>
              </a:rPr>
              <a:t>l'atmosphère</a:t>
            </a:r>
            <a:r>
              <a:rPr lang="en-GB" sz="2000" i="1">
                <a:solidFill>
                  <a:srgbClr val="3366FF"/>
                </a:solidFill>
              </a:rPr>
              <a:t>, </a:t>
            </a:r>
            <a:r>
              <a:rPr lang="en-GB" sz="2000" i="1" err="1">
                <a:solidFill>
                  <a:srgbClr val="3366FF"/>
                </a:solidFill>
              </a:rPr>
              <a:t>parce</a:t>
            </a:r>
            <a:r>
              <a:rPr lang="en-GB" sz="2000" i="1">
                <a:solidFill>
                  <a:srgbClr val="3366FF"/>
                </a:solidFill>
              </a:rPr>
              <a:t> que la </a:t>
            </a:r>
            <a:r>
              <a:rPr lang="en-GB" sz="2000" i="1" err="1">
                <a:solidFill>
                  <a:srgbClr val="3366FF"/>
                </a:solidFill>
              </a:rPr>
              <a:t>chaleur</a:t>
            </a:r>
            <a:r>
              <a:rPr lang="en-GB" sz="2000" i="1">
                <a:solidFill>
                  <a:srgbClr val="3366FF"/>
                </a:solidFill>
              </a:rPr>
              <a:t> </a:t>
            </a:r>
            <a:r>
              <a:rPr lang="en-GB" sz="2000" i="1" err="1">
                <a:solidFill>
                  <a:srgbClr val="3366FF"/>
                </a:solidFill>
              </a:rPr>
              <a:t>trouve</a:t>
            </a:r>
            <a:r>
              <a:rPr lang="en-GB" sz="2000" i="1">
                <a:solidFill>
                  <a:srgbClr val="3366FF"/>
                </a:solidFill>
              </a:rPr>
              <a:t> </a:t>
            </a:r>
            <a:r>
              <a:rPr lang="en-GB" sz="2000" i="1" err="1">
                <a:solidFill>
                  <a:srgbClr val="3366FF"/>
                </a:solidFill>
              </a:rPr>
              <a:t>moins</a:t>
            </a:r>
            <a:r>
              <a:rPr lang="en-GB" sz="2000" i="1">
                <a:solidFill>
                  <a:srgbClr val="3366FF"/>
                </a:solidFill>
              </a:rPr>
              <a:t> </a:t>
            </a:r>
            <a:r>
              <a:rPr lang="en-GB" sz="2000" i="1" err="1">
                <a:solidFill>
                  <a:srgbClr val="3366FF"/>
                </a:solidFill>
              </a:rPr>
              <a:t>d'obstacle</a:t>
            </a:r>
            <a:r>
              <a:rPr lang="en-GB" sz="2000" i="1">
                <a:solidFill>
                  <a:srgbClr val="3366FF"/>
                </a:solidFill>
              </a:rPr>
              <a:t> </a:t>
            </a:r>
            <a:r>
              <a:rPr lang="en-GB" sz="2000" i="1" err="1">
                <a:solidFill>
                  <a:srgbClr val="3366FF"/>
                </a:solidFill>
              </a:rPr>
              <a:t>à</a:t>
            </a:r>
            <a:r>
              <a:rPr lang="en-GB" sz="2000" i="1">
                <a:solidFill>
                  <a:srgbClr val="3366FF"/>
                </a:solidFill>
              </a:rPr>
              <a:t> </a:t>
            </a:r>
            <a:r>
              <a:rPr lang="en-GB" sz="2000" i="1" err="1">
                <a:solidFill>
                  <a:srgbClr val="3366FF"/>
                </a:solidFill>
              </a:rPr>
              <a:t>pénétrer</a:t>
            </a:r>
            <a:r>
              <a:rPr lang="en-GB" sz="2000" i="1">
                <a:solidFill>
                  <a:srgbClr val="3366FF"/>
                </a:solidFill>
              </a:rPr>
              <a:t> dans </a:t>
            </a:r>
            <a:r>
              <a:rPr lang="en-GB" sz="2000" i="1" err="1">
                <a:solidFill>
                  <a:srgbClr val="3366FF"/>
                </a:solidFill>
              </a:rPr>
              <a:t>l'air</a:t>
            </a:r>
            <a:r>
              <a:rPr lang="en-GB" sz="2000" i="1">
                <a:solidFill>
                  <a:srgbClr val="3366FF"/>
                </a:solidFill>
              </a:rPr>
              <a:t>, </a:t>
            </a:r>
            <a:r>
              <a:rPr lang="en-GB" sz="2000" i="1" err="1">
                <a:solidFill>
                  <a:srgbClr val="3366FF"/>
                </a:solidFill>
              </a:rPr>
              <a:t>étant</a:t>
            </a:r>
            <a:r>
              <a:rPr lang="en-GB" sz="2000" i="1">
                <a:solidFill>
                  <a:srgbClr val="3366FF"/>
                </a:solidFill>
              </a:rPr>
              <a:t> </a:t>
            </a:r>
            <a:r>
              <a:rPr lang="en-GB" sz="2000" i="1" err="1">
                <a:solidFill>
                  <a:srgbClr val="3366FF"/>
                </a:solidFill>
              </a:rPr>
              <a:t>à</a:t>
            </a:r>
            <a:r>
              <a:rPr lang="en-GB" sz="2000" i="1">
                <a:solidFill>
                  <a:srgbClr val="3366FF"/>
                </a:solidFill>
              </a:rPr>
              <a:t> </a:t>
            </a:r>
            <a:r>
              <a:rPr lang="en-GB" sz="2000" i="1" err="1">
                <a:solidFill>
                  <a:srgbClr val="3366FF"/>
                </a:solidFill>
              </a:rPr>
              <a:t>l'état</a:t>
            </a:r>
            <a:r>
              <a:rPr lang="en-GB" sz="2000" i="1">
                <a:solidFill>
                  <a:srgbClr val="3366FF"/>
                </a:solidFill>
              </a:rPr>
              <a:t> de lumière, </a:t>
            </a:r>
            <a:r>
              <a:rPr lang="en-GB" sz="2000" i="1" err="1">
                <a:solidFill>
                  <a:srgbClr val="3366FF"/>
                </a:solidFill>
              </a:rPr>
              <a:t>qu'elle</a:t>
            </a:r>
            <a:r>
              <a:rPr lang="en-GB" sz="2000" i="1">
                <a:solidFill>
                  <a:srgbClr val="3366FF"/>
                </a:solidFill>
              </a:rPr>
              <a:t> </a:t>
            </a:r>
            <a:r>
              <a:rPr lang="en-GB" sz="2000" i="1" err="1">
                <a:solidFill>
                  <a:srgbClr val="3366FF"/>
                </a:solidFill>
              </a:rPr>
              <a:t>n'en</a:t>
            </a:r>
            <a:r>
              <a:rPr lang="en-GB" sz="2000" i="1">
                <a:solidFill>
                  <a:srgbClr val="3366FF"/>
                </a:solidFill>
              </a:rPr>
              <a:t> </a:t>
            </a:r>
            <a:r>
              <a:rPr lang="en-GB" sz="2000" i="1" err="1">
                <a:solidFill>
                  <a:srgbClr val="3366FF"/>
                </a:solidFill>
              </a:rPr>
              <a:t>trouve</a:t>
            </a:r>
            <a:r>
              <a:rPr lang="en-GB" sz="2000" i="1">
                <a:solidFill>
                  <a:srgbClr val="3366FF"/>
                </a:solidFill>
              </a:rPr>
              <a:t> </a:t>
            </a:r>
            <a:r>
              <a:rPr lang="en-GB" sz="2000" i="1" err="1">
                <a:solidFill>
                  <a:srgbClr val="3366FF"/>
                </a:solidFill>
              </a:rPr>
              <a:t>à</a:t>
            </a:r>
            <a:r>
              <a:rPr lang="en-GB" sz="2000" i="1">
                <a:solidFill>
                  <a:srgbClr val="3366FF"/>
                </a:solidFill>
              </a:rPr>
              <a:t> </a:t>
            </a:r>
            <a:r>
              <a:rPr lang="en-GB" sz="2000" i="1" err="1">
                <a:solidFill>
                  <a:srgbClr val="3366FF"/>
                </a:solidFill>
              </a:rPr>
              <a:t>repasser</a:t>
            </a:r>
            <a:r>
              <a:rPr lang="en-GB" sz="2000" i="1">
                <a:solidFill>
                  <a:srgbClr val="3366FF"/>
                </a:solidFill>
              </a:rPr>
              <a:t> dans </a:t>
            </a:r>
            <a:r>
              <a:rPr lang="en-GB" sz="2000" i="1" err="1">
                <a:solidFill>
                  <a:srgbClr val="3366FF"/>
                </a:solidFill>
              </a:rPr>
              <a:t>l'air</a:t>
            </a:r>
            <a:r>
              <a:rPr lang="en-GB" sz="2000" i="1">
                <a:solidFill>
                  <a:srgbClr val="3366FF"/>
                </a:solidFill>
              </a:rPr>
              <a:t> </a:t>
            </a:r>
            <a:r>
              <a:rPr lang="en-GB" sz="2000" i="1" err="1">
                <a:solidFill>
                  <a:srgbClr val="3366FF"/>
                </a:solidFill>
              </a:rPr>
              <a:t>lorsqu'elle</a:t>
            </a:r>
            <a:r>
              <a:rPr lang="en-GB" sz="2000" i="1">
                <a:solidFill>
                  <a:srgbClr val="3366FF"/>
                </a:solidFill>
              </a:rPr>
              <a:t> </a:t>
            </a:r>
            <a:r>
              <a:rPr lang="en-GB" sz="2000" i="1" err="1">
                <a:solidFill>
                  <a:srgbClr val="3366FF"/>
                </a:solidFill>
              </a:rPr>
              <a:t>est</a:t>
            </a:r>
            <a:r>
              <a:rPr lang="en-GB" sz="2000" i="1">
                <a:solidFill>
                  <a:srgbClr val="3366FF"/>
                </a:solidFill>
              </a:rPr>
              <a:t> </a:t>
            </a:r>
            <a:r>
              <a:rPr lang="en-GB" sz="2000" i="1" err="1">
                <a:solidFill>
                  <a:srgbClr val="3366FF"/>
                </a:solidFill>
              </a:rPr>
              <a:t>convertie</a:t>
            </a:r>
            <a:r>
              <a:rPr lang="en-GB" sz="2000" i="1">
                <a:solidFill>
                  <a:srgbClr val="3366FF"/>
                </a:solidFill>
              </a:rPr>
              <a:t> </a:t>
            </a:r>
            <a:r>
              <a:rPr lang="en-GB" sz="2000" i="1" err="1">
                <a:solidFill>
                  <a:srgbClr val="3366FF"/>
                </a:solidFill>
              </a:rPr>
              <a:t>en</a:t>
            </a:r>
            <a:r>
              <a:rPr lang="en-GB" sz="2000" i="1">
                <a:solidFill>
                  <a:srgbClr val="3366FF"/>
                </a:solidFill>
              </a:rPr>
              <a:t> </a:t>
            </a:r>
            <a:r>
              <a:rPr lang="en-GB" sz="2000" i="1" err="1">
                <a:solidFill>
                  <a:srgbClr val="3366FF"/>
                </a:solidFill>
              </a:rPr>
              <a:t>chaleur</a:t>
            </a:r>
            <a:r>
              <a:rPr lang="en-GB" sz="2000" i="1">
                <a:solidFill>
                  <a:srgbClr val="3366FF"/>
                </a:solidFill>
              </a:rPr>
              <a:t> obscure." </a:t>
            </a:r>
          </a:p>
          <a:p>
            <a:pPr marL="71999" indent="-71999">
              <a:spcBef>
                <a:spcPts val="0"/>
              </a:spcBef>
              <a:buSzPts val="2400"/>
              <a:buNone/>
            </a:pPr>
            <a:endParaRPr lang="en-GB" sz="2400"/>
          </a:p>
          <a:p>
            <a:pPr marL="71999" indent="-71999" algn="just">
              <a:spcBef>
                <a:spcPts val="0"/>
              </a:spcBef>
              <a:buSzPts val="2400"/>
              <a:buNone/>
            </a:pPr>
            <a:endParaRPr lang="en-GB" sz="2400" i="1"/>
          </a:p>
          <a:p>
            <a:pPr marL="71999" indent="-71999" algn="just">
              <a:spcBef>
                <a:spcPts val="0"/>
              </a:spcBef>
              <a:buSzPts val="2400"/>
              <a:buNone/>
            </a:pPr>
            <a:endParaRPr lang="en-GB" sz="2400" i="1"/>
          </a:p>
          <a:p>
            <a:pPr marL="71999" indent="-71999" algn="just">
              <a:spcBef>
                <a:spcPts val="0"/>
              </a:spcBef>
              <a:buSzPts val="2400"/>
              <a:buNone/>
            </a:pPr>
            <a:endParaRPr lang="en-GB" sz="2400" i="1"/>
          </a:p>
        </p:txBody>
      </p:sp>
      <p:sp>
        <p:nvSpPr>
          <p:cNvPr id="377" name="Google Shape;377;p44"/>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32</a:t>
            </a:fld>
            <a:endParaRPr/>
          </a:p>
        </p:txBody>
      </p:sp>
      <p:sp>
        <p:nvSpPr>
          <p:cNvPr id="378" name="Google Shape;378;p44"/>
          <p:cNvSpPr/>
          <p:nvPr/>
        </p:nvSpPr>
        <p:spPr>
          <a:xfrm>
            <a:off x="4425662" y="3275115"/>
            <a:ext cx="292676" cy="307777"/>
          </a:xfrm>
          <a:prstGeom prst="rect">
            <a:avLst/>
          </a:prstGeom>
          <a:noFill/>
          <a:ln>
            <a:noFill/>
          </a:ln>
        </p:spPr>
        <p:txBody>
          <a:bodyPr spcFirstLastPara="1" wrap="square" lIns="91425" tIns="45700" rIns="91425" bIns="45700" anchor="t" anchorCtr="0">
            <a:noAutofit/>
          </a:bodyPr>
          <a:lstStyle/>
          <a:p>
            <a:r>
              <a:rPr lang="fr-FR" i="1">
                <a:solidFill>
                  <a:srgbClr val="3366FF"/>
                </a:solidFill>
              </a:rPr>
              <a:t>«</a:t>
            </a:r>
            <a:endParaRPr/>
          </a:p>
        </p:txBody>
      </p:sp>
      <p:sp>
        <p:nvSpPr>
          <p:cNvPr id="9" name="Google Shape;342;p40">
            <a:extLst>
              <a:ext uri="{FF2B5EF4-FFF2-40B4-BE49-F238E27FC236}">
                <a16:creationId xmlns:a16="http://schemas.microsoft.com/office/drawing/2014/main" id="{A2AB6487-BE87-E74D-ABFE-A79EDB9CFC53}"/>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 </a:t>
            </a:r>
            <a:r>
              <a:rPr lang="en-GB" err="1"/>
              <a:t>l'effet</a:t>
            </a:r>
            <a:r>
              <a:rPr lang="en-GB"/>
              <a:t> de </a:t>
            </a:r>
            <a:r>
              <a:rPr lang="en-GB" err="1"/>
              <a:t>serre</a:t>
            </a:r>
            <a:endParaRPr/>
          </a:p>
        </p:txBody>
      </p:sp>
      <p:pic>
        <p:nvPicPr>
          <p:cNvPr id="10" name="Google Shape;109;p15" descr="Scientist woman.png">
            <a:extLst>
              <a:ext uri="{FF2B5EF4-FFF2-40B4-BE49-F238E27FC236}">
                <a16:creationId xmlns:a16="http://schemas.microsoft.com/office/drawing/2014/main" id="{1196F9BE-8739-6F4D-A40A-83EFFB598BE0}"/>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p45"/>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33</a:t>
            </a:fld>
            <a:endParaRPr/>
          </a:p>
        </p:txBody>
      </p:sp>
      <p:sp>
        <p:nvSpPr>
          <p:cNvPr id="385" name="Google Shape;385;p45"/>
          <p:cNvSpPr txBox="1"/>
          <p:nvPr/>
        </p:nvSpPr>
        <p:spPr>
          <a:xfrm>
            <a:off x="0" y="1654472"/>
            <a:ext cx="9029700" cy="646290"/>
          </a:xfrm>
          <a:prstGeom prst="rect">
            <a:avLst/>
          </a:prstGeom>
          <a:noFill/>
          <a:ln>
            <a:noFill/>
          </a:ln>
        </p:spPr>
        <p:txBody>
          <a:bodyPr spcFirstLastPara="1" wrap="square" lIns="91425" tIns="45700" rIns="91425" bIns="45700" anchor="t" anchorCtr="0">
            <a:spAutoFit/>
          </a:bodyPr>
          <a:lstStyle/>
          <a:p>
            <a:pPr>
              <a:buSzPts val="1800"/>
            </a:pPr>
            <a:r>
              <a:rPr lang="en-GB" sz="1800" b="1" err="1">
                <a:solidFill>
                  <a:schemeClr val="dk1"/>
                </a:solidFill>
                <a:latin typeface="Calibri"/>
                <a:ea typeface="Calibri"/>
                <a:cs typeface="Calibri"/>
                <a:sym typeface="Calibri"/>
              </a:rPr>
              <a:t>Deuxième</a:t>
            </a:r>
            <a:r>
              <a:rPr lang="en-GB" sz="1800" b="1">
                <a:solidFill>
                  <a:schemeClr val="dk1"/>
                </a:solidFill>
                <a:latin typeface="Calibri"/>
                <a:ea typeface="Calibri"/>
                <a:cs typeface="Calibri"/>
                <a:sym typeface="Calibri"/>
              </a:rPr>
              <a:t> </a:t>
            </a:r>
            <a:r>
              <a:rPr lang="en-GB" sz="1800" b="1" err="1">
                <a:solidFill>
                  <a:schemeClr val="dk1"/>
                </a:solidFill>
                <a:latin typeface="Calibri"/>
                <a:ea typeface="Calibri"/>
                <a:cs typeface="Calibri"/>
                <a:sym typeface="Calibri"/>
              </a:rPr>
              <a:t>expérience</a:t>
            </a:r>
            <a:r>
              <a:rPr lang="en-GB" sz="1800" b="1">
                <a:solidFill>
                  <a:schemeClr val="dk1"/>
                </a:solidFill>
                <a:latin typeface="Calibri"/>
                <a:ea typeface="Calibri"/>
                <a:cs typeface="Calibri"/>
                <a:sym typeface="Calibri"/>
              </a:rPr>
              <a:t> </a:t>
            </a:r>
            <a:r>
              <a:rPr lang="en-GB" sz="1800" b="1" err="1">
                <a:solidFill>
                  <a:schemeClr val="dk1"/>
                </a:solidFill>
                <a:latin typeface="Calibri"/>
                <a:ea typeface="Calibri"/>
                <a:cs typeface="Calibri"/>
                <a:sym typeface="Calibri"/>
              </a:rPr>
              <a:t>réalisée</a:t>
            </a:r>
            <a:r>
              <a:rPr lang="en-GB" sz="1800" b="1">
                <a:solidFill>
                  <a:schemeClr val="dk1"/>
                </a:solidFill>
                <a:latin typeface="Calibri"/>
                <a:ea typeface="Calibri"/>
                <a:cs typeface="Calibri"/>
                <a:sym typeface="Calibri"/>
              </a:rPr>
              <a:t> par Eunice Foote au milieu du 19e siècle. E. Foot </a:t>
            </a:r>
            <a:r>
              <a:rPr lang="en-GB" sz="1800" b="1" err="1">
                <a:solidFill>
                  <a:schemeClr val="dk1"/>
                </a:solidFill>
                <a:latin typeface="Calibri"/>
                <a:ea typeface="Calibri"/>
                <a:cs typeface="Calibri"/>
                <a:sym typeface="Calibri"/>
              </a:rPr>
              <a:t>est</a:t>
            </a:r>
            <a:r>
              <a:rPr lang="en-GB" sz="1800" b="1">
                <a:solidFill>
                  <a:schemeClr val="dk1"/>
                </a:solidFill>
                <a:latin typeface="Calibri"/>
                <a:ea typeface="Calibri"/>
                <a:cs typeface="Calibri"/>
                <a:sym typeface="Calibri"/>
              </a:rPr>
              <a:t> </a:t>
            </a:r>
            <a:r>
              <a:rPr lang="en-GB" sz="1800" b="1" err="1">
                <a:solidFill>
                  <a:schemeClr val="dk1"/>
                </a:solidFill>
                <a:latin typeface="Calibri"/>
                <a:ea typeface="Calibri"/>
                <a:cs typeface="Calibri"/>
                <a:sym typeface="Calibri"/>
              </a:rPr>
              <a:t>l'une</a:t>
            </a:r>
            <a:r>
              <a:rPr lang="en-GB" sz="1800" b="1">
                <a:solidFill>
                  <a:schemeClr val="dk1"/>
                </a:solidFill>
                <a:latin typeface="Calibri"/>
                <a:ea typeface="Calibri"/>
                <a:cs typeface="Calibri"/>
                <a:sym typeface="Calibri"/>
              </a:rPr>
              <a:t> des premières femmes </a:t>
            </a:r>
            <a:r>
              <a:rPr lang="en-GB" sz="1800" b="1" err="1">
                <a:solidFill>
                  <a:schemeClr val="dk1"/>
                </a:solidFill>
                <a:latin typeface="Calibri"/>
                <a:ea typeface="Calibri"/>
                <a:cs typeface="Calibri"/>
                <a:sym typeface="Calibri"/>
              </a:rPr>
              <a:t>scientifiques</a:t>
            </a:r>
            <a:r>
              <a:rPr lang="en-GB" sz="1800" b="1">
                <a:solidFill>
                  <a:schemeClr val="dk1"/>
                </a:solidFill>
                <a:latin typeface="Calibri"/>
                <a:ea typeface="Calibri"/>
                <a:cs typeface="Calibri"/>
                <a:sym typeface="Calibri"/>
              </a:rPr>
              <a:t> </a:t>
            </a:r>
            <a:r>
              <a:rPr lang="en-GB" sz="1800" b="1" err="1">
                <a:solidFill>
                  <a:schemeClr val="dk1"/>
                </a:solidFill>
                <a:latin typeface="Calibri"/>
                <a:ea typeface="Calibri"/>
                <a:cs typeface="Calibri"/>
                <a:sym typeface="Calibri"/>
              </a:rPr>
              <a:t>américaines</a:t>
            </a:r>
            <a:r>
              <a:rPr lang="en-GB" sz="1800" b="1">
                <a:solidFill>
                  <a:schemeClr val="dk1"/>
                </a:solidFill>
                <a:latin typeface="Calibri"/>
                <a:ea typeface="Calibri"/>
                <a:cs typeface="Calibri"/>
                <a:sym typeface="Calibri"/>
              </a:rPr>
              <a:t>.</a:t>
            </a:r>
          </a:p>
        </p:txBody>
      </p:sp>
      <p:pic>
        <p:nvPicPr>
          <p:cNvPr id="386" name="Google Shape;386;p45" descr="EuniceFoote.jpg"/>
          <p:cNvPicPr preferRelativeResize="0"/>
          <p:nvPr/>
        </p:nvPicPr>
        <p:blipFill rotWithShape="1">
          <a:blip r:embed="rId3">
            <a:alphaModFix/>
          </a:blip>
          <a:srcRect/>
          <a:stretch/>
        </p:blipFill>
        <p:spPr>
          <a:xfrm>
            <a:off x="143747" y="2568374"/>
            <a:ext cx="8332847" cy="3790951"/>
          </a:xfrm>
          <a:prstGeom prst="rect">
            <a:avLst/>
          </a:prstGeom>
          <a:noFill/>
          <a:ln>
            <a:noFill/>
          </a:ln>
        </p:spPr>
      </p:pic>
      <p:sp>
        <p:nvSpPr>
          <p:cNvPr id="387" name="Google Shape;387;p45"/>
          <p:cNvSpPr txBox="1"/>
          <p:nvPr/>
        </p:nvSpPr>
        <p:spPr>
          <a:xfrm>
            <a:off x="5909734" y="6431331"/>
            <a:ext cx="2802466" cy="261570"/>
          </a:xfrm>
          <a:prstGeom prst="rect">
            <a:avLst/>
          </a:prstGeom>
          <a:noFill/>
          <a:ln>
            <a:noFill/>
          </a:ln>
        </p:spPr>
        <p:txBody>
          <a:bodyPr spcFirstLastPara="1" wrap="square" lIns="91425" tIns="45700" rIns="91425" bIns="45700" anchor="t" anchorCtr="0">
            <a:spAutoFit/>
          </a:bodyPr>
          <a:lstStyle/>
          <a:p>
            <a:pPr>
              <a:buSzPts val="1100"/>
            </a:pPr>
            <a:r>
              <a:rPr lang="fr-FR" sz="1100">
                <a:solidFill>
                  <a:schemeClr val="dk1"/>
                </a:solidFill>
                <a:latin typeface="Calibri"/>
                <a:ea typeface="Calibri"/>
                <a:cs typeface="Calibri"/>
                <a:sym typeface="Calibri"/>
              </a:rPr>
              <a:t>Source:  Illustration Andrea D'Aquino</a:t>
            </a:r>
            <a:endParaRPr sz="1100">
              <a:solidFill>
                <a:schemeClr val="dk1"/>
              </a:solidFill>
              <a:latin typeface="Calibri"/>
              <a:ea typeface="Calibri"/>
              <a:cs typeface="Calibri"/>
              <a:sym typeface="Calibri"/>
            </a:endParaRPr>
          </a:p>
        </p:txBody>
      </p:sp>
      <p:sp>
        <p:nvSpPr>
          <p:cNvPr id="9" name="Google Shape;342;p40">
            <a:extLst>
              <a:ext uri="{FF2B5EF4-FFF2-40B4-BE49-F238E27FC236}">
                <a16:creationId xmlns:a16="http://schemas.microsoft.com/office/drawing/2014/main" id="{9DC2B1A2-F430-C74A-8436-2BDBD684D5FA}"/>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 </a:t>
            </a:r>
            <a:r>
              <a:rPr lang="en-GB" err="1"/>
              <a:t>l'effet</a:t>
            </a:r>
            <a:r>
              <a:rPr lang="en-GB"/>
              <a:t> de </a:t>
            </a:r>
            <a:r>
              <a:rPr lang="en-GB" err="1"/>
              <a:t>serre</a:t>
            </a:r>
            <a:endParaRPr/>
          </a:p>
        </p:txBody>
      </p:sp>
      <p:pic>
        <p:nvPicPr>
          <p:cNvPr id="10" name="Google Shape;109;p15" descr="Scientist woman.png">
            <a:extLst>
              <a:ext uri="{FF2B5EF4-FFF2-40B4-BE49-F238E27FC236}">
                <a16:creationId xmlns:a16="http://schemas.microsoft.com/office/drawing/2014/main" id="{2B94677F-E758-974E-8609-CED8D6961BD5}"/>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4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394" name="Google Shape;394;p46"/>
          <p:cNvSpPr txBox="1">
            <a:spLocks noGrp="1"/>
          </p:cNvSpPr>
          <p:nvPr>
            <p:ph type="body" idx="1"/>
          </p:nvPr>
        </p:nvSpPr>
        <p:spPr>
          <a:xfrm>
            <a:off x="220297" y="1504349"/>
            <a:ext cx="4048796" cy="4934610"/>
          </a:xfrm>
          <a:prstGeom prst="rect">
            <a:avLst/>
          </a:prstGeom>
          <a:noFill/>
          <a:ln>
            <a:noFill/>
          </a:ln>
        </p:spPr>
        <p:txBody>
          <a:bodyPr spcFirstLastPara="1" wrap="square" lIns="91425" tIns="45700" rIns="91425" bIns="45700" anchor="t" anchorCtr="0">
            <a:noAutofit/>
          </a:bodyPr>
          <a:lstStyle/>
          <a:p>
            <a:pPr marL="71999" indent="-71999">
              <a:spcBef>
                <a:spcPts val="0"/>
              </a:spcBef>
              <a:buClr>
                <a:srgbClr val="3366FF"/>
              </a:buClr>
              <a:buNone/>
            </a:pPr>
            <a:r>
              <a:rPr lang="en-GB" sz="1800" i="1">
                <a:solidFill>
                  <a:srgbClr val="3366FF"/>
                </a:solidFill>
              </a:rPr>
              <a:t>	"</a:t>
            </a:r>
            <a:r>
              <a:rPr lang="en-GB" sz="1800" i="1" err="1">
                <a:solidFill>
                  <a:srgbClr val="3366FF"/>
                </a:solidFill>
              </a:rPr>
              <a:t>En</a:t>
            </a:r>
            <a:r>
              <a:rPr lang="en-GB" sz="1800" i="1">
                <a:solidFill>
                  <a:srgbClr val="3366FF"/>
                </a:solidFill>
              </a:rPr>
              <a:t> </a:t>
            </a:r>
            <a:r>
              <a:rPr lang="en-GB" sz="1800" b="1" i="1">
                <a:solidFill>
                  <a:srgbClr val="3366FF"/>
                </a:solidFill>
              </a:rPr>
              <a:t>1856</a:t>
            </a:r>
            <a:r>
              <a:rPr lang="en-GB" sz="1800" i="1">
                <a:solidFill>
                  <a:srgbClr val="3366FF"/>
                </a:solidFill>
              </a:rPr>
              <a:t>, Foote a </a:t>
            </a:r>
            <a:r>
              <a:rPr lang="en-GB" sz="1800" i="1" err="1">
                <a:solidFill>
                  <a:srgbClr val="3366FF"/>
                </a:solidFill>
              </a:rPr>
              <a:t>mené</a:t>
            </a:r>
            <a:r>
              <a:rPr lang="en-GB" sz="1800" i="1">
                <a:solidFill>
                  <a:srgbClr val="3366FF"/>
                </a:solidFill>
              </a:rPr>
              <a:t> </a:t>
            </a:r>
            <a:r>
              <a:rPr lang="en-GB" sz="1800" i="1" err="1">
                <a:solidFill>
                  <a:srgbClr val="3366FF"/>
                </a:solidFill>
              </a:rPr>
              <a:t>une</a:t>
            </a:r>
            <a:r>
              <a:rPr lang="en-GB" sz="1800" i="1">
                <a:solidFill>
                  <a:srgbClr val="3366FF"/>
                </a:solidFill>
              </a:rPr>
              <a:t> </a:t>
            </a:r>
            <a:r>
              <a:rPr lang="en-GB" sz="1800" i="1" err="1">
                <a:solidFill>
                  <a:srgbClr val="3366FF"/>
                </a:solidFill>
              </a:rPr>
              <a:t>série</a:t>
            </a:r>
            <a:r>
              <a:rPr lang="en-GB" sz="1800" i="1">
                <a:solidFill>
                  <a:srgbClr val="3366FF"/>
                </a:solidFill>
              </a:rPr>
              <a:t> </a:t>
            </a:r>
            <a:r>
              <a:rPr lang="en-GB" sz="1800" i="1" err="1">
                <a:solidFill>
                  <a:srgbClr val="3366FF"/>
                </a:solidFill>
              </a:rPr>
              <a:t>d'expériences</a:t>
            </a:r>
            <a:r>
              <a:rPr lang="en-GB" sz="1800" i="1">
                <a:solidFill>
                  <a:srgbClr val="3366FF"/>
                </a:solidFill>
              </a:rPr>
              <a:t> qui </a:t>
            </a:r>
            <a:r>
              <a:rPr lang="en-GB" sz="1800" i="1" err="1">
                <a:solidFill>
                  <a:srgbClr val="3366FF"/>
                </a:solidFill>
              </a:rPr>
              <a:t>ont</a:t>
            </a:r>
            <a:r>
              <a:rPr lang="en-GB" sz="1800" i="1">
                <a:solidFill>
                  <a:srgbClr val="3366FF"/>
                </a:solidFill>
              </a:rPr>
              <a:t> </a:t>
            </a:r>
            <a:r>
              <a:rPr lang="en-GB" sz="1800" i="1" err="1">
                <a:solidFill>
                  <a:srgbClr val="3366FF"/>
                </a:solidFill>
              </a:rPr>
              <a:t>démontré</a:t>
            </a:r>
            <a:r>
              <a:rPr lang="en-GB" sz="1800" i="1">
                <a:solidFill>
                  <a:srgbClr val="3366FF"/>
                </a:solidFill>
              </a:rPr>
              <a:t> les interactions des rayons du soleil sur </a:t>
            </a:r>
            <a:r>
              <a:rPr lang="en-GB" sz="1800" i="1" err="1">
                <a:solidFill>
                  <a:srgbClr val="3366FF"/>
                </a:solidFill>
              </a:rPr>
              <a:t>différents</a:t>
            </a:r>
            <a:r>
              <a:rPr lang="en-GB" sz="1800" i="1">
                <a:solidFill>
                  <a:srgbClr val="3366FF"/>
                </a:solidFill>
              </a:rPr>
              <a:t> gaz. Elle </a:t>
            </a:r>
            <a:r>
              <a:rPr lang="en-GB" sz="1800" i="1" err="1">
                <a:solidFill>
                  <a:srgbClr val="3366FF"/>
                </a:solidFill>
              </a:rPr>
              <a:t>utilisa</a:t>
            </a:r>
            <a:r>
              <a:rPr lang="en-GB" sz="1800" i="1">
                <a:solidFill>
                  <a:srgbClr val="3366FF"/>
                </a:solidFill>
              </a:rPr>
              <a:t> </a:t>
            </a:r>
            <a:r>
              <a:rPr lang="en-GB" sz="1800" i="1" err="1">
                <a:solidFill>
                  <a:srgbClr val="3366FF"/>
                </a:solidFill>
              </a:rPr>
              <a:t>une</a:t>
            </a:r>
            <a:r>
              <a:rPr lang="en-GB" sz="1800" i="1">
                <a:solidFill>
                  <a:srgbClr val="3366FF"/>
                </a:solidFill>
              </a:rPr>
              <a:t> </a:t>
            </a:r>
            <a:r>
              <a:rPr lang="en-GB" sz="1800" i="1" err="1">
                <a:solidFill>
                  <a:srgbClr val="3366FF"/>
                </a:solidFill>
              </a:rPr>
              <a:t>pompe</a:t>
            </a:r>
            <a:r>
              <a:rPr lang="en-GB" sz="1800" i="1">
                <a:solidFill>
                  <a:srgbClr val="3366FF"/>
                </a:solidFill>
              </a:rPr>
              <a:t> </a:t>
            </a:r>
            <a:r>
              <a:rPr lang="en-GB" sz="1800" i="1" err="1">
                <a:solidFill>
                  <a:srgbClr val="3366FF"/>
                </a:solidFill>
              </a:rPr>
              <a:t>à</a:t>
            </a:r>
            <a:r>
              <a:rPr lang="en-GB" sz="1800" i="1">
                <a:solidFill>
                  <a:srgbClr val="3366FF"/>
                </a:solidFill>
              </a:rPr>
              <a:t> air, quatre </a:t>
            </a:r>
            <a:r>
              <a:rPr lang="en-GB" sz="1800" i="1" err="1">
                <a:solidFill>
                  <a:srgbClr val="3366FF"/>
                </a:solidFill>
              </a:rPr>
              <a:t>thermomètres</a:t>
            </a:r>
            <a:r>
              <a:rPr lang="en-GB" sz="1800" i="1">
                <a:solidFill>
                  <a:srgbClr val="3366FF"/>
                </a:solidFill>
              </a:rPr>
              <a:t> </a:t>
            </a:r>
            <a:r>
              <a:rPr lang="en-GB" sz="1800" i="1" err="1">
                <a:solidFill>
                  <a:srgbClr val="3366FF"/>
                </a:solidFill>
              </a:rPr>
              <a:t>à</a:t>
            </a:r>
            <a:r>
              <a:rPr lang="en-GB" sz="1800" i="1">
                <a:solidFill>
                  <a:srgbClr val="3366FF"/>
                </a:solidFill>
              </a:rPr>
              <a:t> </a:t>
            </a:r>
            <a:r>
              <a:rPr lang="en-GB" sz="1800" i="1" err="1">
                <a:solidFill>
                  <a:srgbClr val="3366FF"/>
                </a:solidFill>
              </a:rPr>
              <a:t>mercure</a:t>
            </a:r>
            <a:r>
              <a:rPr lang="en-GB" sz="1800" i="1">
                <a:solidFill>
                  <a:srgbClr val="3366FF"/>
                </a:solidFill>
              </a:rPr>
              <a:t> et deux </a:t>
            </a:r>
            <a:r>
              <a:rPr lang="en-GB" sz="1800" i="1" err="1">
                <a:solidFill>
                  <a:srgbClr val="3366FF"/>
                </a:solidFill>
              </a:rPr>
              <a:t>cylindres</a:t>
            </a:r>
            <a:r>
              <a:rPr lang="en-GB" sz="1800" i="1">
                <a:solidFill>
                  <a:srgbClr val="3366FF"/>
                </a:solidFill>
              </a:rPr>
              <a:t> de </a:t>
            </a:r>
            <a:r>
              <a:rPr lang="en-GB" sz="1800" i="1" err="1">
                <a:solidFill>
                  <a:srgbClr val="3366FF"/>
                </a:solidFill>
              </a:rPr>
              <a:t>verre</a:t>
            </a:r>
            <a:r>
              <a:rPr lang="en-GB" sz="1800" i="1">
                <a:solidFill>
                  <a:srgbClr val="3366FF"/>
                </a:solidFill>
              </a:rPr>
              <a:t>. Elle a </a:t>
            </a:r>
            <a:r>
              <a:rPr lang="en-GB" sz="1800" i="1" err="1">
                <a:solidFill>
                  <a:srgbClr val="3366FF"/>
                </a:solidFill>
              </a:rPr>
              <a:t>d'abord</a:t>
            </a:r>
            <a:r>
              <a:rPr lang="en-GB" sz="1800" i="1">
                <a:solidFill>
                  <a:srgbClr val="3366FF"/>
                </a:solidFill>
              </a:rPr>
              <a:t> </a:t>
            </a:r>
            <a:r>
              <a:rPr lang="en-GB" sz="1800" i="1" err="1">
                <a:solidFill>
                  <a:srgbClr val="3366FF"/>
                </a:solidFill>
              </a:rPr>
              <a:t>placé</a:t>
            </a:r>
            <a:r>
              <a:rPr lang="en-GB" sz="1800" i="1">
                <a:solidFill>
                  <a:srgbClr val="3366FF"/>
                </a:solidFill>
              </a:rPr>
              <a:t> deux </a:t>
            </a:r>
            <a:r>
              <a:rPr lang="en-GB" sz="1800" i="1" err="1">
                <a:solidFill>
                  <a:srgbClr val="3366FF"/>
                </a:solidFill>
              </a:rPr>
              <a:t>thermomètres</a:t>
            </a:r>
            <a:r>
              <a:rPr lang="en-GB" sz="1800" i="1">
                <a:solidFill>
                  <a:srgbClr val="3366FF"/>
                </a:solidFill>
              </a:rPr>
              <a:t> dans </a:t>
            </a:r>
            <a:r>
              <a:rPr lang="en-GB" sz="1800" i="1" err="1">
                <a:solidFill>
                  <a:srgbClr val="3366FF"/>
                </a:solidFill>
              </a:rPr>
              <a:t>chaque</a:t>
            </a:r>
            <a:r>
              <a:rPr lang="en-GB" sz="1800" i="1">
                <a:solidFill>
                  <a:srgbClr val="3366FF"/>
                </a:solidFill>
              </a:rPr>
              <a:t> </a:t>
            </a:r>
            <a:r>
              <a:rPr lang="en-GB" sz="1800" i="1" err="1">
                <a:solidFill>
                  <a:srgbClr val="3366FF"/>
                </a:solidFill>
              </a:rPr>
              <a:t>cylindre</a:t>
            </a:r>
            <a:r>
              <a:rPr lang="en-GB" sz="1800" i="1">
                <a:solidFill>
                  <a:srgbClr val="3366FF"/>
                </a:solidFill>
              </a:rPr>
              <a:t>, </a:t>
            </a:r>
            <a:r>
              <a:rPr lang="en-GB" sz="1800" i="1" err="1">
                <a:solidFill>
                  <a:srgbClr val="3366FF"/>
                </a:solidFill>
              </a:rPr>
              <a:t>puis</a:t>
            </a:r>
            <a:r>
              <a:rPr lang="en-GB" sz="1800" i="1">
                <a:solidFill>
                  <a:srgbClr val="3366FF"/>
                </a:solidFill>
              </a:rPr>
              <a:t>, </a:t>
            </a:r>
            <a:r>
              <a:rPr lang="en-GB" sz="1800" i="1" err="1">
                <a:solidFill>
                  <a:srgbClr val="3366FF"/>
                </a:solidFill>
              </a:rPr>
              <a:t>à</a:t>
            </a:r>
            <a:r>
              <a:rPr lang="en-GB" sz="1800" i="1">
                <a:solidFill>
                  <a:srgbClr val="3366FF"/>
                </a:solidFill>
              </a:rPr>
              <a:t> </a:t>
            </a:r>
            <a:r>
              <a:rPr lang="en-GB" sz="1800" i="1" err="1">
                <a:solidFill>
                  <a:srgbClr val="3366FF"/>
                </a:solidFill>
              </a:rPr>
              <a:t>l'aide</a:t>
            </a:r>
            <a:r>
              <a:rPr lang="en-GB" sz="1800" i="1">
                <a:solidFill>
                  <a:srgbClr val="3366FF"/>
                </a:solidFill>
              </a:rPr>
              <a:t> de la </a:t>
            </a:r>
            <a:r>
              <a:rPr lang="en-GB" sz="1800" i="1" err="1">
                <a:solidFill>
                  <a:srgbClr val="3366FF"/>
                </a:solidFill>
              </a:rPr>
              <a:t>pompe</a:t>
            </a:r>
            <a:r>
              <a:rPr lang="en-GB" sz="1800" i="1">
                <a:solidFill>
                  <a:srgbClr val="3366FF"/>
                </a:solidFill>
              </a:rPr>
              <a:t> </a:t>
            </a:r>
            <a:r>
              <a:rPr lang="en-GB" sz="1800" i="1" err="1">
                <a:solidFill>
                  <a:srgbClr val="3366FF"/>
                </a:solidFill>
              </a:rPr>
              <a:t>à</a:t>
            </a:r>
            <a:r>
              <a:rPr lang="en-GB" sz="1800" i="1">
                <a:solidFill>
                  <a:srgbClr val="3366FF"/>
                </a:solidFill>
              </a:rPr>
              <a:t> air, </a:t>
            </a:r>
            <a:r>
              <a:rPr lang="en-GB" sz="1800" i="1" err="1">
                <a:solidFill>
                  <a:srgbClr val="3366FF"/>
                </a:solidFill>
              </a:rPr>
              <a:t>elle</a:t>
            </a:r>
            <a:r>
              <a:rPr lang="en-GB" sz="1800" i="1">
                <a:solidFill>
                  <a:srgbClr val="3366FF"/>
                </a:solidFill>
              </a:rPr>
              <a:t> a </a:t>
            </a:r>
            <a:r>
              <a:rPr lang="en-GB" sz="1800" i="1" err="1">
                <a:solidFill>
                  <a:srgbClr val="3366FF"/>
                </a:solidFill>
              </a:rPr>
              <a:t>évacué</a:t>
            </a:r>
            <a:r>
              <a:rPr lang="en-GB" sz="1800" i="1">
                <a:solidFill>
                  <a:srgbClr val="3366FF"/>
                </a:solidFill>
              </a:rPr>
              <a:t> </a:t>
            </a:r>
            <a:r>
              <a:rPr lang="en-GB" sz="1800" i="1" err="1">
                <a:solidFill>
                  <a:srgbClr val="3366FF"/>
                </a:solidFill>
              </a:rPr>
              <a:t>l'air</a:t>
            </a:r>
            <a:r>
              <a:rPr lang="en-GB" sz="1800" i="1">
                <a:solidFill>
                  <a:srgbClr val="3366FF"/>
                </a:solidFill>
              </a:rPr>
              <a:t> d'un </a:t>
            </a:r>
            <a:r>
              <a:rPr lang="en-GB" sz="1800" i="1" err="1">
                <a:solidFill>
                  <a:srgbClr val="3366FF"/>
                </a:solidFill>
              </a:rPr>
              <a:t>cylindre</a:t>
            </a:r>
            <a:r>
              <a:rPr lang="en-GB" sz="1800" i="1">
                <a:solidFill>
                  <a:srgbClr val="3366FF"/>
                </a:solidFill>
              </a:rPr>
              <a:t> et </a:t>
            </a:r>
            <a:r>
              <a:rPr lang="en-GB" sz="1800" i="1" err="1">
                <a:solidFill>
                  <a:srgbClr val="3366FF"/>
                </a:solidFill>
              </a:rPr>
              <a:t>l'a</a:t>
            </a:r>
            <a:r>
              <a:rPr lang="en-GB" sz="1800" i="1">
                <a:solidFill>
                  <a:srgbClr val="3366FF"/>
                </a:solidFill>
              </a:rPr>
              <a:t> </a:t>
            </a:r>
            <a:r>
              <a:rPr lang="en-GB" sz="1800" i="1" err="1">
                <a:solidFill>
                  <a:srgbClr val="3366FF"/>
                </a:solidFill>
              </a:rPr>
              <a:t>comprimé</a:t>
            </a:r>
            <a:r>
              <a:rPr lang="en-GB" sz="1800" i="1">
                <a:solidFill>
                  <a:srgbClr val="3366FF"/>
                </a:solidFill>
              </a:rPr>
              <a:t> dans </a:t>
            </a:r>
            <a:r>
              <a:rPr lang="en-GB" sz="1800" i="1" err="1">
                <a:solidFill>
                  <a:srgbClr val="3366FF"/>
                </a:solidFill>
              </a:rPr>
              <a:t>l'autre</a:t>
            </a:r>
            <a:r>
              <a:rPr lang="en-GB" sz="1800" i="1">
                <a:solidFill>
                  <a:srgbClr val="3366FF"/>
                </a:solidFill>
              </a:rPr>
              <a:t>. Après </a:t>
            </a:r>
            <a:r>
              <a:rPr lang="en-GB" sz="1800" i="1" err="1">
                <a:solidFill>
                  <a:srgbClr val="3366FF"/>
                </a:solidFill>
              </a:rPr>
              <a:t>avoir</a:t>
            </a:r>
            <a:r>
              <a:rPr lang="en-GB" sz="1800" i="1">
                <a:solidFill>
                  <a:srgbClr val="3366FF"/>
                </a:solidFill>
              </a:rPr>
              <a:t> </a:t>
            </a:r>
            <a:r>
              <a:rPr lang="en-GB" sz="1800" i="1" err="1">
                <a:solidFill>
                  <a:srgbClr val="3366FF"/>
                </a:solidFill>
              </a:rPr>
              <a:t>laissé</a:t>
            </a:r>
            <a:r>
              <a:rPr lang="en-GB" sz="1800" i="1">
                <a:solidFill>
                  <a:srgbClr val="3366FF"/>
                </a:solidFill>
              </a:rPr>
              <a:t> les deux </a:t>
            </a:r>
            <a:r>
              <a:rPr lang="en-GB" sz="1800" i="1" err="1">
                <a:solidFill>
                  <a:srgbClr val="3366FF"/>
                </a:solidFill>
              </a:rPr>
              <a:t>cylindres</a:t>
            </a:r>
            <a:r>
              <a:rPr lang="en-GB" sz="1800" i="1">
                <a:solidFill>
                  <a:srgbClr val="3366FF"/>
                </a:solidFill>
              </a:rPr>
              <a:t> </a:t>
            </a:r>
            <a:r>
              <a:rPr lang="en-GB" sz="1800" i="1" err="1">
                <a:solidFill>
                  <a:srgbClr val="3366FF"/>
                </a:solidFill>
              </a:rPr>
              <a:t>atteindre</a:t>
            </a:r>
            <a:r>
              <a:rPr lang="en-GB" sz="1800" i="1">
                <a:solidFill>
                  <a:srgbClr val="3366FF"/>
                </a:solidFill>
              </a:rPr>
              <a:t> la </a:t>
            </a:r>
            <a:r>
              <a:rPr lang="en-GB" sz="1800" i="1" err="1">
                <a:solidFill>
                  <a:srgbClr val="3366FF"/>
                </a:solidFill>
              </a:rPr>
              <a:t>même</a:t>
            </a:r>
            <a:r>
              <a:rPr lang="en-GB" sz="1800" i="1">
                <a:solidFill>
                  <a:srgbClr val="3366FF"/>
                </a:solidFill>
              </a:rPr>
              <a:t> </a:t>
            </a:r>
            <a:r>
              <a:rPr lang="en-GB" sz="1800" i="1" err="1">
                <a:solidFill>
                  <a:srgbClr val="3366FF"/>
                </a:solidFill>
              </a:rPr>
              <a:t>température</a:t>
            </a:r>
            <a:r>
              <a:rPr lang="en-GB" sz="1800" i="1">
                <a:solidFill>
                  <a:srgbClr val="3366FF"/>
                </a:solidFill>
              </a:rPr>
              <a:t>, </a:t>
            </a:r>
            <a:r>
              <a:rPr lang="en-GB" sz="1800" i="1" err="1">
                <a:solidFill>
                  <a:srgbClr val="3366FF"/>
                </a:solidFill>
              </a:rPr>
              <a:t>elle</a:t>
            </a:r>
            <a:r>
              <a:rPr lang="en-GB" sz="1800" i="1">
                <a:solidFill>
                  <a:srgbClr val="3366FF"/>
                </a:solidFill>
              </a:rPr>
              <a:t> les a </a:t>
            </a:r>
            <a:r>
              <a:rPr lang="en-GB" sz="1800" i="1" err="1">
                <a:solidFill>
                  <a:srgbClr val="3366FF"/>
                </a:solidFill>
              </a:rPr>
              <a:t>placés</a:t>
            </a:r>
            <a:r>
              <a:rPr lang="en-GB" sz="1800" i="1">
                <a:solidFill>
                  <a:srgbClr val="3366FF"/>
                </a:solidFill>
              </a:rPr>
              <a:t> </a:t>
            </a:r>
            <a:r>
              <a:rPr lang="en-GB" sz="1800" i="1" err="1">
                <a:solidFill>
                  <a:srgbClr val="3366FF"/>
                </a:solidFill>
              </a:rPr>
              <a:t>à</a:t>
            </a:r>
            <a:r>
              <a:rPr lang="en-GB" sz="1800" i="1">
                <a:solidFill>
                  <a:srgbClr val="3366FF"/>
                </a:solidFill>
              </a:rPr>
              <a:t> la lumière du soleil pour </a:t>
            </a:r>
            <a:r>
              <a:rPr lang="en-GB" sz="1800" i="1" err="1">
                <a:solidFill>
                  <a:srgbClr val="3366FF"/>
                </a:solidFill>
              </a:rPr>
              <a:t>mesurer</a:t>
            </a:r>
            <a:r>
              <a:rPr lang="en-GB" sz="1800" i="1">
                <a:solidFill>
                  <a:srgbClr val="3366FF"/>
                </a:solidFill>
              </a:rPr>
              <a:t> la variation de </a:t>
            </a:r>
            <a:r>
              <a:rPr lang="en-GB" sz="1800" i="1" err="1">
                <a:solidFill>
                  <a:srgbClr val="3366FF"/>
                </a:solidFill>
              </a:rPr>
              <a:t>température</a:t>
            </a:r>
            <a:r>
              <a:rPr lang="en-GB" sz="1800" i="1">
                <a:solidFill>
                  <a:srgbClr val="3366FF"/>
                </a:solidFill>
              </a:rPr>
              <a:t> </a:t>
            </a:r>
            <a:r>
              <a:rPr lang="en-GB" sz="1800" i="1" err="1">
                <a:solidFill>
                  <a:srgbClr val="3366FF"/>
                </a:solidFill>
              </a:rPr>
              <a:t>une</a:t>
            </a:r>
            <a:r>
              <a:rPr lang="en-GB" sz="1800" i="1">
                <a:solidFill>
                  <a:srgbClr val="3366FF"/>
                </a:solidFill>
              </a:rPr>
              <a:t> </a:t>
            </a:r>
            <a:r>
              <a:rPr lang="en-GB" sz="1800" i="1" err="1">
                <a:solidFill>
                  <a:srgbClr val="3366FF"/>
                </a:solidFill>
              </a:rPr>
              <a:t>fois</a:t>
            </a:r>
            <a:r>
              <a:rPr lang="en-GB" sz="1800" i="1">
                <a:solidFill>
                  <a:srgbClr val="3366FF"/>
                </a:solidFill>
              </a:rPr>
              <a:t> </a:t>
            </a:r>
            <a:r>
              <a:rPr lang="en-GB" sz="1800" i="1" err="1">
                <a:solidFill>
                  <a:srgbClr val="3366FF"/>
                </a:solidFill>
              </a:rPr>
              <a:t>chauffés</a:t>
            </a:r>
            <a:r>
              <a:rPr lang="en-GB" sz="1800" i="1">
                <a:solidFill>
                  <a:srgbClr val="3366FF"/>
                </a:solidFill>
              </a:rPr>
              <a:t> et dans </a:t>
            </a:r>
            <a:r>
              <a:rPr lang="en-GB" sz="1800" i="1" err="1">
                <a:solidFill>
                  <a:srgbClr val="3366FF"/>
                </a:solidFill>
              </a:rPr>
              <a:t>différentes</a:t>
            </a:r>
            <a:r>
              <a:rPr lang="en-GB" sz="1800" i="1">
                <a:solidFill>
                  <a:srgbClr val="3366FF"/>
                </a:solidFill>
              </a:rPr>
              <a:t> conditions </a:t>
            </a:r>
            <a:r>
              <a:rPr lang="en-GB" sz="1800" i="1" err="1">
                <a:solidFill>
                  <a:srgbClr val="3366FF"/>
                </a:solidFill>
              </a:rPr>
              <a:t>d'humidité</a:t>
            </a:r>
            <a:r>
              <a:rPr lang="en-GB" sz="1800" i="1">
                <a:solidFill>
                  <a:srgbClr val="3366FF"/>
                </a:solidFill>
              </a:rPr>
              <a:t>. Elle a </a:t>
            </a:r>
            <a:r>
              <a:rPr lang="en-GB" sz="1800" i="1" err="1">
                <a:solidFill>
                  <a:srgbClr val="3366FF"/>
                </a:solidFill>
              </a:rPr>
              <a:t>réalisé</a:t>
            </a:r>
            <a:r>
              <a:rPr lang="en-GB" sz="1800" i="1">
                <a:solidFill>
                  <a:srgbClr val="3366FF"/>
                </a:solidFill>
              </a:rPr>
              <a:t> </a:t>
            </a:r>
            <a:r>
              <a:rPr lang="en-GB" sz="1800" i="1" err="1">
                <a:solidFill>
                  <a:srgbClr val="3366FF"/>
                </a:solidFill>
              </a:rPr>
              <a:t>cette</a:t>
            </a:r>
            <a:r>
              <a:rPr lang="en-GB" sz="1800" i="1">
                <a:solidFill>
                  <a:srgbClr val="3366FF"/>
                </a:solidFill>
              </a:rPr>
              <a:t> </a:t>
            </a:r>
            <a:r>
              <a:rPr lang="en-GB" sz="1800" i="1" err="1">
                <a:solidFill>
                  <a:srgbClr val="3366FF"/>
                </a:solidFill>
              </a:rPr>
              <a:t>expérience</a:t>
            </a:r>
            <a:r>
              <a:rPr lang="en-GB" sz="1800" i="1">
                <a:solidFill>
                  <a:srgbClr val="3366FF"/>
                </a:solidFill>
              </a:rPr>
              <a:t> avec du CO2, de </a:t>
            </a:r>
            <a:r>
              <a:rPr lang="en-GB" sz="1800" i="1" err="1">
                <a:solidFill>
                  <a:srgbClr val="3366FF"/>
                </a:solidFill>
              </a:rPr>
              <a:t>l'air</a:t>
            </a:r>
            <a:r>
              <a:rPr lang="en-GB" sz="1800" i="1">
                <a:solidFill>
                  <a:srgbClr val="3366FF"/>
                </a:solidFill>
              </a:rPr>
              <a:t> ordinaire et de </a:t>
            </a:r>
            <a:r>
              <a:rPr lang="en-GB" sz="1800" i="1" err="1">
                <a:solidFill>
                  <a:srgbClr val="3366FF"/>
                </a:solidFill>
              </a:rPr>
              <a:t>l'hydrogène</a:t>
            </a:r>
            <a:r>
              <a:rPr lang="en-GB" sz="1800" i="1">
                <a:solidFill>
                  <a:srgbClr val="3366FF"/>
                </a:solidFill>
              </a:rPr>
              <a:t>...</a:t>
            </a:r>
          </a:p>
        </p:txBody>
      </p:sp>
      <p:sp>
        <p:nvSpPr>
          <p:cNvPr id="395" name="Google Shape;395;p4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34</a:t>
            </a:fld>
            <a:endParaRPr/>
          </a:p>
        </p:txBody>
      </p:sp>
      <p:pic>
        <p:nvPicPr>
          <p:cNvPr id="396" name="Google Shape;396;p46" descr="experiment.jpeg"/>
          <p:cNvPicPr preferRelativeResize="0"/>
          <p:nvPr/>
        </p:nvPicPr>
        <p:blipFill rotWithShape="1">
          <a:blip r:embed="rId4">
            <a:alphaModFix/>
          </a:blip>
          <a:srcRect/>
          <a:stretch/>
        </p:blipFill>
        <p:spPr>
          <a:xfrm>
            <a:off x="4604943" y="2033325"/>
            <a:ext cx="4539057" cy="3707341"/>
          </a:xfrm>
          <a:prstGeom prst="rect">
            <a:avLst/>
          </a:prstGeom>
          <a:noFill/>
          <a:ln>
            <a:noFill/>
          </a:ln>
        </p:spPr>
      </p:pic>
      <p:sp>
        <p:nvSpPr>
          <p:cNvPr id="397" name="Google Shape;397;p46"/>
          <p:cNvSpPr txBox="1"/>
          <p:nvPr/>
        </p:nvSpPr>
        <p:spPr>
          <a:xfrm>
            <a:off x="6781802" y="5969003"/>
            <a:ext cx="2997201" cy="276959"/>
          </a:xfrm>
          <a:prstGeom prst="rect">
            <a:avLst/>
          </a:prstGeom>
          <a:noFill/>
          <a:ln>
            <a:noFill/>
          </a:ln>
        </p:spPr>
        <p:txBody>
          <a:bodyPr spcFirstLastPara="1" wrap="square" lIns="91425" tIns="45700" rIns="91425" bIns="45700" anchor="t" anchorCtr="0">
            <a:spAutoFit/>
          </a:bodyPr>
          <a:lstStyle/>
          <a:p>
            <a:r>
              <a:rPr lang="fr-FR" sz="1200"/>
              <a:t>Source: Icons by Scribble.Liners</a:t>
            </a:r>
            <a:endParaRPr sz="1200"/>
          </a:p>
        </p:txBody>
      </p:sp>
      <p:sp>
        <p:nvSpPr>
          <p:cNvPr id="10" name="Google Shape;342;p40">
            <a:extLst>
              <a:ext uri="{FF2B5EF4-FFF2-40B4-BE49-F238E27FC236}">
                <a16:creationId xmlns:a16="http://schemas.microsoft.com/office/drawing/2014/main" id="{DD42F160-E0B9-3C49-B356-B774FEFC9597}"/>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 </a:t>
            </a:r>
            <a:r>
              <a:rPr lang="en-GB" err="1"/>
              <a:t>l'effet</a:t>
            </a:r>
            <a:r>
              <a:rPr lang="en-GB"/>
              <a:t> de </a:t>
            </a:r>
            <a:r>
              <a:rPr lang="en-GB" err="1"/>
              <a:t>serre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47"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404" name="Google Shape;404;p47"/>
          <p:cNvSpPr txBox="1">
            <a:spLocks noGrp="1"/>
          </p:cNvSpPr>
          <p:nvPr>
            <p:ph type="body" idx="1"/>
          </p:nvPr>
        </p:nvSpPr>
        <p:spPr>
          <a:xfrm>
            <a:off x="114300" y="1273841"/>
            <a:ext cx="4479597" cy="5062297"/>
          </a:xfrm>
          <a:prstGeom prst="rect">
            <a:avLst/>
          </a:prstGeom>
          <a:noFill/>
          <a:ln>
            <a:noFill/>
          </a:ln>
        </p:spPr>
        <p:txBody>
          <a:bodyPr spcFirstLastPara="1" wrap="square" lIns="91425" tIns="45700" rIns="91425" bIns="45700" anchor="t" anchorCtr="0">
            <a:noAutofit/>
          </a:bodyPr>
          <a:lstStyle/>
          <a:p>
            <a:pPr marL="71999" indent="-71999">
              <a:spcBef>
                <a:spcPts val="0"/>
              </a:spcBef>
              <a:buClr>
                <a:srgbClr val="3366FF"/>
              </a:buClr>
              <a:buNone/>
            </a:pPr>
            <a:r>
              <a:rPr lang="en-GB" sz="1800" i="1">
                <a:solidFill>
                  <a:srgbClr val="3366FF"/>
                </a:solidFill>
              </a:rPr>
              <a:t>	"...</a:t>
            </a:r>
            <a:r>
              <a:rPr lang="en-GB" sz="1800" i="1" err="1">
                <a:solidFill>
                  <a:srgbClr val="3366FF"/>
                </a:solidFill>
              </a:rPr>
              <a:t>parmi</a:t>
            </a:r>
            <a:r>
              <a:rPr lang="en-GB" sz="1800" i="1">
                <a:solidFill>
                  <a:srgbClr val="3366FF"/>
                </a:solidFill>
              </a:rPr>
              <a:t> les </a:t>
            </a:r>
            <a:r>
              <a:rPr lang="en-GB" sz="1800" i="1" err="1">
                <a:solidFill>
                  <a:srgbClr val="3366FF"/>
                </a:solidFill>
              </a:rPr>
              <a:t>gaz</a:t>
            </a:r>
            <a:r>
              <a:rPr lang="en-GB" sz="1800" i="1">
                <a:solidFill>
                  <a:srgbClr val="3366FF"/>
                </a:solidFill>
              </a:rPr>
              <a:t> </a:t>
            </a:r>
            <a:r>
              <a:rPr lang="en-GB" sz="1800" i="1" err="1">
                <a:solidFill>
                  <a:srgbClr val="3366FF"/>
                </a:solidFill>
              </a:rPr>
              <a:t>qu'elle</a:t>
            </a:r>
            <a:r>
              <a:rPr lang="en-GB" sz="1800" i="1">
                <a:solidFill>
                  <a:srgbClr val="3366FF"/>
                </a:solidFill>
              </a:rPr>
              <a:t> a </a:t>
            </a:r>
            <a:r>
              <a:rPr lang="en-GB" sz="1800" i="1" err="1">
                <a:solidFill>
                  <a:srgbClr val="3366FF"/>
                </a:solidFill>
              </a:rPr>
              <a:t>testés</a:t>
            </a:r>
            <a:r>
              <a:rPr lang="en-GB" sz="1800" i="1">
                <a:solidFill>
                  <a:srgbClr val="3366FF"/>
                </a:solidFill>
              </a:rPr>
              <a:t>, Foote a </a:t>
            </a:r>
            <a:r>
              <a:rPr lang="en-GB" sz="1800" i="1" err="1">
                <a:solidFill>
                  <a:srgbClr val="3366FF"/>
                </a:solidFill>
              </a:rPr>
              <a:t>conclu</a:t>
            </a:r>
            <a:r>
              <a:rPr lang="en-GB" sz="1800" i="1">
                <a:solidFill>
                  <a:srgbClr val="3366FF"/>
                </a:solidFill>
              </a:rPr>
              <a:t> que</a:t>
            </a:r>
            <a:r>
              <a:rPr lang="en-GB" sz="1800" b="1" i="1">
                <a:solidFill>
                  <a:srgbClr val="3366FF"/>
                </a:solidFill>
              </a:rPr>
              <a:t> le </a:t>
            </a:r>
            <a:r>
              <a:rPr lang="en-GB" sz="1800" b="1" i="1" err="1">
                <a:solidFill>
                  <a:srgbClr val="3366FF"/>
                </a:solidFill>
              </a:rPr>
              <a:t>dioxyde</a:t>
            </a:r>
            <a:r>
              <a:rPr lang="en-GB" sz="1800" b="1" i="1">
                <a:solidFill>
                  <a:srgbClr val="3366FF"/>
                </a:solidFill>
              </a:rPr>
              <a:t> de </a:t>
            </a:r>
            <a:r>
              <a:rPr lang="en-GB" sz="1800" b="1" i="1" err="1">
                <a:solidFill>
                  <a:srgbClr val="3366FF"/>
                </a:solidFill>
              </a:rPr>
              <a:t>carbone</a:t>
            </a:r>
            <a:r>
              <a:rPr lang="en-GB" sz="1800" b="1" i="1">
                <a:solidFill>
                  <a:srgbClr val="3366FF"/>
                </a:solidFill>
              </a:rPr>
              <a:t> (CO2) </a:t>
            </a:r>
            <a:r>
              <a:rPr lang="en-GB" sz="1800" b="1" i="1" err="1">
                <a:solidFill>
                  <a:srgbClr val="3366FF"/>
                </a:solidFill>
              </a:rPr>
              <a:t>emprisonnait</a:t>
            </a:r>
            <a:r>
              <a:rPr lang="en-GB" sz="1800" b="1" i="1">
                <a:solidFill>
                  <a:srgbClr val="3366FF"/>
                </a:solidFill>
              </a:rPr>
              <a:t> le plus de </a:t>
            </a:r>
            <a:r>
              <a:rPr lang="en-GB" sz="1800" b="1" i="1" err="1">
                <a:solidFill>
                  <a:srgbClr val="3366FF"/>
                </a:solidFill>
              </a:rPr>
              <a:t>chaleur</a:t>
            </a:r>
            <a:r>
              <a:rPr lang="en-GB" sz="1800" b="1" i="1">
                <a:solidFill>
                  <a:srgbClr val="3366FF"/>
                </a:solidFill>
              </a:rPr>
              <a:t>, </a:t>
            </a:r>
            <a:r>
              <a:rPr lang="en-GB" sz="1800" b="1" i="1" err="1">
                <a:solidFill>
                  <a:srgbClr val="3366FF"/>
                </a:solidFill>
              </a:rPr>
              <a:t>atteignant</a:t>
            </a:r>
            <a:r>
              <a:rPr lang="en-GB" sz="1800" b="1" i="1">
                <a:solidFill>
                  <a:srgbClr val="3366FF"/>
                </a:solidFill>
              </a:rPr>
              <a:t> </a:t>
            </a:r>
            <a:r>
              <a:rPr lang="en-GB" sz="1800" b="1" i="1" err="1">
                <a:solidFill>
                  <a:srgbClr val="3366FF"/>
                </a:solidFill>
              </a:rPr>
              <a:t>une</a:t>
            </a:r>
            <a:r>
              <a:rPr lang="en-GB" sz="1800" b="1" i="1">
                <a:solidFill>
                  <a:srgbClr val="3366FF"/>
                </a:solidFill>
              </a:rPr>
              <a:t> </a:t>
            </a:r>
            <a:r>
              <a:rPr lang="en-GB" sz="1800" b="1" i="1" err="1">
                <a:solidFill>
                  <a:srgbClr val="3366FF"/>
                </a:solidFill>
              </a:rPr>
              <a:t>température</a:t>
            </a:r>
            <a:r>
              <a:rPr lang="en-GB" sz="1800" b="1" i="1">
                <a:solidFill>
                  <a:srgbClr val="3366FF"/>
                </a:solidFill>
              </a:rPr>
              <a:t> de 125 °F </a:t>
            </a:r>
            <a:r>
              <a:rPr lang="en-GB" sz="1800" i="1">
                <a:solidFill>
                  <a:srgbClr val="3366FF"/>
                </a:solidFill>
              </a:rPr>
              <a:t>(52 °C). </a:t>
            </a:r>
            <a:r>
              <a:rPr lang="en-GB" sz="1800" i="1" err="1">
                <a:solidFill>
                  <a:srgbClr val="3366FF"/>
                </a:solidFill>
              </a:rPr>
              <a:t>À</a:t>
            </a:r>
            <a:r>
              <a:rPr lang="en-GB" sz="1800" i="1">
                <a:solidFill>
                  <a:srgbClr val="3366FF"/>
                </a:solidFill>
              </a:rPr>
              <a:t> </a:t>
            </a:r>
            <a:r>
              <a:rPr lang="en-GB" sz="1800" i="1" err="1">
                <a:solidFill>
                  <a:srgbClr val="3366FF"/>
                </a:solidFill>
              </a:rPr>
              <a:t>partir</a:t>
            </a:r>
            <a:r>
              <a:rPr lang="en-GB" sz="1800" i="1">
                <a:solidFill>
                  <a:srgbClr val="3366FF"/>
                </a:solidFill>
              </a:rPr>
              <a:t> de </a:t>
            </a:r>
            <a:r>
              <a:rPr lang="en-GB" sz="1800" i="1" err="1">
                <a:solidFill>
                  <a:srgbClr val="3366FF"/>
                </a:solidFill>
              </a:rPr>
              <a:t>cette</a:t>
            </a:r>
            <a:r>
              <a:rPr lang="en-GB" sz="1800" i="1">
                <a:solidFill>
                  <a:srgbClr val="3366FF"/>
                </a:solidFill>
              </a:rPr>
              <a:t> </a:t>
            </a:r>
            <a:r>
              <a:rPr lang="en-GB" sz="1800" i="1" err="1">
                <a:solidFill>
                  <a:srgbClr val="3366FF"/>
                </a:solidFill>
              </a:rPr>
              <a:t>expérience</a:t>
            </a:r>
            <a:r>
              <a:rPr lang="en-GB" sz="1800" i="1">
                <a:solidFill>
                  <a:srgbClr val="3366FF"/>
                </a:solidFill>
              </a:rPr>
              <a:t>, </a:t>
            </a:r>
            <a:r>
              <a:rPr lang="en-GB" sz="1800" i="1" err="1">
                <a:solidFill>
                  <a:srgbClr val="3366FF"/>
                </a:solidFill>
              </a:rPr>
              <a:t>elle</a:t>
            </a:r>
            <a:r>
              <a:rPr lang="en-GB" sz="1800" i="1">
                <a:solidFill>
                  <a:srgbClr val="3366FF"/>
                </a:solidFill>
              </a:rPr>
              <a:t> a </a:t>
            </a:r>
            <a:r>
              <a:rPr lang="en-GB" sz="1800" i="1" err="1">
                <a:solidFill>
                  <a:srgbClr val="3366FF"/>
                </a:solidFill>
              </a:rPr>
              <a:t>déclaré</a:t>
            </a:r>
            <a:r>
              <a:rPr lang="en-GB" sz="1800" i="1">
                <a:solidFill>
                  <a:srgbClr val="3366FF"/>
                </a:solidFill>
              </a:rPr>
              <a:t> : " Le </a:t>
            </a:r>
            <a:r>
              <a:rPr lang="en-GB" sz="1800" i="1" err="1">
                <a:solidFill>
                  <a:srgbClr val="3366FF"/>
                </a:solidFill>
              </a:rPr>
              <a:t>récepteur</a:t>
            </a:r>
            <a:r>
              <a:rPr lang="en-GB" sz="1800" i="1">
                <a:solidFill>
                  <a:srgbClr val="3366FF"/>
                </a:solidFill>
              </a:rPr>
              <a:t> </a:t>
            </a:r>
            <a:r>
              <a:rPr lang="en-GB" sz="1800" i="1" err="1">
                <a:solidFill>
                  <a:srgbClr val="3366FF"/>
                </a:solidFill>
              </a:rPr>
              <a:t>contenant</a:t>
            </a:r>
            <a:r>
              <a:rPr lang="en-GB" sz="1800" i="1">
                <a:solidFill>
                  <a:srgbClr val="3366FF"/>
                </a:solidFill>
              </a:rPr>
              <a:t> </a:t>
            </a:r>
            <a:r>
              <a:rPr lang="en-GB" sz="1800" i="1" err="1">
                <a:solidFill>
                  <a:srgbClr val="3366FF"/>
                </a:solidFill>
              </a:rPr>
              <a:t>ce</a:t>
            </a:r>
            <a:r>
              <a:rPr lang="en-GB" sz="1800" i="1">
                <a:solidFill>
                  <a:srgbClr val="3366FF"/>
                </a:solidFill>
              </a:rPr>
              <a:t> </a:t>
            </a:r>
            <a:r>
              <a:rPr lang="en-GB" sz="1800" i="1" err="1">
                <a:solidFill>
                  <a:srgbClr val="3366FF"/>
                </a:solidFill>
              </a:rPr>
              <a:t>gaz</a:t>
            </a:r>
            <a:r>
              <a:rPr lang="en-GB" sz="1800" i="1">
                <a:solidFill>
                  <a:srgbClr val="3366FF"/>
                </a:solidFill>
              </a:rPr>
              <a:t> </a:t>
            </a:r>
            <a:r>
              <a:rPr lang="en-GB" sz="1800" i="1" err="1">
                <a:solidFill>
                  <a:srgbClr val="3366FF"/>
                </a:solidFill>
              </a:rPr>
              <a:t>s'est</a:t>
            </a:r>
            <a:r>
              <a:rPr lang="en-GB" sz="1800" i="1">
                <a:solidFill>
                  <a:srgbClr val="3366FF"/>
                </a:solidFill>
              </a:rPr>
              <a:t> </a:t>
            </a:r>
            <a:r>
              <a:rPr lang="en-GB" sz="1800" i="1" err="1">
                <a:solidFill>
                  <a:srgbClr val="3366FF"/>
                </a:solidFill>
              </a:rPr>
              <a:t>lui-même</a:t>
            </a:r>
            <a:r>
              <a:rPr lang="en-GB" sz="1800" i="1">
                <a:solidFill>
                  <a:srgbClr val="3366FF"/>
                </a:solidFill>
              </a:rPr>
              <a:t> beaucoup réchauffé - </a:t>
            </a:r>
            <a:r>
              <a:rPr lang="en-GB" sz="1800" i="1" err="1">
                <a:solidFill>
                  <a:srgbClr val="3366FF"/>
                </a:solidFill>
              </a:rPr>
              <a:t>très</a:t>
            </a:r>
            <a:r>
              <a:rPr lang="en-GB" sz="1800" i="1">
                <a:solidFill>
                  <a:srgbClr val="3366FF"/>
                </a:solidFill>
              </a:rPr>
              <a:t> </a:t>
            </a:r>
            <a:r>
              <a:rPr lang="en-GB" sz="1800" i="1" err="1">
                <a:solidFill>
                  <a:srgbClr val="3366FF"/>
                </a:solidFill>
              </a:rPr>
              <a:t>sensiblement</a:t>
            </a:r>
            <a:r>
              <a:rPr lang="en-GB" sz="1800" i="1">
                <a:solidFill>
                  <a:srgbClr val="3366FF"/>
                </a:solidFill>
              </a:rPr>
              <a:t> plus que </a:t>
            </a:r>
            <a:r>
              <a:rPr lang="en-GB" sz="1800" i="1" err="1">
                <a:solidFill>
                  <a:srgbClr val="3366FF"/>
                </a:solidFill>
              </a:rPr>
              <a:t>l'autre</a:t>
            </a:r>
            <a:r>
              <a:rPr lang="en-GB" sz="1800" i="1">
                <a:solidFill>
                  <a:srgbClr val="3366FF"/>
                </a:solidFill>
              </a:rPr>
              <a:t> - et </a:t>
            </a:r>
            <a:r>
              <a:rPr lang="en-GB" sz="1800" i="1" err="1">
                <a:solidFill>
                  <a:srgbClr val="3366FF"/>
                </a:solidFill>
              </a:rPr>
              <a:t>lorsqu'il</a:t>
            </a:r>
            <a:r>
              <a:rPr lang="en-GB" sz="1800" i="1">
                <a:solidFill>
                  <a:srgbClr val="3366FF"/>
                </a:solidFill>
              </a:rPr>
              <a:t> a </a:t>
            </a:r>
            <a:r>
              <a:rPr lang="en-GB" sz="1800" i="1" err="1">
                <a:solidFill>
                  <a:srgbClr val="3366FF"/>
                </a:solidFill>
              </a:rPr>
              <a:t>été</a:t>
            </a:r>
            <a:r>
              <a:rPr lang="en-GB" sz="1800" i="1">
                <a:solidFill>
                  <a:srgbClr val="3366FF"/>
                </a:solidFill>
              </a:rPr>
              <a:t> </a:t>
            </a:r>
            <a:r>
              <a:rPr lang="en-GB" sz="1800" i="1" err="1">
                <a:solidFill>
                  <a:srgbClr val="3366FF"/>
                </a:solidFill>
              </a:rPr>
              <a:t>retiré</a:t>
            </a:r>
            <a:r>
              <a:rPr lang="en-GB" sz="1800" i="1">
                <a:solidFill>
                  <a:srgbClr val="3366FF"/>
                </a:solidFill>
              </a:rPr>
              <a:t> [du Soleil], il a mis </a:t>
            </a:r>
            <a:r>
              <a:rPr lang="en-GB" sz="1800" i="1" err="1">
                <a:solidFill>
                  <a:srgbClr val="3366FF"/>
                </a:solidFill>
              </a:rPr>
              <a:t>plusieurs</a:t>
            </a:r>
            <a:r>
              <a:rPr lang="en-GB" sz="1800" i="1">
                <a:solidFill>
                  <a:srgbClr val="3366FF"/>
                </a:solidFill>
              </a:rPr>
              <a:t> </a:t>
            </a:r>
            <a:r>
              <a:rPr lang="en-GB" sz="1800" i="1" err="1">
                <a:solidFill>
                  <a:srgbClr val="3366FF"/>
                </a:solidFill>
              </a:rPr>
              <a:t>fois</a:t>
            </a:r>
            <a:r>
              <a:rPr lang="en-GB" sz="1800" i="1">
                <a:solidFill>
                  <a:srgbClr val="3366FF"/>
                </a:solidFill>
              </a:rPr>
              <a:t> plus de temps </a:t>
            </a:r>
            <a:r>
              <a:rPr lang="en-GB" sz="1800" i="1" err="1">
                <a:solidFill>
                  <a:srgbClr val="3366FF"/>
                </a:solidFill>
              </a:rPr>
              <a:t>à</a:t>
            </a:r>
            <a:r>
              <a:rPr lang="en-GB" sz="1800" i="1">
                <a:solidFill>
                  <a:srgbClr val="3366FF"/>
                </a:solidFill>
              </a:rPr>
              <a:t> se </a:t>
            </a:r>
            <a:r>
              <a:rPr lang="en-GB" sz="1800" i="1" err="1">
                <a:solidFill>
                  <a:srgbClr val="3366FF"/>
                </a:solidFill>
              </a:rPr>
              <a:t>refroidir</a:t>
            </a:r>
            <a:r>
              <a:rPr lang="en-GB" sz="1800" i="1">
                <a:solidFill>
                  <a:srgbClr val="3366FF"/>
                </a:solidFill>
              </a:rPr>
              <a:t>. "</a:t>
            </a:r>
            <a:r>
              <a:rPr lang="en-GB" sz="1800" i="1" err="1">
                <a:solidFill>
                  <a:srgbClr val="3366FF"/>
                </a:solidFill>
              </a:rPr>
              <a:t>En</a:t>
            </a:r>
            <a:r>
              <a:rPr lang="en-GB" sz="1800" i="1">
                <a:solidFill>
                  <a:srgbClr val="3366FF"/>
                </a:solidFill>
              </a:rPr>
              <a:t> se penchant sur </a:t>
            </a:r>
            <a:r>
              <a:rPr lang="en-GB" sz="1800" i="1" err="1">
                <a:solidFill>
                  <a:srgbClr val="3366FF"/>
                </a:solidFill>
              </a:rPr>
              <a:t>l'histoire</a:t>
            </a:r>
            <a:r>
              <a:rPr lang="en-GB" sz="1800" i="1">
                <a:solidFill>
                  <a:srgbClr val="3366FF"/>
                </a:solidFill>
              </a:rPr>
              <a:t> de la Terre, Foote a </a:t>
            </a:r>
            <a:r>
              <a:rPr lang="en-GB" sz="1800" i="1" err="1">
                <a:solidFill>
                  <a:srgbClr val="3366FF"/>
                </a:solidFill>
              </a:rPr>
              <a:t>émis</a:t>
            </a:r>
            <a:r>
              <a:rPr lang="en-GB" sz="1800" i="1">
                <a:solidFill>
                  <a:srgbClr val="3366FF"/>
                </a:solidFill>
              </a:rPr>
              <a:t> </a:t>
            </a:r>
            <a:r>
              <a:rPr lang="en-GB" sz="1800" i="1" err="1">
                <a:solidFill>
                  <a:srgbClr val="3366FF"/>
                </a:solidFill>
              </a:rPr>
              <a:t>l'hypothèse</a:t>
            </a:r>
            <a:r>
              <a:rPr lang="en-GB" sz="1800" i="1">
                <a:solidFill>
                  <a:srgbClr val="3366FF"/>
                </a:solidFill>
              </a:rPr>
              <a:t> </a:t>
            </a:r>
            <a:r>
              <a:rPr lang="en-GB" sz="1800" i="1" err="1">
                <a:solidFill>
                  <a:srgbClr val="3366FF"/>
                </a:solidFill>
              </a:rPr>
              <a:t>suivante</a:t>
            </a:r>
            <a:r>
              <a:rPr lang="en-GB" sz="1800" i="1">
                <a:solidFill>
                  <a:srgbClr val="3366FF"/>
                </a:solidFill>
              </a:rPr>
              <a:t> : " </a:t>
            </a:r>
            <a:r>
              <a:rPr lang="en-GB" sz="1800" b="1" i="1">
                <a:solidFill>
                  <a:srgbClr val="3366FF"/>
                </a:solidFill>
              </a:rPr>
              <a:t>Une </a:t>
            </a:r>
            <a:r>
              <a:rPr lang="en-GB" sz="1800" b="1" i="1" err="1">
                <a:solidFill>
                  <a:srgbClr val="3366FF"/>
                </a:solidFill>
              </a:rPr>
              <a:t>atmosphère</a:t>
            </a:r>
            <a:r>
              <a:rPr lang="en-GB" sz="1800" b="1" i="1">
                <a:solidFill>
                  <a:srgbClr val="3366FF"/>
                </a:solidFill>
              </a:rPr>
              <a:t> de </a:t>
            </a:r>
            <a:r>
              <a:rPr lang="en-GB" sz="1800" b="1" i="1" err="1">
                <a:solidFill>
                  <a:srgbClr val="3366FF"/>
                </a:solidFill>
              </a:rPr>
              <a:t>ce</a:t>
            </a:r>
            <a:r>
              <a:rPr lang="en-GB" sz="1800" b="1" i="1">
                <a:solidFill>
                  <a:srgbClr val="3366FF"/>
                </a:solidFill>
              </a:rPr>
              <a:t> </a:t>
            </a:r>
            <a:r>
              <a:rPr lang="en-GB" sz="1800" b="1" i="1" err="1">
                <a:solidFill>
                  <a:srgbClr val="3366FF"/>
                </a:solidFill>
              </a:rPr>
              <a:t>gaz</a:t>
            </a:r>
            <a:r>
              <a:rPr lang="en-GB" sz="1800" b="1" i="1">
                <a:solidFill>
                  <a:srgbClr val="3366FF"/>
                </a:solidFill>
              </a:rPr>
              <a:t> </a:t>
            </a:r>
            <a:r>
              <a:rPr lang="en-GB" sz="1800" b="1" i="1" err="1">
                <a:solidFill>
                  <a:srgbClr val="3366FF"/>
                </a:solidFill>
              </a:rPr>
              <a:t>donnerait</a:t>
            </a:r>
            <a:r>
              <a:rPr lang="en-GB" sz="1800" b="1" i="1">
                <a:solidFill>
                  <a:srgbClr val="3366FF"/>
                </a:solidFill>
              </a:rPr>
              <a:t> </a:t>
            </a:r>
            <a:r>
              <a:rPr lang="en-GB" sz="1800" b="1" i="1" err="1">
                <a:solidFill>
                  <a:srgbClr val="3366FF"/>
                </a:solidFill>
              </a:rPr>
              <a:t>à</a:t>
            </a:r>
            <a:r>
              <a:rPr lang="en-GB" sz="1800" b="1" i="1">
                <a:solidFill>
                  <a:srgbClr val="3366FF"/>
                </a:solidFill>
              </a:rPr>
              <a:t> </a:t>
            </a:r>
            <a:r>
              <a:rPr lang="en-GB" sz="1800" b="1" i="1" err="1">
                <a:solidFill>
                  <a:srgbClr val="3366FF"/>
                </a:solidFill>
              </a:rPr>
              <a:t>notre</a:t>
            </a:r>
            <a:r>
              <a:rPr lang="en-GB" sz="1800" b="1" i="1">
                <a:solidFill>
                  <a:srgbClr val="3366FF"/>
                </a:solidFill>
              </a:rPr>
              <a:t> </a:t>
            </a:r>
            <a:r>
              <a:rPr lang="en-GB" sz="1800" b="1" i="1" err="1">
                <a:solidFill>
                  <a:srgbClr val="3366FF"/>
                </a:solidFill>
              </a:rPr>
              <a:t>terre</a:t>
            </a:r>
            <a:r>
              <a:rPr lang="en-GB" sz="1800" b="1" i="1">
                <a:solidFill>
                  <a:srgbClr val="3366FF"/>
                </a:solidFill>
              </a:rPr>
              <a:t> </a:t>
            </a:r>
            <a:r>
              <a:rPr lang="en-GB" sz="1800" b="1" i="1" err="1">
                <a:solidFill>
                  <a:srgbClr val="3366FF"/>
                </a:solidFill>
              </a:rPr>
              <a:t>une</a:t>
            </a:r>
            <a:r>
              <a:rPr lang="en-GB" sz="1800" b="1" i="1">
                <a:solidFill>
                  <a:srgbClr val="3366FF"/>
                </a:solidFill>
              </a:rPr>
              <a:t> </a:t>
            </a:r>
            <a:r>
              <a:rPr lang="en-GB" sz="1800" b="1" i="1" err="1">
                <a:solidFill>
                  <a:srgbClr val="3366FF"/>
                </a:solidFill>
              </a:rPr>
              <a:t>température</a:t>
            </a:r>
            <a:r>
              <a:rPr lang="en-GB" sz="1800" b="1" i="1">
                <a:solidFill>
                  <a:srgbClr val="3366FF"/>
                </a:solidFill>
              </a:rPr>
              <a:t> </a:t>
            </a:r>
            <a:r>
              <a:rPr lang="en-GB" sz="1800" b="1" i="1" err="1">
                <a:solidFill>
                  <a:srgbClr val="3366FF"/>
                </a:solidFill>
              </a:rPr>
              <a:t>élevée</a:t>
            </a:r>
            <a:r>
              <a:rPr lang="en-GB" sz="1800" b="1" i="1">
                <a:solidFill>
                  <a:srgbClr val="3366FF"/>
                </a:solidFill>
              </a:rPr>
              <a:t> </a:t>
            </a:r>
            <a:r>
              <a:rPr lang="en-GB" sz="1800" i="1">
                <a:solidFill>
                  <a:srgbClr val="3366FF"/>
                </a:solidFill>
              </a:rPr>
              <a:t>; et </a:t>
            </a:r>
            <a:r>
              <a:rPr lang="en-GB" sz="1800" i="1" err="1">
                <a:solidFill>
                  <a:srgbClr val="3366FF"/>
                </a:solidFill>
              </a:rPr>
              <a:t>si</a:t>
            </a:r>
            <a:r>
              <a:rPr lang="en-GB" sz="1800" i="1">
                <a:solidFill>
                  <a:srgbClr val="3366FF"/>
                </a:solidFill>
              </a:rPr>
              <a:t>, </a:t>
            </a:r>
            <a:r>
              <a:rPr lang="en-GB" sz="1800" i="1" err="1">
                <a:solidFill>
                  <a:srgbClr val="3366FF"/>
                </a:solidFill>
              </a:rPr>
              <a:t>comme</a:t>
            </a:r>
            <a:r>
              <a:rPr lang="en-GB" sz="1800" i="1">
                <a:solidFill>
                  <a:srgbClr val="3366FF"/>
                </a:solidFill>
              </a:rPr>
              <a:t> </a:t>
            </a:r>
            <a:r>
              <a:rPr lang="en-GB" sz="1800" i="1" err="1">
                <a:solidFill>
                  <a:srgbClr val="3366FF"/>
                </a:solidFill>
              </a:rPr>
              <a:t>certains</a:t>
            </a:r>
            <a:r>
              <a:rPr lang="en-GB" sz="1800" i="1">
                <a:solidFill>
                  <a:srgbClr val="3366FF"/>
                </a:solidFill>
              </a:rPr>
              <a:t> le </a:t>
            </a:r>
            <a:r>
              <a:rPr lang="en-GB" sz="1800" i="1" err="1">
                <a:solidFill>
                  <a:srgbClr val="3366FF"/>
                </a:solidFill>
              </a:rPr>
              <a:t>supposent</a:t>
            </a:r>
            <a:r>
              <a:rPr lang="en-GB" sz="1800" i="1">
                <a:solidFill>
                  <a:srgbClr val="3366FF"/>
                </a:solidFill>
              </a:rPr>
              <a:t>, </a:t>
            </a:r>
            <a:r>
              <a:rPr lang="en-GB" sz="1800" i="1" err="1">
                <a:solidFill>
                  <a:srgbClr val="3366FF"/>
                </a:solidFill>
              </a:rPr>
              <a:t>à</a:t>
            </a:r>
            <a:r>
              <a:rPr lang="en-GB" sz="1800" i="1">
                <a:solidFill>
                  <a:srgbClr val="3366FF"/>
                </a:solidFill>
              </a:rPr>
              <a:t> </a:t>
            </a:r>
            <a:r>
              <a:rPr lang="en-GB" sz="1800" i="1" err="1">
                <a:solidFill>
                  <a:srgbClr val="3366FF"/>
                </a:solidFill>
              </a:rPr>
              <a:t>une</a:t>
            </a:r>
            <a:r>
              <a:rPr lang="en-GB" sz="1800" i="1">
                <a:solidFill>
                  <a:srgbClr val="3366FF"/>
                </a:solidFill>
              </a:rPr>
              <a:t> </a:t>
            </a:r>
            <a:r>
              <a:rPr lang="en-GB" sz="1800" i="1" err="1">
                <a:solidFill>
                  <a:srgbClr val="3366FF"/>
                </a:solidFill>
              </a:rPr>
              <a:t>période</a:t>
            </a:r>
            <a:r>
              <a:rPr lang="en-GB" sz="1800" i="1">
                <a:solidFill>
                  <a:srgbClr val="3366FF"/>
                </a:solidFill>
              </a:rPr>
              <a:t> de son </a:t>
            </a:r>
            <a:r>
              <a:rPr lang="en-GB" sz="1800" i="1" err="1">
                <a:solidFill>
                  <a:srgbClr val="3366FF"/>
                </a:solidFill>
              </a:rPr>
              <a:t>histoire</a:t>
            </a:r>
            <a:r>
              <a:rPr lang="en-GB" sz="1800" i="1">
                <a:solidFill>
                  <a:srgbClr val="3366FF"/>
                </a:solidFill>
              </a:rPr>
              <a:t>, </a:t>
            </a:r>
            <a:r>
              <a:rPr lang="en-GB" sz="1800" i="1" err="1">
                <a:solidFill>
                  <a:srgbClr val="3366FF"/>
                </a:solidFill>
              </a:rPr>
              <a:t>l'air</a:t>
            </a:r>
            <a:r>
              <a:rPr lang="en-GB" sz="1800" i="1">
                <a:solidFill>
                  <a:srgbClr val="3366FF"/>
                </a:solidFill>
              </a:rPr>
              <a:t> </a:t>
            </a:r>
            <a:r>
              <a:rPr lang="en-GB" sz="1800" i="1" err="1">
                <a:solidFill>
                  <a:srgbClr val="3366FF"/>
                </a:solidFill>
              </a:rPr>
              <a:t>s'y</a:t>
            </a:r>
            <a:r>
              <a:rPr lang="en-GB" sz="1800" i="1">
                <a:solidFill>
                  <a:srgbClr val="3366FF"/>
                </a:solidFill>
              </a:rPr>
              <a:t> </a:t>
            </a:r>
            <a:r>
              <a:rPr lang="en-GB" sz="1800" i="1" err="1">
                <a:solidFill>
                  <a:srgbClr val="3366FF"/>
                </a:solidFill>
              </a:rPr>
              <a:t>était</a:t>
            </a:r>
            <a:r>
              <a:rPr lang="en-GB" sz="1800" i="1">
                <a:solidFill>
                  <a:srgbClr val="3366FF"/>
                </a:solidFill>
              </a:rPr>
              <a:t> </a:t>
            </a:r>
            <a:r>
              <a:rPr lang="en-GB" sz="1800" i="1" err="1">
                <a:solidFill>
                  <a:srgbClr val="3366FF"/>
                </a:solidFill>
              </a:rPr>
              <a:t>mélangé</a:t>
            </a:r>
            <a:r>
              <a:rPr lang="en-GB" sz="1800" i="1">
                <a:solidFill>
                  <a:srgbClr val="3366FF"/>
                </a:solidFill>
              </a:rPr>
              <a:t> dans </a:t>
            </a:r>
            <a:r>
              <a:rPr lang="en-GB" sz="1800" i="1" err="1">
                <a:solidFill>
                  <a:srgbClr val="3366FF"/>
                </a:solidFill>
              </a:rPr>
              <a:t>une</a:t>
            </a:r>
            <a:r>
              <a:rPr lang="en-GB" sz="1800" i="1">
                <a:solidFill>
                  <a:srgbClr val="3366FF"/>
                </a:solidFill>
              </a:rPr>
              <a:t> plus </a:t>
            </a:r>
            <a:r>
              <a:rPr lang="en-GB" sz="1800" i="1" err="1">
                <a:solidFill>
                  <a:srgbClr val="3366FF"/>
                </a:solidFill>
              </a:rPr>
              <a:t>grande</a:t>
            </a:r>
            <a:r>
              <a:rPr lang="en-GB" sz="1800" i="1">
                <a:solidFill>
                  <a:srgbClr val="3366FF"/>
                </a:solidFill>
              </a:rPr>
              <a:t> proportion </a:t>
            </a:r>
            <a:r>
              <a:rPr lang="en-GB" sz="1800" i="1" err="1">
                <a:solidFill>
                  <a:srgbClr val="3366FF"/>
                </a:solidFill>
              </a:rPr>
              <a:t>qu'à</a:t>
            </a:r>
            <a:r>
              <a:rPr lang="en-GB" sz="1800" i="1">
                <a:solidFill>
                  <a:srgbClr val="3366FF"/>
                </a:solidFill>
              </a:rPr>
              <a:t> </a:t>
            </a:r>
            <a:r>
              <a:rPr lang="en-GB" sz="1800" i="1" err="1">
                <a:solidFill>
                  <a:srgbClr val="3366FF"/>
                </a:solidFill>
              </a:rPr>
              <a:t>l'heure</a:t>
            </a:r>
            <a:r>
              <a:rPr lang="en-GB" sz="1800" i="1">
                <a:solidFill>
                  <a:srgbClr val="3366FF"/>
                </a:solidFill>
              </a:rPr>
              <a:t> </a:t>
            </a:r>
            <a:r>
              <a:rPr lang="en-GB" sz="1800" i="1" err="1">
                <a:solidFill>
                  <a:srgbClr val="3366FF"/>
                </a:solidFill>
              </a:rPr>
              <a:t>actuelle</a:t>
            </a:r>
            <a:r>
              <a:rPr lang="en-GB" sz="1800" i="1">
                <a:solidFill>
                  <a:srgbClr val="3366FF"/>
                </a:solidFill>
              </a:rPr>
              <a:t>, </a:t>
            </a:r>
            <a:r>
              <a:rPr lang="en-GB" sz="1800" i="1" err="1">
                <a:solidFill>
                  <a:srgbClr val="3366FF"/>
                </a:solidFill>
              </a:rPr>
              <a:t>une</a:t>
            </a:r>
            <a:r>
              <a:rPr lang="en-GB" sz="1800" i="1">
                <a:solidFill>
                  <a:srgbClr val="3366FF"/>
                </a:solidFill>
              </a:rPr>
              <a:t> augmentation de la </a:t>
            </a:r>
            <a:r>
              <a:rPr lang="en-GB" sz="1800" i="1" err="1">
                <a:solidFill>
                  <a:srgbClr val="3366FF"/>
                </a:solidFill>
              </a:rPr>
              <a:t>température</a:t>
            </a:r>
            <a:r>
              <a:rPr lang="en-GB" sz="1800" i="1">
                <a:solidFill>
                  <a:srgbClr val="3366FF"/>
                </a:solidFill>
              </a:rPr>
              <a:t> due </a:t>
            </a:r>
            <a:r>
              <a:rPr lang="en-GB" sz="1800" i="1" err="1">
                <a:solidFill>
                  <a:srgbClr val="3366FF"/>
                </a:solidFill>
              </a:rPr>
              <a:t>à</a:t>
            </a:r>
            <a:r>
              <a:rPr lang="en-GB" sz="1800" i="1">
                <a:solidFill>
                  <a:srgbClr val="3366FF"/>
                </a:solidFill>
              </a:rPr>
              <a:t> </a:t>
            </a:r>
            <a:r>
              <a:rPr lang="en-GB" sz="1800" i="1" err="1">
                <a:solidFill>
                  <a:srgbClr val="3366FF"/>
                </a:solidFill>
              </a:rPr>
              <a:t>sa</a:t>
            </a:r>
            <a:r>
              <a:rPr lang="en-GB" sz="1800" i="1">
                <a:solidFill>
                  <a:srgbClr val="3366FF"/>
                </a:solidFill>
              </a:rPr>
              <a:t> propre action, </a:t>
            </a:r>
            <a:r>
              <a:rPr lang="en-GB" sz="1800" i="1" err="1">
                <a:solidFill>
                  <a:srgbClr val="3366FF"/>
                </a:solidFill>
              </a:rPr>
              <a:t>ainsi</a:t>
            </a:r>
            <a:r>
              <a:rPr lang="en-GB" sz="1800" i="1">
                <a:solidFill>
                  <a:srgbClr val="3366FF"/>
                </a:solidFill>
              </a:rPr>
              <a:t> </a:t>
            </a:r>
            <a:r>
              <a:rPr lang="en-GB" sz="1800" i="1" err="1">
                <a:solidFill>
                  <a:srgbClr val="3366FF"/>
                </a:solidFill>
              </a:rPr>
              <a:t>qu'à</a:t>
            </a:r>
            <a:r>
              <a:rPr lang="en-GB" sz="1800" i="1">
                <a:solidFill>
                  <a:srgbClr val="3366FF"/>
                </a:solidFill>
              </a:rPr>
              <a:t> </a:t>
            </a:r>
            <a:r>
              <a:rPr lang="en-GB" sz="1800" i="1" err="1">
                <a:solidFill>
                  <a:srgbClr val="3366FF"/>
                </a:solidFill>
              </a:rPr>
              <a:t>l'augmentation</a:t>
            </a:r>
            <a:r>
              <a:rPr lang="en-GB" sz="1800" i="1">
                <a:solidFill>
                  <a:srgbClr val="3366FF"/>
                </a:solidFill>
              </a:rPr>
              <a:t> du </a:t>
            </a:r>
            <a:r>
              <a:rPr lang="en-GB" sz="1800" i="1" err="1">
                <a:solidFill>
                  <a:srgbClr val="3366FF"/>
                </a:solidFill>
              </a:rPr>
              <a:t>poids</a:t>
            </a:r>
            <a:r>
              <a:rPr lang="en-GB" sz="1800" i="1">
                <a:solidFill>
                  <a:srgbClr val="3366FF"/>
                </a:solidFill>
              </a:rPr>
              <a:t>, </a:t>
            </a:r>
            <a:r>
              <a:rPr lang="en-GB" sz="1800" i="1" err="1">
                <a:solidFill>
                  <a:srgbClr val="3366FF"/>
                </a:solidFill>
              </a:rPr>
              <a:t>aurait</a:t>
            </a:r>
            <a:r>
              <a:rPr lang="en-GB" sz="1800" i="1">
                <a:solidFill>
                  <a:srgbClr val="3366FF"/>
                </a:solidFill>
              </a:rPr>
              <a:t> </a:t>
            </a:r>
            <a:r>
              <a:rPr lang="en-GB" sz="1800" i="1" err="1">
                <a:solidFill>
                  <a:srgbClr val="3366FF"/>
                </a:solidFill>
              </a:rPr>
              <a:t>nécessairement</a:t>
            </a:r>
            <a:r>
              <a:rPr lang="en-GB" sz="1800" i="1">
                <a:solidFill>
                  <a:srgbClr val="3366FF"/>
                </a:solidFill>
              </a:rPr>
              <a:t> </a:t>
            </a:r>
            <a:r>
              <a:rPr lang="en-GB" sz="1800" i="1" err="1">
                <a:solidFill>
                  <a:srgbClr val="3366FF"/>
                </a:solidFill>
              </a:rPr>
              <a:t>résulté</a:t>
            </a:r>
            <a:r>
              <a:rPr lang="en-GB" sz="1800" i="1">
                <a:solidFill>
                  <a:srgbClr val="3366FF"/>
                </a:solidFill>
              </a:rPr>
              <a:t>. "</a:t>
            </a:r>
          </a:p>
        </p:txBody>
      </p:sp>
      <p:sp>
        <p:nvSpPr>
          <p:cNvPr id="405" name="Google Shape;405;p47"/>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35</a:t>
            </a:fld>
            <a:endParaRPr/>
          </a:p>
        </p:txBody>
      </p:sp>
      <p:pic>
        <p:nvPicPr>
          <p:cNvPr id="406" name="Google Shape;406;p47" descr="greenhouse-effect-diagram.jpg"/>
          <p:cNvPicPr preferRelativeResize="0"/>
          <p:nvPr/>
        </p:nvPicPr>
        <p:blipFill rotWithShape="1">
          <a:blip r:embed="rId4">
            <a:alphaModFix/>
          </a:blip>
          <a:srcRect/>
          <a:stretch/>
        </p:blipFill>
        <p:spPr>
          <a:xfrm>
            <a:off x="4741333" y="1927975"/>
            <a:ext cx="4402667" cy="4064000"/>
          </a:xfrm>
          <a:prstGeom prst="rect">
            <a:avLst/>
          </a:prstGeom>
          <a:noFill/>
          <a:ln>
            <a:noFill/>
          </a:ln>
        </p:spPr>
      </p:pic>
      <p:sp>
        <p:nvSpPr>
          <p:cNvPr id="407" name="Google Shape;407;p47"/>
          <p:cNvSpPr txBox="1"/>
          <p:nvPr/>
        </p:nvSpPr>
        <p:spPr>
          <a:xfrm>
            <a:off x="4921688" y="6028402"/>
            <a:ext cx="4222312" cy="307736"/>
          </a:xfrm>
          <a:prstGeom prst="rect">
            <a:avLst/>
          </a:prstGeom>
          <a:noFill/>
          <a:ln>
            <a:noFill/>
          </a:ln>
        </p:spPr>
        <p:txBody>
          <a:bodyPr spcFirstLastPara="1" wrap="square" lIns="91425" tIns="45700" rIns="91425" bIns="45700" anchor="t" anchorCtr="0">
            <a:spAutoFit/>
          </a:bodyPr>
          <a:lstStyle/>
          <a:p>
            <a:r>
              <a:rPr lang="fr-FR"/>
              <a:t>Source : Illustration from NASA/JPL-Caltech</a:t>
            </a:r>
            <a:endParaRPr/>
          </a:p>
        </p:txBody>
      </p:sp>
      <p:sp>
        <p:nvSpPr>
          <p:cNvPr id="10" name="Google Shape;342;p40">
            <a:extLst>
              <a:ext uri="{FF2B5EF4-FFF2-40B4-BE49-F238E27FC236}">
                <a16:creationId xmlns:a16="http://schemas.microsoft.com/office/drawing/2014/main" id="{B1E9E440-DE52-E24D-B94A-43E126D1F67E}"/>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 </a:t>
            </a:r>
            <a:r>
              <a:rPr lang="en-GB" err="1"/>
              <a:t>l'effet</a:t>
            </a:r>
            <a:r>
              <a:rPr lang="en-GB"/>
              <a:t> de </a:t>
            </a:r>
            <a:r>
              <a:rPr lang="en-GB" err="1"/>
              <a:t>serre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Google Shape;413;p48"/>
          <p:cNvSpPr txBox="1">
            <a:spLocks noGrp="1"/>
          </p:cNvSpPr>
          <p:nvPr>
            <p:ph type="body" idx="1"/>
          </p:nvPr>
        </p:nvSpPr>
        <p:spPr>
          <a:xfrm>
            <a:off x="0" y="2322348"/>
            <a:ext cx="9057220" cy="4204576"/>
          </a:xfrm>
          <a:prstGeom prst="rect">
            <a:avLst/>
          </a:prstGeom>
          <a:noFill/>
          <a:ln>
            <a:noFill/>
          </a:ln>
        </p:spPr>
        <p:txBody>
          <a:bodyPr spcFirstLastPara="1" wrap="square" lIns="91425" tIns="45700" rIns="91425" bIns="45700" anchor="t" anchorCtr="0">
            <a:noAutofit/>
          </a:bodyPr>
          <a:lstStyle/>
          <a:p>
            <a:pPr marL="71999" indent="-71999" algn="just">
              <a:spcBef>
                <a:spcPts val="0"/>
              </a:spcBef>
              <a:buClr>
                <a:srgbClr val="3366FF"/>
              </a:buClr>
              <a:buNone/>
            </a:pPr>
            <a:r>
              <a:rPr lang="en-GB" sz="2400" b="1"/>
              <a:t> </a:t>
            </a:r>
            <a:endParaRPr lang="en-GB" sz="2400" i="1">
              <a:solidFill>
                <a:srgbClr val="3366FF"/>
              </a:solidFill>
            </a:endParaRPr>
          </a:p>
          <a:p>
            <a:pPr marL="71999" indent="-71999">
              <a:spcBef>
                <a:spcPts val="0"/>
              </a:spcBef>
              <a:buClr>
                <a:srgbClr val="3366FF"/>
              </a:buClr>
              <a:buNone/>
            </a:pPr>
            <a:r>
              <a:rPr lang="en-GB" sz="2400" i="1">
                <a:solidFill>
                  <a:srgbClr val="3366FF"/>
                </a:solidFill>
              </a:rPr>
              <a:t>	</a:t>
            </a:r>
            <a:r>
              <a:rPr lang="en-GB" sz="2400" i="1" err="1">
                <a:solidFill>
                  <a:srgbClr val="3366FF"/>
                </a:solidFill>
              </a:rPr>
              <a:t>En</a:t>
            </a:r>
            <a:r>
              <a:rPr lang="en-GB" sz="2400" i="1">
                <a:solidFill>
                  <a:srgbClr val="3366FF"/>
                </a:solidFill>
              </a:rPr>
              <a:t> </a:t>
            </a:r>
            <a:r>
              <a:rPr lang="en-GB" sz="2400" b="1" i="1">
                <a:solidFill>
                  <a:srgbClr val="3366FF"/>
                </a:solidFill>
              </a:rPr>
              <a:t>1859</a:t>
            </a:r>
            <a:r>
              <a:rPr lang="en-GB" sz="2400" i="1">
                <a:solidFill>
                  <a:srgbClr val="3366FF"/>
                </a:solidFill>
              </a:rPr>
              <a:t>, les </a:t>
            </a:r>
            <a:r>
              <a:rPr lang="en-GB" sz="2400" i="1" err="1">
                <a:solidFill>
                  <a:srgbClr val="3366FF"/>
                </a:solidFill>
              </a:rPr>
              <a:t>réflexions</a:t>
            </a:r>
            <a:r>
              <a:rPr lang="en-GB" sz="2400" i="1">
                <a:solidFill>
                  <a:srgbClr val="3366FF"/>
                </a:solidFill>
              </a:rPr>
              <a:t> </a:t>
            </a:r>
            <a:r>
              <a:rPr lang="en-GB" sz="2400" i="1" err="1">
                <a:solidFill>
                  <a:srgbClr val="3366FF"/>
                </a:solidFill>
              </a:rPr>
              <a:t>théoriques</a:t>
            </a:r>
            <a:r>
              <a:rPr lang="en-GB" sz="2400" i="1">
                <a:solidFill>
                  <a:srgbClr val="3366FF"/>
                </a:solidFill>
              </a:rPr>
              <a:t> de Fourier se </a:t>
            </a:r>
            <a:r>
              <a:rPr lang="en-GB" sz="2400" i="1" err="1">
                <a:solidFill>
                  <a:srgbClr val="3366FF"/>
                </a:solidFill>
              </a:rPr>
              <a:t>sont</a:t>
            </a:r>
            <a:r>
              <a:rPr lang="en-GB" sz="2400" i="1">
                <a:solidFill>
                  <a:srgbClr val="3366FF"/>
                </a:solidFill>
              </a:rPr>
              <a:t> </a:t>
            </a:r>
            <a:r>
              <a:rPr lang="en-GB" sz="2400" i="1" err="1">
                <a:solidFill>
                  <a:srgbClr val="3366FF"/>
                </a:solidFill>
              </a:rPr>
              <a:t>transformées</a:t>
            </a:r>
            <a:r>
              <a:rPr lang="en-GB" sz="2400" i="1">
                <a:solidFill>
                  <a:srgbClr val="3366FF"/>
                </a:solidFill>
              </a:rPr>
              <a:t> </a:t>
            </a:r>
            <a:r>
              <a:rPr lang="en-GB" sz="2400" i="1" err="1">
                <a:solidFill>
                  <a:srgbClr val="3366FF"/>
                </a:solidFill>
              </a:rPr>
              <a:t>en</a:t>
            </a:r>
            <a:r>
              <a:rPr lang="en-GB" sz="2400" i="1">
                <a:solidFill>
                  <a:srgbClr val="3366FF"/>
                </a:solidFill>
              </a:rPr>
              <a:t> </a:t>
            </a:r>
            <a:r>
              <a:rPr lang="en-GB" sz="2400" i="1" err="1">
                <a:solidFill>
                  <a:srgbClr val="3366FF"/>
                </a:solidFill>
              </a:rPr>
              <a:t>expériences</a:t>
            </a:r>
            <a:r>
              <a:rPr lang="en-GB" sz="2400" i="1">
                <a:solidFill>
                  <a:srgbClr val="3366FF"/>
                </a:solidFill>
              </a:rPr>
              <a:t>, </a:t>
            </a:r>
            <a:r>
              <a:rPr lang="en-GB" sz="2400" i="1" err="1">
                <a:solidFill>
                  <a:srgbClr val="3366FF"/>
                </a:solidFill>
              </a:rPr>
              <a:t>lorsque</a:t>
            </a:r>
            <a:r>
              <a:rPr lang="en-GB" sz="2400" i="1">
                <a:solidFill>
                  <a:srgbClr val="3366FF"/>
                </a:solidFill>
              </a:rPr>
              <a:t> </a:t>
            </a:r>
            <a:r>
              <a:rPr lang="en-GB" sz="2400" b="1" i="1">
                <a:solidFill>
                  <a:srgbClr val="3366FF"/>
                </a:solidFill>
              </a:rPr>
              <a:t>John </a:t>
            </a:r>
            <a:r>
              <a:rPr lang="en-GB" sz="2400" b="1" i="1" err="1">
                <a:solidFill>
                  <a:srgbClr val="3366FF"/>
                </a:solidFill>
              </a:rPr>
              <a:t>Tydall</a:t>
            </a:r>
            <a:r>
              <a:rPr lang="en-GB" sz="2400" i="1">
                <a:solidFill>
                  <a:srgbClr val="3366FF"/>
                </a:solidFill>
              </a:rPr>
              <a:t>, un </a:t>
            </a:r>
            <a:r>
              <a:rPr lang="en-GB" sz="2400" i="1" err="1">
                <a:solidFill>
                  <a:srgbClr val="3366FF"/>
                </a:solidFill>
              </a:rPr>
              <a:t>physicien</a:t>
            </a:r>
            <a:r>
              <a:rPr lang="en-GB" sz="2400" i="1">
                <a:solidFill>
                  <a:srgbClr val="3366FF"/>
                </a:solidFill>
              </a:rPr>
              <a:t> </a:t>
            </a:r>
            <a:r>
              <a:rPr lang="en-GB" sz="2400" i="1" err="1">
                <a:solidFill>
                  <a:srgbClr val="3366FF"/>
                </a:solidFill>
              </a:rPr>
              <a:t>irlandais</a:t>
            </a:r>
            <a:r>
              <a:rPr lang="en-GB" sz="2400" i="1">
                <a:solidFill>
                  <a:srgbClr val="3366FF"/>
                </a:solidFill>
              </a:rPr>
              <a:t>, a </a:t>
            </a:r>
            <a:r>
              <a:rPr lang="en-GB" sz="2400" i="1" err="1">
                <a:solidFill>
                  <a:srgbClr val="3366FF"/>
                </a:solidFill>
              </a:rPr>
              <a:t>publié</a:t>
            </a:r>
            <a:r>
              <a:rPr lang="en-GB" sz="2400" i="1">
                <a:solidFill>
                  <a:srgbClr val="3366FF"/>
                </a:solidFill>
              </a:rPr>
              <a:t> son étude sur </a:t>
            </a:r>
            <a:r>
              <a:rPr lang="en-GB" sz="2400" i="1" err="1">
                <a:solidFill>
                  <a:srgbClr val="3366FF"/>
                </a:solidFill>
              </a:rPr>
              <a:t>l'absorption</a:t>
            </a:r>
            <a:r>
              <a:rPr lang="en-GB" sz="2400" i="1">
                <a:solidFill>
                  <a:srgbClr val="3366FF"/>
                </a:solidFill>
              </a:rPr>
              <a:t> des </a:t>
            </a:r>
            <a:r>
              <a:rPr lang="en-GB" sz="2400" i="1" err="1">
                <a:solidFill>
                  <a:srgbClr val="3366FF"/>
                </a:solidFill>
              </a:rPr>
              <a:t>infrarouges</a:t>
            </a:r>
            <a:r>
              <a:rPr lang="en-GB" sz="2400" i="1">
                <a:solidFill>
                  <a:srgbClr val="3366FF"/>
                </a:solidFill>
              </a:rPr>
              <a:t> par </a:t>
            </a:r>
            <a:r>
              <a:rPr lang="en-GB" sz="2400" i="1" err="1">
                <a:solidFill>
                  <a:srgbClr val="3366FF"/>
                </a:solidFill>
              </a:rPr>
              <a:t>différents</a:t>
            </a:r>
            <a:r>
              <a:rPr lang="en-GB" sz="2400" i="1">
                <a:solidFill>
                  <a:srgbClr val="3366FF"/>
                </a:solidFill>
              </a:rPr>
              <a:t> gaz. Il </a:t>
            </a:r>
            <a:r>
              <a:rPr lang="en-GB" sz="2400" i="1" err="1">
                <a:solidFill>
                  <a:srgbClr val="3366FF"/>
                </a:solidFill>
              </a:rPr>
              <a:t>s'agissait</a:t>
            </a:r>
            <a:r>
              <a:rPr lang="en-GB" sz="2400" i="1">
                <a:solidFill>
                  <a:srgbClr val="3366FF"/>
                </a:solidFill>
              </a:rPr>
              <a:t> de la première </a:t>
            </a:r>
            <a:r>
              <a:rPr lang="en-GB" sz="2400" i="1" err="1">
                <a:solidFill>
                  <a:srgbClr val="3366FF"/>
                </a:solidFill>
              </a:rPr>
              <a:t>expérience</a:t>
            </a:r>
            <a:r>
              <a:rPr lang="en-GB" sz="2400" i="1">
                <a:solidFill>
                  <a:srgbClr val="3366FF"/>
                </a:solidFill>
              </a:rPr>
              <a:t> </a:t>
            </a:r>
            <a:r>
              <a:rPr lang="en-GB" sz="2400" i="1" err="1">
                <a:solidFill>
                  <a:srgbClr val="3366FF"/>
                </a:solidFill>
              </a:rPr>
              <a:t>montrant</a:t>
            </a:r>
            <a:r>
              <a:rPr lang="en-GB" sz="2400" i="1">
                <a:solidFill>
                  <a:srgbClr val="3366FF"/>
                </a:solidFill>
              </a:rPr>
              <a:t> comment </a:t>
            </a:r>
            <a:r>
              <a:rPr lang="en-GB" sz="2400" i="1" err="1">
                <a:solidFill>
                  <a:srgbClr val="3366FF"/>
                </a:solidFill>
              </a:rPr>
              <a:t>l'absorption</a:t>
            </a:r>
            <a:r>
              <a:rPr lang="en-GB" sz="2400" i="1">
                <a:solidFill>
                  <a:srgbClr val="3366FF"/>
                </a:solidFill>
              </a:rPr>
              <a:t> de la </a:t>
            </a:r>
            <a:r>
              <a:rPr lang="en-GB" sz="2400" i="1" err="1">
                <a:solidFill>
                  <a:srgbClr val="3366FF"/>
                </a:solidFill>
              </a:rPr>
              <a:t>chaleur</a:t>
            </a:r>
            <a:r>
              <a:rPr lang="en-GB" sz="2400" i="1">
                <a:solidFill>
                  <a:srgbClr val="3366FF"/>
                </a:solidFill>
              </a:rPr>
              <a:t> par </a:t>
            </a:r>
            <a:r>
              <a:rPr lang="en-GB" sz="2400" i="1" err="1">
                <a:solidFill>
                  <a:srgbClr val="3366FF"/>
                </a:solidFill>
              </a:rPr>
              <a:t>l'atmosphère</a:t>
            </a:r>
            <a:r>
              <a:rPr lang="en-GB" sz="2400" i="1">
                <a:solidFill>
                  <a:srgbClr val="3366FF"/>
                </a:solidFill>
              </a:rPr>
              <a:t> </a:t>
            </a:r>
            <a:r>
              <a:rPr lang="en-GB" sz="2400" i="1" err="1">
                <a:solidFill>
                  <a:srgbClr val="3366FF"/>
                </a:solidFill>
              </a:rPr>
              <a:t>pouvait</a:t>
            </a:r>
            <a:r>
              <a:rPr lang="en-GB" sz="2400" i="1">
                <a:solidFill>
                  <a:srgbClr val="3366FF"/>
                </a:solidFill>
              </a:rPr>
              <a:t> </a:t>
            </a:r>
            <a:r>
              <a:rPr lang="en-GB" sz="2400" i="1" err="1">
                <a:solidFill>
                  <a:srgbClr val="3366FF"/>
                </a:solidFill>
              </a:rPr>
              <a:t>entraîner</a:t>
            </a:r>
            <a:r>
              <a:rPr lang="en-GB" sz="2400" i="1">
                <a:solidFill>
                  <a:srgbClr val="3366FF"/>
                </a:solidFill>
              </a:rPr>
              <a:t> </a:t>
            </a:r>
            <a:r>
              <a:rPr lang="en-GB" sz="2400" i="1" err="1">
                <a:solidFill>
                  <a:srgbClr val="3366FF"/>
                </a:solidFill>
              </a:rPr>
              <a:t>une</a:t>
            </a:r>
            <a:r>
              <a:rPr lang="en-GB" sz="2400" i="1">
                <a:solidFill>
                  <a:srgbClr val="3366FF"/>
                </a:solidFill>
              </a:rPr>
              <a:t> augmentation de la </a:t>
            </a:r>
            <a:r>
              <a:rPr lang="en-GB" sz="2400" i="1" err="1">
                <a:solidFill>
                  <a:srgbClr val="3366FF"/>
                </a:solidFill>
              </a:rPr>
              <a:t>température</a:t>
            </a:r>
            <a:r>
              <a:rPr lang="en-GB" sz="2400" i="1">
                <a:solidFill>
                  <a:srgbClr val="3366FF"/>
                </a:solidFill>
              </a:rPr>
              <a:t>, et que </a:t>
            </a:r>
            <a:r>
              <a:rPr lang="en-GB" sz="2400" i="1" err="1">
                <a:solidFill>
                  <a:srgbClr val="3366FF"/>
                </a:solidFill>
              </a:rPr>
              <a:t>certains</a:t>
            </a:r>
            <a:r>
              <a:rPr lang="en-GB" sz="2400" i="1">
                <a:solidFill>
                  <a:srgbClr val="3366FF"/>
                </a:solidFill>
              </a:rPr>
              <a:t> </a:t>
            </a:r>
            <a:r>
              <a:rPr lang="en-GB" sz="2400" i="1" err="1">
                <a:solidFill>
                  <a:srgbClr val="3366FF"/>
                </a:solidFill>
              </a:rPr>
              <a:t>gaz</a:t>
            </a:r>
            <a:r>
              <a:rPr lang="en-GB" sz="2400" i="1">
                <a:solidFill>
                  <a:srgbClr val="3366FF"/>
                </a:solidFill>
              </a:rPr>
              <a:t> </a:t>
            </a:r>
            <a:r>
              <a:rPr lang="en-GB" sz="2400" i="1" err="1">
                <a:solidFill>
                  <a:srgbClr val="3366FF"/>
                </a:solidFill>
              </a:rPr>
              <a:t>comme</a:t>
            </a:r>
            <a:r>
              <a:rPr lang="en-GB" sz="2400" i="1">
                <a:solidFill>
                  <a:srgbClr val="3366FF"/>
                </a:solidFill>
              </a:rPr>
              <a:t> la </a:t>
            </a:r>
            <a:r>
              <a:rPr lang="en-GB" sz="2400" i="1" err="1">
                <a:solidFill>
                  <a:srgbClr val="3366FF"/>
                </a:solidFill>
              </a:rPr>
              <a:t>vapeur</a:t>
            </a:r>
            <a:r>
              <a:rPr lang="en-GB" sz="2400" i="1">
                <a:solidFill>
                  <a:srgbClr val="3366FF"/>
                </a:solidFill>
              </a:rPr>
              <a:t> </a:t>
            </a:r>
            <a:r>
              <a:rPr lang="en-GB" sz="2400" i="1" err="1">
                <a:solidFill>
                  <a:srgbClr val="3366FF"/>
                </a:solidFill>
              </a:rPr>
              <a:t>d'eau</a:t>
            </a:r>
            <a:r>
              <a:rPr lang="en-GB" sz="2400" i="1">
                <a:solidFill>
                  <a:srgbClr val="3366FF"/>
                </a:solidFill>
              </a:rPr>
              <a:t>, le </a:t>
            </a:r>
            <a:r>
              <a:rPr lang="en-GB" sz="2400" i="1" err="1">
                <a:solidFill>
                  <a:srgbClr val="3366FF"/>
                </a:solidFill>
              </a:rPr>
              <a:t>méthane</a:t>
            </a:r>
            <a:r>
              <a:rPr lang="en-GB" sz="2400" i="1">
                <a:solidFill>
                  <a:srgbClr val="3366FF"/>
                </a:solidFill>
              </a:rPr>
              <a:t> et le CO2 </a:t>
            </a:r>
            <a:r>
              <a:rPr lang="en-GB" sz="2400" i="1" err="1">
                <a:solidFill>
                  <a:srgbClr val="3366FF"/>
                </a:solidFill>
              </a:rPr>
              <a:t>absorbaient</a:t>
            </a:r>
            <a:r>
              <a:rPr lang="en-GB" sz="2400" i="1">
                <a:solidFill>
                  <a:srgbClr val="3366FF"/>
                </a:solidFill>
              </a:rPr>
              <a:t> plus de </a:t>
            </a:r>
            <a:r>
              <a:rPr lang="en-GB" sz="2400" i="1" err="1">
                <a:solidFill>
                  <a:srgbClr val="3366FF"/>
                </a:solidFill>
              </a:rPr>
              <a:t>chaleur</a:t>
            </a:r>
            <a:r>
              <a:rPr lang="en-GB" sz="2400" i="1">
                <a:solidFill>
                  <a:srgbClr val="3366FF"/>
                </a:solidFill>
              </a:rPr>
              <a:t> que </a:t>
            </a:r>
            <a:r>
              <a:rPr lang="en-GB" sz="2400" i="1" err="1">
                <a:solidFill>
                  <a:srgbClr val="3366FF"/>
                </a:solidFill>
              </a:rPr>
              <a:t>d'autres</a:t>
            </a:r>
            <a:r>
              <a:rPr lang="en-GB" sz="2400" i="1">
                <a:solidFill>
                  <a:srgbClr val="3366FF"/>
                </a:solidFill>
              </a:rPr>
              <a:t>. Les </a:t>
            </a:r>
            <a:r>
              <a:rPr lang="en-GB" sz="2400" i="1" err="1">
                <a:solidFill>
                  <a:srgbClr val="3366FF"/>
                </a:solidFill>
              </a:rPr>
              <a:t>expériences</a:t>
            </a:r>
            <a:r>
              <a:rPr lang="en-GB" sz="2400" i="1">
                <a:solidFill>
                  <a:srgbClr val="3366FF"/>
                </a:solidFill>
              </a:rPr>
              <a:t> de Tyndall </a:t>
            </a:r>
            <a:r>
              <a:rPr lang="en-GB" sz="2400" i="1" err="1">
                <a:solidFill>
                  <a:srgbClr val="3366FF"/>
                </a:solidFill>
              </a:rPr>
              <a:t>ont</a:t>
            </a:r>
            <a:r>
              <a:rPr lang="en-GB" sz="2400" i="1">
                <a:solidFill>
                  <a:srgbClr val="3366FF"/>
                </a:solidFill>
              </a:rPr>
              <a:t> </a:t>
            </a:r>
            <a:r>
              <a:rPr lang="en-GB" sz="2400" i="1" err="1">
                <a:solidFill>
                  <a:srgbClr val="3366FF"/>
                </a:solidFill>
              </a:rPr>
              <a:t>été</a:t>
            </a:r>
            <a:r>
              <a:rPr lang="en-GB" sz="2400" i="1">
                <a:solidFill>
                  <a:srgbClr val="3366FF"/>
                </a:solidFill>
              </a:rPr>
              <a:t> </a:t>
            </a:r>
            <a:r>
              <a:rPr lang="en-GB" sz="2400" i="1" err="1">
                <a:solidFill>
                  <a:srgbClr val="3366FF"/>
                </a:solidFill>
              </a:rPr>
              <a:t>inspirées</a:t>
            </a:r>
            <a:r>
              <a:rPr lang="en-GB" sz="2400" i="1">
                <a:solidFill>
                  <a:srgbClr val="3366FF"/>
                </a:solidFill>
              </a:rPr>
              <a:t> par les </a:t>
            </a:r>
            <a:r>
              <a:rPr lang="en-GB" sz="2400" i="1" err="1">
                <a:solidFill>
                  <a:srgbClr val="3366FF"/>
                </a:solidFill>
              </a:rPr>
              <a:t>expériences</a:t>
            </a:r>
            <a:r>
              <a:rPr lang="en-GB" sz="2400" i="1">
                <a:solidFill>
                  <a:srgbClr val="3366FF"/>
                </a:solidFill>
              </a:rPr>
              <a:t> </a:t>
            </a:r>
            <a:r>
              <a:rPr lang="en-GB" sz="2400" i="1" err="1">
                <a:solidFill>
                  <a:srgbClr val="3366FF"/>
                </a:solidFill>
              </a:rPr>
              <a:t>faites</a:t>
            </a:r>
            <a:r>
              <a:rPr lang="en-GB" sz="2400" i="1">
                <a:solidFill>
                  <a:srgbClr val="3366FF"/>
                </a:solidFill>
              </a:rPr>
              <a:t> par </a:t>
            </a:r>
            <a:r>
              <a:rPr lang="en-GB" sz="2400" i="1" err="1">
                <a:solidFill>
                  <a:srgbClr val="3366FF"/>
                </a:solidFill>
              </a:rPr>
              <a:t>Pouillet</a:t>
            </a:r>
            <a:r>
              <a:rPr lang="en-GB" sz="2400" i="1">
                <a:solidFill>
                  <a:srgbClr val="3366FF"/>
                </a:solidFill>
              </a:rPr>
              <a:t> et il ne </a:t>
            </a:r>
            <a:r>
              <a:rPr lang="en-GB" sz="2400" i="1" err="1">
                <a:solidFill>
                  <a:srgbClr val="3366FF"/>
                </a:solidFill>
              </a:rPr>
              <a:t>connaissait</a:t>
            </a:r>
            <a:r>
              <a:rPr lang="en-GB" sz="2400" i="1">
                <a:solidFill>
                  <a:srgbClr val="3366FF"/>
                </a:solidFill>
              </a:rPr>
              <a:t> pas les </a:t>
            </a:r>
            <a:r>
              <a:rPr lang="en-GB" sz="2400" i="1" err="1">
                <a:solidFill>
                  <a:srgbClr val="3366FF"/>
                </a:solidFill>
              </a:rPr>
              <a:t>expériences</a:t>
            </a:r>
            <a:r>
              <a:rPr lang="en-GB" sz="2400" i="1">
                <a:solidFill>
                  <a:srgbClr val="3366FF"/>
                </a:solidFill>
              </a:rPr>
              <a:t> de Foote"</a:t>
            </a:r>
          </a:p>
        </p:txBody>
      </p:sp>
      <p:sp>
        <p:nvSpPr>
          <p:cNvPr id="414" name="Google Shape;414;p48"/>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36</a:t>
            </a:fld>
            <a:endParaRPr lang="en-GB"/>
          </a:p>
        </p:txBody>
      </p:sp>
      <p:sp>
        <p:nvSpPr>
          <p:cNvPr id="415" name="Google Shape;415;p48"/>
          <p:cNvSpPr txBox="1"/>
          <p:nvPr/>
        </p:nvSpPr>
        <p:spPr>
          <a:xfrm>
            <a:off x="2520292" y="1867446"/>
            <a:ext cx="4292600" cy="615513"/>
          </a:xfrm>
          <a:prstGeom prst="rect">
            <a:avLst/>
          </a:prstGeom>
          <a:noFill/>
          <a:ln>
            <a:noFill/>
          </a:ln>
        </p:spPr>
        <p:txBody>
          <a:bodyPr spcFirstLastPara="1" wrap="square" lIns="91425" tIns="45700" rIns="91425" bIns="45700" anchor="t" anchorCtr="0">
            <a:spAutoFit/>
          </a:bodyPr>
          <a:lstStyle/>
          <a:p>
            <a:r>
              <a:rPr lang="en-GB" sz="2000" b="1"/>
              <a:t>Third experiment by John Tyndall</a:t>
            </a:r>
            <a:endParaRPr lang="en-GB"/>
          </a:p>
          <a:p>
            <a:endParaRPr lang="en-GB"/>
          </a:p>
        </p:txBody>
      </p:sp>
      <p:sp>
        <p:nvSpPr>
          <p:cNvPr id="9" name="Google Shape;342;p40">
            <a:extLst>
              <a:ext uri="{FF2B5EF4-FFF2-40B4-BE49-F238E27FC236}">
                <a16:creationId xmlns:a16="http://schemas.microsoft.com/office/drawing/2014/main" id="{271A89DB-D2AA-1344-A325-1191B83BD700}"/>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 </a:t>
            </a:r>
            <a:r>
              <a:rPr lang="en-GB" err="1"/>
              <a:t>l'effet</a:t>
            </a:r>
            <a:r>
              <a:rPr lang="en-GB"/>
              <a:t> de </a:t>
            </a:r>
            <a:r>
              <a:rPr lang="en-GB" err="1"/>
              <a:t>serre</a:t>
            </a:r>
            <a:endParaRPr lang="en-GB"/>
          </a:p>
        </p:txBody>
      </p:sp>
      <p:pic>
        <p:nvPicPr>
          <p:cNvPr id="11" name="Google Shape;109;p15" descr="Scientist woman.png">
            <a:extLst>
              <a:ext uri="{FF2B5EF4-FFF2-40B4-BE49-F238E27FC236}">
                <a16:creationId xmlns:a16="http://schemas.microsoft.com/office/drawing/2014/main" id="{9D1F1413-346F-684D-85A1-27071C82A8DB}"/>
              </a:ext>
            </a:extLst>
          </p:cNvPr>
          <p:cNvPicPr preferRelativeResize="0"/>
          <p:nvPr/>
        </p:nvPicPr>
        <p:blipFill rotWithShape="1">
          <a:blip r:embed="rId3">
            <a:alphaModFix/>
          </a:blip>
          <a:srcRect/>
          <a:stretch/>
        </p:blipFill>
        <p:spPr>
          <a:xfrm>
            <a:off x="0" y="0"/>
            <a:ext cx="939800" cy="939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3" name="Google Shape;423;p49" descr="how_19th_century_scientists_predicted_global_warming_1050x700.jpg"/>
          <p:cNvPicPr preferRelativeResize="0"/>
          <p:nvPr/>
        </p:nvPicPr>
        <p:blipFill rotWithShape="1">
          <a:blip r:embed="rId3">
            <a:alphaModFix/>
          </a:blip>
          <a:srcRect/>
          <a:stretch/>
        </p:blipFill>
        <p:spPr>
          <a:xfrm>
            <a:off x="711201" y="2078911"/>
            <a:ext cx="8051800" cy="4305300"/>
          </a:xfrm>
          <a:prstGeom prst="rect">
            <a:avLst/>
          </a:prstGeom>
          <a:noFill/>
          <a:ln>
            <a:noFill/>
          </a:ln>
        </p:spPr>
      </p:pic>
      <p:sp>
        <p:nvSpPr>
          <p:cNvPr id="424" name="Google Shape;424;p49"/>
          <p:cNvSpPr txBox="1"/>
          <p:nvPr/>
        </p:nvSpPr>
        <p:spPr>
          <a:xfrm>
            <a:off x="-11822" y="6581041"/>
            <a:ext cx="7195608" cy="276959"/>
          </a:xfrm>
          <a:prstGeom prst="rect">
            <a:avLst/>
          </a:prstGeom>
          <a:noFill/>
          <a:ln>
            <a:noFill/>
          </a:ln>
        </p:spPr>
        <p:txBody>
          <a:bodyPr spcFirstLastPara="1" wrap="square" lIns="91425" tIns="45700" rIns="91425" bIns="45700" anchor="t" anchorCtr="0">
            <a:spAutoFit/>
          </a:bodyPr>
          <a:lstStyle/>
          <a:p>
            <a:pPr>
              <a:buSzPts val="1200"/>
            </a:pPr>
            <a:r>
              <a:rPr lang="fr-FR" sz="1200">
                <a:solidFill>
                  <a:schemeClr val="dk1"/>
                </a:solidFill>
                <a:latin typeface="Calibri"/>
                <a:ea typeface="Calibri"/>
                <a:cs typeface="Calibri"/>
                <a:sym typeface="Calibri"/>
              </a:rPr>
              <a:t>Source : </a:t>
            </a:r>
            <a:r>
              <a:rPr lang="fr-FR" sz="1200" err="1">
                <a:solidFill>
                  <a:schemeClr val="dk1"/>
                </a:solidFill>
                <a:latin typeface="Calibri"/>
                <a:ea typeface="Calibri"/>
                <a:cs typeface="Calibri"/>
                <a:sym typeface="Calibri"/>
              </a:rPr>
              <a:t>Wikimedia</a:t>
            </a:r>
            <a:r>
              <a:rPr lang="fr-FR" sz="1200">
                <a:solidFill>
                  <a:schemeClr val="dk1"/>
                </a:solidFill>
                <a:latin typeface="Calibri"/>
                <a:ea typeface="Calibri"/>
                <a:cs typeface="Calibri"/>
                <a:sym typeface="Calibri"/>
              </a:rPr>
              <a:t> Commons</a:t>
            </a:r>
            <a:endParaRPr/>
          </a:p>
        </p:txBody>
      </p:sp>
      <p:sp>
        <p:nvSpPr>
          <p:cNvPr id="425" name="Google Shape;425;p49"/>
          <p:cNvSpPr txBox="1"/>
          <p:nvPr/>
        </p:nvSpPr>
        <p:spPr>
          <a:xfrm>
            <a:off x="254001" y="1555731"/>
            <a:ext cx="8966200" cy="738623"/>
          </a:xfrm>
          <a:prstGeom prst="rect">
            <a:avLst/>
          </a:prstGeom>
          <a:noFill/>
          <a:ln>
            <a:noFill/>
          </a:ln>
        </p:spPr>
        <p:txBody>
          <a:bodyPr spcFirstLastPara="1" wrap="square" lIns="91425" tIns="45700" rIns="91425" bIns="45700" anchor="t" anchorCtr="0">
            <a:spAutoFit/>
          </a:bodyPr>
          <a:lstStyle/>
          <a:p>
            <a:r>
              <a:rPr lang="en-GB" b="1" err="1"/>
              <a:t>Troisième</a:t>
            </a:r>
            <a:r>
              <a:rPr lang="en-GB" b="1"/>
              <a:t> </a:t>
            </a:r>
            <a:r>
              <a:rPr lang="en-GB" b="1" err="1"/>
              <a:t>expérience</a:t>
            </a:r>
            <a:r>
              <a:rPr lang="en-GB" b="1"/>
              <a:t> : Le </a:t>
            </a:r>
            <a:r>
              <a:rPr lang="en-GB" b="1" err="1"/>
              <a:t>dispositif</a:t>
            </a:r>
            <a:r>
              <a:rPr lang="en-GB" b="1"/>
              <a:t> de John Tyndall pour </a:t>
            </a:r>
            <a:r>
              <a:rPr lang="en-GB" b="1" err="1"/>
              <a:t>mesurer</a:t>
            </a:r>
            <a:r>
              <a:rPr lang="en-GB" b="1"/>
              <a:t> </a:t>
            </a:r>
            <a:r>
              <a:rPr lang="en-GB" b="1" err="1"/>
              <a:t>l'absorption</a:t>
            </a:r>
            <a:r>
              <a:rPr lang="en-GB" b="1"/>
              <a:t> de la </a:t>
            </a:r>
            <a:r>
              <a:rPr lang="en-GB" b="1" err="1"/>
              <a:t>chaleur</a:t>
            </a:r>
            <a:r>
              <a:rPr lang="en-GB" b="1"/>
              <a:t> </a:t>
            </a:r>
            <a:r>
              <a:rPr lang="en-GB" b="1" err="1"/>
              <a:t>rayonnante</a:t>
            </a:r>
            <a:r>
              <a:rPr lang="en-GB" b="1"/>
              <a:t> par les gaz. </a:t>
            </a:r>
          </a:p>
          <a:p>
            <a:endParaRPr lang="en-GB" b="1"/>
          </a:p>
        </p:txBody>
      </p:sp>
      <p:sp>
        <p:nvSpPr>
          <p:cNvPr id="9" name="Google Shape;342;p40">
            <a:extLst>
              <a:ext uri="{FF2B5EF4-FFF2-40B4-BE49-F238E27FC236}">
                <a16:creationId xmlns:a16="http://schemas.microsoft.com/office/drawing/2014/main" id="{5BC42295-27FB-1B44-8C98-B31880751DA3}"/>
              </a:ext>
            </a:extLst>
          </p:cNvPr>
          <p:cNvSpPr txBox="1">
            <a:spLocks/>
          </p:cNvSpPr>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GB"/>
              <a:t>Suspect n°2 : </a:t>
            </a:r>
            <a:r>
              <a:rPr lang="en-GB" err="1"/>
              <a:t>l'effet</a:t>
            </a:r>
            <a:r>
              <a:rPr lang="en-GB"/>
              <a:t> de </a:t>
            </a:r>
            <a:r>
              <a:rPr lang="en-GB" err="1"/>
              <a:t>serre</a:t>
            </a:r>
            <a:endParaRPr lang="en-GB"/>
          </a:p>
        </p:txBody>
      </p:sp>
      <p:sp>
        <p:nvSpPr>
          <p:cNvPr id="10" name="Google Shape;115;p16">
            <a:extLst>
              <a:ext uri="{FF2B5EF4-FFF2-40B4-BE49-F238E27FC236}">
                <a16:creationId xmlns:a16="http://schemas.microsoft.com/office/drawing/2014/main" id="{058F0E38-495C-6548-AE12-F10274AC4C94}"/>
              </a:ext>
            </a:extLst>
          </p:cNvPr>
          <p:cNvSpPr txBox="1">
            <a:spLocks/>
          </p:cNvSpPr>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37</a:t>
            </a:fld>
            <a:endParaRPr lang="en-GB"/>
          </a:p>
        </p:txBody>
      </p:sp>
      <p:pic>
        <p:nvPicPr>
          <p:cNvPr id="12" name="Google Shape;109;p15" descr="Scientist woman.png">
            <a:extLst>
              <a:ext uri="{FF2B5EF4-FFF2-40B4-BE49-F238E27FC236}">
                <a16:creationId xmlns:a16="http://schemas.microsoft.com/office/drawing/2014/main" id="{45ED5CB6-D985-2F45-9D6C-79464459F370}"/>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2" name="Google Shape;432;p50"/>
          <p:cNvSpPr txBox="1">
            <a:spLocks noGrp="1"/>
          </p:cNvSpPr>
          <p:nvPr>
            <p:ph type="body" idx="1"/>
          </p:nvPr>
        </p:nvSpPr>
        <p:spPr>
          <a:xfrm>
            <a:off x="155028" y="1655120"/>
            <a:ext cx="8874672" cy="927099"/>
          </a:xfrm>
          <a:prstGeom prst="rect">
            <a:avLst/>
          </a:prstGeom>
          <a:noFill/>
          <a:ln>
            <a:noFill/>
          </a:ln>
        </p:spPr>
        <p:txBody>
          <a:bodyPr spcFirstLastPara="1" wrap="square" lIns="91425" tIns="45700" rIns="91425" bIns="45700" anchor="t" anchorCtr="0">
            <a:normAutofit/>
          </a:bodyPr>
          <a:lstStyle/>
          <a:p>
            <a:pPr marL="0" indent="0">
              <a:spcBef>
                <a:spcPts val="0"/>
              </a:spcBef>
              <a:buClr>
                <a:srgbClr val="3366FF"/>
              </a:buClr>
              <a:buNone/>
            </a:pPr>
            <a:r>
              <a:rPr lang="en-GB" sz="1800" i="1">
                <a:solidFill>
                  <a:srgbClr val="3366FF"/>
                </a:solidFill>
              </a:rPr>
              <a:t>Suite </a:t>
            </a:r>
            <a:r>
              <a:rPr lang="en-GB" sz="1800" i="1" err="1">
                <a:solidFill>
                  <a:srgbClr val="3366FF"/>
                </a:solidFill>
              </a:rPr>
              <a:t>à</a:t>
            </a:r>
            <a:r>
              <a:rPr lang="en-GB" sz="1800" i="1">
                <a:solidFill>
                  <a:srgbClr val="3366FF"/>
                </a:solidFill>
              </a:rPr>
              <a:t> </a:t>
            </a:r>
            <a:r>
              <a:rPr lang="en-GB" sz="1800" i="1" err="1">
                <a:solidFill>
                  <a:srgbClr val="3366FF"/>
                </a:solidFill>
              </a:rPr>
              <a:t>ces</a:t>
            </a:r>
            <a:r>
              <a:rPr lang="en-GB" sz="1800" i="1">
                <a:solidFill>
                  <a:srgbClr val="3366FF"/>
                </a:solidFill>
              </a:rPr>
              <a:t> </a:t>
            </a:r>
            <a:r>
              <a:rPr lang="en-GB" sz="1800" i="1" err="1">
                <a:solidFill>
                  <a:srgbClr val="3366FF"/>
                </a:solidFill>
              </a:rPr>
              <a:t>expériences</a:t>
            </a:r>
            <a:r>
              <a:rPr lang="en-GB" sz="1800" i="1">
                <a:solidFill>
                  <a:srgbClr val="3366FF"/>
                </a:solidFill>
              </a:rPr>
              <a:t>, </a:t>
            </a:r>
            <a:r>
              <a:rPr lang="en-GB" sz="1800" i="1" err="1">
                <a:solidFill>
                  <a:srgbClr val="3366FF"/>
                </a:solidFill>
              </a:rPr>
              <a:t>voici</a:t>
            </a:r>
            <a:r>
              <a:rPr lang="en-GB" sz="1800" i="1">
                <a:solidFill>
                  <a:srgbClr val="3366FF"/>
                </a:solidFill>
              </a:rPr>
              <a:t> les </a:t>
            </a:r>
            <a:r>
              <a:rPr lang="en-GB" sz="1800" i="1" err="1">
                <a:solidFill>
                  <a:srgbClr val="3366FF"/>
                </a:solidFill>
              </a:rPr>
              <a:t>caractéristiques</a:t>
            </a:r>
            <a:r>
              <a:rPr lang="en-GB" sz="1800" i="1">
                <a:solidFill>
                  <a:srgbClr val="3366FF"/>
                </a:solidFill>
              </a:rPr>
              <a:t> des 3 </a:t>
            </a:r>
            <a:r>
              <a:rPr lang="en-GB" sz="1800" i="1" err="1">
                <a:solidFill>
                  <a:srgbClr val="3366FF"/>
                </a:solidFill>
              </a:rPr>
              <a:t>planètes</a:t>
            </a:r>
            <a:r>
              <a:rPr lang="en-GB" sz="1800" i="1">
                <a:solidFill>
                  <a:srgbClr val="3366FF"/>
                </a:solidFill>
              </a:rPr>
              <a:t> </a:t>
            </a:r>
            <a:r>
              <a:rPr lang="en-GB" sz="1800" i="1" err="1">
                <a:solidFill>
                  <a:srgbClr val="3366FF"/>
                </a:solidFill>
              </a:rPr>
              <a:t>telluriques</a:t>
            </a:r>
            <a:r>
              <a:rPr lang="en-GB" sz="1800" i="1">
                <a:solidFill>
                  <a:srgbClr val="3366FF"/>
                </a:solidFill>
              </a:rPr>
              <a:t> les plus </a:t>
            </a:r>
            <a:r>
              <a:rPr lang="en-GB" sz="1800" i="1" err="1">
                <a:solidFill>
                  <a:srgbClr val="3366FF"/>
                </a:solidFill>
              </a:rPr>
              <a:t>proches</a:t>
            </a:r>
            <a:r>
              <a:rPr lang="en-GB" sz="1800" i="1">
                <a:solidFill>
                  <a:srgbClr val="3366FF"/>
                </a:solidFill>
              </a:rPr>
              <a:t> du soleil - la </a:t>
            </a:r>
            <a:r>
              <a:rPr lang="en-GB" sz="1800" i="1" err="1">
                <a:solidFill>
                  <a:srgbClr val="3366FF"/>
                </a:solidFill>
              </a:rPr>
              <a:t>gamme</a:t>
            </a:r>
            <a:r>
              <a:rPr lang="en-GB" sz="1800" i="1">
                <a:solidFill>
                  <a:srgbClr val="3366FF"/>
                </a:solidFill>
              </a:rPr>
              <a:t> des </a:t>
            </a:r>
            <a:r>
              <a:rPr lang="en-GB" sz="1800" i="1" err="1">
                <a:solidFill>
                  <a:srgbClr val="3366FF"/>
                </a:solidFill>
              </a:rPr>
              <a:t>températures</a:t>
            </a:r>
            <a:r>
              <a:rPr lang="en-GB" sz="1800" i="1">
                <a:solidFill>
                  <a:srgbClr val="3366FF"/>
                </a:solidFill>
              </a:rPr>
              <a:t> de surface </a:t>
            </a:r>
            <a:r>
              <a:rPr lang="en-GB" sz="1800" i="1" err="1">
                <a:solidFill>
                  <a:srgbClr val="3366FF"/>
                </a:solidFill>
              </a:rPr>
              <a:t>montre</a:t>
            </a:r>
            <a:r>
              <a:rPr lang="en-GB" sz="1800" i="1">
                <a:solidFill>
                  <a:srgbClr val="3366FF"/>
                </a:solidFill>
              </a:rPr>
              <a:t> </a:t>
            </a:r>
            <a:r>
              <a:rPr lang="en-GB" sz="1800" i="1" err="1">
                <a:solidFill>
                  <a:srgbClr val="3366FF"/>
                </a:solidFill>
              </a:rPr>
              <a:t>l'importance</a:t>
            </a:r>
            <a:r>
              <a:rPr lang="en-GB" sz="1800" i="1">
                <a:solidFill>
                  <a:srgbClr val="3366FF"/>
                </a:solidFill>
              </a:rPr>
              <a:t> de la </a:t>
            </a:r>
            <a:r>
              <a:rPr lang="en-GB" sz="1800" i="1" err="1">
                <a:solidFill>
                  <a:srgbClr val="3366FF"/>
                </a:solidFill>
              </a:rPr>
              <a:t>présence</a:t>
            </a:r>
            <a:r>
              <a:rPr lang="en-GB" sz="1800" i="1">
                <a:solidFill>
                  <a:srgbClr val="3366FF"/>
                </a:solidFill>
              </a:rPr>
              <a:t> de </a:t>
            </a:r>
            <a:r>
              <a:rPr lang="en-GB" sz="1800" i="1" err="1">
                <a:solidFill>
                  <a:srgbClr val="3366FF"/>
                </a:solidFill>
              </a:rPr>
              <a:t>l'atmosphère</a:t>
            </a:r>
            <a:r>
              <a:rPr lang="en-GB" sz="1800" i="1">
                <a:solidFill>
                  <a:srgbClr val="3366FF"/>
                </a:solidFill>
              </a:rPr>
              <a:t> et de </a:t>
            </a:r>
            <a:r>
              <a:rPr lang="en-GB" sz="1800" i="1" err="1">
                <a:solidFill>
                  <a:srgbClr val="3366FF"/>
                </a:solidFill>
              </a:rPr>
              <a:t>sa</a:t>
            </a:r>
            <a:r>
              <a:rPr lang="en-GB" sz="1800" i="1">
                <a:solidFill>
                  <a:srgbClr val="3366FF"/>
                </a:solidFill>
              </a:rPr>
              <a:t> composition. </a:t>
            </a:r>
          </a:p>
        </p:txBody>
      </p:sp>
      <p:pic>
        <p:nvPicPr>
          <p:cNvPr id="434" name="Google Shape;434;p50" descr="atmosphere planets.jpg"/>
          <p:cNvPicPr preferRelativeResize="0"/>
          <p:nvPr/>
        </p:nvPicPr>
        <p:blipFill rotWithShape="1">
          <a:blip r:embed="rId3">
            <a:alphaModFix/>
          </a:blip>
          <a:srcRect t="4625" r="19673"/>
          <a:stretch/>
        </p:blipFill>
        <p:spPr>
          <a:xfrm>
            <a:off x="2514601" y="2665513"/>
            <a:ext cx="6642100" cy="3797300"/>
          </a:xfrm>
          <a:prstGeom prst="rect">
            <a:avLst/>
          </a:prstGeom>
          <a:noFill/>
          <a:ln>
            <a:noFill/>
          </a:ln>
        </p:spPr>
      </p:pic>
      <p:sp>
        <p:nvSpPr>
          <p:cNvPr id="435" name="Google Shape;435;p50"/>
          <p:cNvSpPr txBox="1"/>
          <p:nvPr/>
        </p:nvSpPr>
        <p:spPr>
          <a:xfrm>
            <a:off x="88901" y="3759201"/>
            <a:ext cx="2275928" cy="1815841"/>
          </a:xfrm>
          <a:prstGeom prst="rect">
            <a:avLst/>
          </a:prstGeom>
          <a:noFill/>
          <a:ln>
            <a:noFill/>
          </a:ln>
        </p:spPr>
        <p:txBody>
          <a:bodyPr spcFirstLastPara="1" wrap="square" lIns="91425" tIns="45700" rIns="91425" bIns="45700" anchor="t" anchorCtr="0">
            <a:spAutoFit/>
          </a:bodyPr>
          <a:lstStyle/>
          <a:p>
            <a:r>
              <a:rPr lang="en-GB" err="1"/>
              <a:t>Tp</a:t>
            </a:r>
            <a:r>
              <a:rPr lang="en-GB"/>
              <a:t> = </a:t>
            </a:r>
            <a:r>
              <a:rPr lang="en-GB" err="1"/>
              <a:t>Températures</a:t>
            </a:r>
            <a:r>
              <a:rPr lang="en-GB"/>
              <a:t> de surface </a:t>
            </a:r>
            <a:r>
              <a:rPr lang="en-GB" err="1"/>
              <a:t>prédites</a:t>
            </a:r>
            <a:endParaRPr lang="en-GB"/>
          </a:p>
          <a:p>
            <a:endParaRPr lang="en-GB"/>
          </a:p>
          <a:p>
            <a:r>
              <a:rPr lang="en-GB" err="1"/>
              <a:t>Tobs</a:t>
            </a:r>
            <a:r>
              <a:rPr lang="en-GB"/>
              <a:t> = </a:t>
            </a:r>
            <a:r>
              <a:rPr lang="en-GB" err="1"/>
              <a:t>Température</a:t>
            </a:r>
            <a:r>
              <a:rPr lang="en-GB"/>
              <a:t> de surface </a:t>
            </a:r>
            <a:r>
              <a:rPr lang="en-GB" err="1"/>
              <a:t>observée</a:t>
            </a:r>
            <a:endParaRPr lang="en-GB"/>
          </a:p>
          <a:p>
            <a:endParaRPr lang="en-GB"/>
          </a:p>
          <a:p>
            <a:r>
              <a:rPr lang="en-GB"/>
              <a:t>kPa : kilopascal</a:t>
            </a:r>
          </a:p>
          <a:p>
            <a:endParaRPr lang="en-GB" err="1"/>
          </a:p>
        </p:txBody>
      </p:sp>
      <p:sp>
        <p:nvSpPr>
          <p:cNvPr id="436" name="Google Shape;436;p50"/>
          <p:cNvSpPr txBox="1"/>
          <p:nvPr/>
        </p:nvSpPr>
        <p:spPr>
          <a:xfrm>
            <a:off x="3276601" y="6550224"/>
            <a:ext cx="5118100" cy="307736"/>
          </a:xfrm>
          <a:prstGeom prst="rect">
            <a:avLst/>
          </a:prstGeom>
          <a:noFill/>
          <a:ln>
            <a:noFill/>
          </a:ln>
        </p:spPr>
        <p:txBody>
          <a:bodyPr spcFirstLastPara="1" wrap="square" lIns="91425" tIns="45700" rIns="91425" bIns="45700" anchor="t" anchorCtr="0">
            <a:spAutoFit/>
          </a:bodyPr>
          <a:lstStyle/>
          <a:p>
            <a:r>
              <a:rPr lang="en-GB"/>
              <a:t>S</a:t>
            </a:r>
            <a:r>
              <a:rPr lang="en-GB" sz="1200"/>
              <a:t>ource : American Chemical Society</a:t>
            </a:r>
          </a:p>
        </p:txBody>
      </p:sp>
      <p:sp>
        <p:nvSpPr>
          <p:cNvPr id="437" name="Google Shape;437;p50"/>
          <p:cNvSpPr txBox="1"/>
          <p:nvPr/>
        </p:nvSpPr>
        <p:spPr>
          <a:xfrm>
            <a:off x="88901" y="2871430"/>
            <a:ext cx="3187700" cy="738623"/>
          </a:xfrm>
          <a:prstGeom prst="rect">
            <a:avLst/>
          </a:prstGeom>
          <a:noFill/>
          <a:ln>
            <a:noFill/>
          </a:ln>
        </p:spPr>
        <p:txBody>
          <a:bodyPr spcFirstLastPara="1" wrap="square" lIns="91425" tIns="45700" rIns="91425" bIns="45700" anchor="t" anchorCtr="0">
            <a:spAutoFit/>
          </a:bodyPr>
          <a:lstStyle/>
          <a:p>
            <a:r>
              <a:rPr lang="en-GB" b="1">
                <a:solidFill>
                  <a:schemeClr val="dk1"/>
                </a:solidFill>
              </a:rPr>
              <a:t>Tableau des </a:t>
            </a:r>
            <a:r>
              <a:rPr lang="en-GB" b="1" err="1">
                <a:solidFill>
                  <a:schemeClr val="dk1"/>
                </a:solidFill>
              </a:rPr>
              <a:t>caractéristiques</a:t>
            </a:r>
            <a:r>
              <a:rPr lang="en-GB" b="1">
                <a:solidFill>
                  <a:schemeClr val="dk1"/>
                </a:solidFill>
              </a:rPr>
              <a:t> des 3 </a:t>
            </a:r>
            <a:r>
              <a:rPr lang="en-GB" b="1" err="1">
                <a:solidFill>
                  <a:schemeClr val="dk1"/>
                </a:solidFill>
              </a:rPr>
              <a:t>planètes</a:t>
            </a:r>
            <a:r>
              <a:rPr lang="en-GB" b="1">
                <a:solidFill>
                  <a:schemeClr val="dk1"/>
                </a:solidFill>
              </a:rPr>
              <a:t> </a:t>
            </a:r>
            <a:r>
              <a:rPr lang="en-GB" b="1" err="1">
                <a:solidFill>
                  <a:schemeClr val="dk1"/>
                </a:solidFill>
              </a:rPr>
              <a:t>telluriques</a:t>
            </a:r>
            <a:r>
              <a:rPr lang="en-GB" b="1">
                <a:solidFill>
                  <a:schemeClr val="dk1"/>
                </a:solidFill>
              </a:rPr>
              <a:t> les plus </a:t>
            </a:r>
            <a:r>
              <a:rPr lang="en-GB" b="1" err="1">
                <a:solidFill>
                  <a:schemeClr val="dk1"/>
                </a:solidFill>
              </a:rPr>
              <a:t>proches</a:t>
            </a:r>
            <a:r>
              <a:rPr lang="en-GB" b="1">
                <a:solidFill>
                  <a:schemeClr val="dk1"/>
                </a:solidFill>
              </a:rPr>
              <a:t> du soleil </a:t>
            </a:r>
          </a:p>
        </p:txBody>
      </p:sp>
      <p:sp>
        <p:nvSpPr>
          <p:cNvPr id="12" name="Google Shape;342;p40">
            <a:extLst>
              <a:ext uri="{FF2B5EF4-FFF2-40B4-BE49-F238E27FC236}">
                <a16:creationId xmlns:a16="http://schemas.microsoft.com/office/drawing/2014/main" id="{9F6B318D-2220-5340-81EF-3583514FE55E}"/>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 </a:t>
            </a:r>
            <a:r>
              <a:rPr lang="en-GB" err="1"/>
              <a:t>l'effet</a:t>
            </a:r>
            <a:r>
              <a:rPr lang="en-GB"/>
              <a:t> de </a:t>
            </a:r>
            <a:r>
              <a:rPr lang="en-GB" err="1"/>
              <a:t>serre</a:t>
            </a:r>
            <a:endParaRPr lang="en-GB"/>
          </a:p>
        </p:txBody>
      </p:sp>
      <p:sp>
        <p:nvSpPr>
          <p:cNvPr id="13" name="Google Shape;115;p16">
            <a:extLst>
              <a:ext uri="{FF2B5EF4-FFF2-40B4-BE49-F238E27FC236}">
                <a16:creationId xmlns:a16="http://schemas.microsoft.com/office/drawing/2014/main" id="{ADFBD24A-0F4A-3846-BED1-568F824F46BC}"/>
              </a:ext>
            </a:extLst>
          </p:cNvPr>
          <p:cNvSpPr txBox="1">
            <a:spLocks/>
          </p:cNvSpPr>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38</a:t>
            </a:fld>
            <a:endParaRPr lang="en-GB"/>
          </a:p>
        </p:txBody>
      </p:sp>
      <p:pic>
        <p:nvPicPr>
          <p:cNvPr id="15" name="Google Shape;109;p15" descr="Scientist woman.png">
            <a:extLst>
              <a:ext uri="{FF2B5EF4-FFF2-40B4-BE49-F238E27FC236}">
                <a16:creationId xmlns:a16="http://schemas.microsoft.com/office/drawing/2014/main" id="{4823EF36-4D91-484D-B501-528916CFC83A}"/>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1. </a:t>
            </a:r>
            <a:r>
              <a:rPr lang="en-GB" err="1"/>
              <a:t>Démarrer</a:t>
            </a:r>
            <a:r>
              <a:rPr lang="en-GB"/>
              <a:t> </a:t>
            </a:r>
            <a:r>
              <a:rPr lang="en-GB" err="1"/>
              <a:t>l'enquête</a:t>
            </a:r>
            <a:endParaRPr lang="en-GB"/>
          </a:p>
        </p:txBody>
      </p:sp>
      <p:sp>
        <p:nvSpPr>
          <p:cNvPr id="103" name="Google Shape;103;p15"/>
          <p:cNvSpPr txBox="1">
            <a:spLocks noGrp="1"/>
          </p:cNvSpPr>
          <p:nvPr>
            <p:ph type="body" idx="1"/>
          </p:nvPr>
        </p:nvSpPr>
        <p:spPr>
          <a:xfrm>
            <a:off x="114302" y="1600201"/>
            <a:ext cx="9216016" cy="4303946"/>
          </a:xfrm>
          <a:prstGeom prst="rect">
            <a:avLst/>
          </a:prstGeom>
          <a:noFill/>
          <a:ln>
            <a:noFill/>
          </a:ln>
        </p:spPr>
        <p:txBody>
          <a:bodyPr spcFirstLastPara="1" wrap="square" lIns="91425" tIns="45700" rIns="91425" bIns="45700" anchor="t" anchorCtr="0">
            <a:noAutofit/>
          </a:bodyPr>
          <a:lstStyle/>
          <a:p>
            <a:pPr marL="342898" algn="just">
              <a:spcBef>
                <a:spcPts val="0"/>
              </a:spcBef>
              <a:buSzPts val="1600"/>
              <a:buNone/>
            </a:pPr>
            <a:endParaRPr lang="en-GB" sz="1600"/>
          </a:p>
          <a:p>
            <a:pPr marL="342898" algn="just">
              <a:spcBef>
                <a:spcPts val="320"/>
              </a:spcBef>
              <a:buSzPts val="1600"/>
              <a:buNone/>
            </a:pPr>
            <a:endParaRPr lang="en-GB" sz="1600"/>
          </a:p>
          <a:p>
            <a:pPr marL="342898" algn="just">
              <a:spcBef>
                <a:spcPts val="320"/>
              </a:spcBef>
              <a:buSzPts val="1600"/>
              <a:buNone/>
            </a:pPr>
            <a:endParaRPr lang="en-GB" sz="1600"/>
          </a:p>
        </p:txBody>
      </p:sp>
      <p:sp>
        <p:nvSpPr>
          <p:cNvPr id="104" name="Google Shape;104;p15"/>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3</a:t>
            </a:fld>
            <a:endParaRPr lang="en-GB"/>
          </a:p>
        </p:txBody>
      </p:sp>
      <p:sp>
        <p:nvSpPr>
          <p:cNvPr id="105" name="Google Shape;105;p15"/>
          <p:cNvSpPr txBox="1"/>
          <p:nvPr/>
        </p:nvSpPr>
        <p:spPr>
          <a:xfrm>
            <a:off x="6731001" y="2040469"/>
            <a:ext cx="2412999" cy="4278054"/>
          </a:xfrm>
          <a:prstGeom prst="rect">
            <a:avLst/>
          </a:prstGeom>
          <a:noFill/>
          <a:ln>
            <a:noFill/>
          </a:ln>
        </p:spPr>
        <p:txBody>
          <a:bodyPr spcFirstLastPara="1" wrap="square" lIns="91425" tIns="45700" rIns="91425" bIns="45700" anchor="t" anchorCtr="0">
            <a:spAutoFit/>
          </a:bodyPr>
          <a:lstStyle/>
          <a:p>
            <a:pPr>
              <a:buSzPts val="2000"/>
            </a:pPr>
            <a:endParaRPr lang="en-GB" sz="1800" i="1">
              <a:solidFill>
                <a:srgbClr val="3366FF"/>
              </a:solidFill>
              <a:latin typeface="Calibri"/>
              <a:ea typeface="Calibri"/>
              <a:cs typeface="Calibri"/>
              <a:sym typeface="Calibri"/>
            </a:endParaRPr>
          </a:p>
          <a:p>
            <a:pPr>
              <a:buSzPts val="2000"/>
            </a:pPr>
            <a:r>
              <a:rPr lang="fr-FR" sz="1800" i="1">
                <a:solidFill>
                  <a:srgbClr val="3366FF"/>
                </a:solidFill>
                <a:latin typeface="Calibri"/>
                <a:ea typeface="Calibri"/>
                <a:cs typeface="Calibri"/>
                <a:sym typeface="Calibri"/>
              </a:rPr>
              <a:t>« Cette fonte concerne aussi les glaciers.</a:t>
            </a:r>
          </a:p>
          <a:p>
            <a:pPr>
              <a:buSzPts val="2000"/>
            </a:pPr>
            <a:endParaRPr lang="fr-FR" sz="1800" i="1">
              <a:solidFill>
                <a:srgbClr val="3366FF"/>
              </a:solidFill>
              <a:latin typeface="Calibri"/>
              <a:ea typeface="Calibri"/>
              <a:cs typeface="Calibri"/>
              <a:sym typeface="Calibri"/>
            </a:endParaRPr>
          </a:p>
          <a:p>
            <a:pPr>
              <a:buSzPts val="2000"/>
            </a:pPr>
            <a:r>
              <a:rPr lang="fr-FR" sz="1800" i="1">
                <a:solidFill>
                  <a:srgbClr val="3366FF"/>
                </a:solidFill>
                <a:latin typeface="Calibri"/>
                <a:ea typeface="Calibri"/>
                <a:cs typeface="Calibri"/>
                <a:sym typeface="Calibri"/>
              </a:rPr>
              <a:t>Nous avons beaucoup de craintes par rapport à la fonte des glaciers.  Et parmi nos craintes, il y a la crainte de perdre une partie de nos archives... à quelles archives pensez-vous que l'on fait référence ? »</a:t>
            </a:r>
          </a:p>
          <a:p>
            <a:pPr>
              <a:buSzPts val="2000"/>
            </a:pPr>
            <a:r>
              <a:rPr lang="en-GB" sz="2000" i="1">
                <a:solidFill>
                  <a:srgbClr val="3366FF"/>
                </a:solidFill>
                <a:latin typeface="Calibri"/>
                <a:ea typeface="Calibri"/>
                <a:cs typeface="Calibri"/>
                <a:sym typeface="Calibri"/>
              </a:rPr>
              <a:t> </a:t>
            </a:r>
            <a:endParaRPr lang="en-GB" sz="1800">
              <a:solidFill>
                <a:schemeClr val="dk1"/>
              </a:solidFill>
              <a:latin typeface="Calibri"/>
              <a:ea typeface="Calibri"/>
              <a:cs typeface="Calibri"/>
              <a:sym typeface="Calibri"/>
            </a:endParaRPr>
          </a:p>
        </p:txBody>
      </p:sp>
      <p:sp>
        <p:nvSpPr>
          <p:cNvPr id="106" name="Google Shape;106;p15"/>
          <p:cNvSpPr/>
          <p:nvPr/>
        </p:nvSpPr>
        <p:spPr>
          <a:xfrm>
            <a:off x="1" y="1303338"/>
            <a:ext cx="9216016" cy="749719"/>
          </a:xfrm>
          <a:prstGeom prst="rect">
            <a:avLst/>
          </a:prstGeom>
          <a:noFill/>
          <a:ln>
            <a:noFill/>
          </a:ln>
        </p:spPr>
        <p:txBody>
          <a:bodyPr spcFirstLastPara="1" wrap="square" lIns="91425" tIns="45700" rIns="91425" bIns="45700" anchor="t" anchorCtr="0">
            <a:noAutofit/>
          </a:bodyPr>
          <a:lstStyle/>
          <a:p>
            <a:r>
              <a:rPr lang="fr-FR" sz="1800" i="1">
                <a:solidFill>
                  <a:srgbClr val="3366FF"/>
                </a:solidFill>
                <a:latin typeface="Calibri"/>
                <a:ea typeface="Calibri"/>
                <a:cs typeface="Calibri"/>
                <a:sym typeface="Calibri"/>
              </a:rPr>
              <a:t>« Observons la fonte progressive de la glace de mer (banquise) au pôle Nord. Voici une vidéo de la NASA montrant l'évolution de la surface de la glace de mer au cours des 40 dernières années. »</a:t>
            </a:r>
          </a:p>
        </p:txBody>
      </p:sp>
      <p:pic>
        <p:nvPicPr>
          <p:cNvPr id="107" name="Google Shape;107;p15" descr="NASA Video-1.jpg"/>
          <p:cNvPicPr preferRelativeResize="0"/>
          <p:nvPr/>
        </p:nvPicPr>
        <p:blipFill rotWithShape="1">
          <a:blip r:embed="rId3">
            <a:alphaModFix/>
          </a:blip>
          <a:srcRect/>
          <a:stretch/>
        </p:blipFill>
        <p:spPr>
          <a:xfrm>
            <a:off x="12701" y="2190435"/>
            <a:ext cx="6718300" cy="3651293"/>
          </a:xfrm>
          <a:prstGeom prst="rect">
            <a:avLst/>
          </a:prstGeom>
          <a:noFill/>
          <a:ln>
            <a:noFill/>
          </a:ln>
        </p:spPr>
      </p:pic>
      <p:sp>
        <p:nvSpPr>
          <p:cNvPr id="108" name="Google Shape;108;p15"/>
          <p:cNvSpPr txBox="1"/>
          <p:nvPr/>
        </p:nvSpPr>
        <p:spPr>
          <a:xfrm>
            <a:off x="1" y="5868603"/>
            <a:ext cx="9144000" cy="246181"/>
          </a:xfrm>
          <a:prstGeom prst="rect">
            <a:avLst/>
          </a:prstGeom>
          <a:noFill/>
          <a:ln>
            <a:noFill/>
          </a:ln>
        </p:spPr>
        <p:txBody>
          <a:bodyPr spcFirstLastPara="1" wrap="square" lIns="91425" tIns="45700" rIns="91425" bIns="45700" anchor="t" anchorCtr="0">
            <a:spAutoFit/>
          </a:bodyPr>
          <a:lstStyle/>
          <a:p>
            <a:r>
              <a:rPr lang="en-GB" sz="1000">
                <a:solidFill>
                  <a:schemeClr val="dk1"/>
                </a:solidFill>
              </a:rPr>
              <a:t>Source : NASA Video https://climate.nasa.gov/climate_resources/155/video-annual-arctic-sea-ice-minimum-1979-2020-with-area-graph/</a:t>
            </a:r>
          </a:p>
        </p:txBody>
      </p:sp>
      <p:pic>
        <p:nvPicPr>
          <p:cNvPr id="109" name="Google Shape;109;p15" descr="Scientist woman.png"/>
          <p:cNvPicPr preferRelativeResize="0"/>
          <p:nvPr/>
        </p:nvPicPr>
        <p:blipFill rotWithShape="1">
          <a:blip r:embed="rId4">
            <a:alphaModFix/>
          </a:blip>
          <a:srcRect/>
          <a:stretch/>
        </p:blipFill>
        <p:spPr>
          <a:xfrm>
            <a:off x="0" y="0"/>
            <a:ext cx="939800" cy="939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Google Shape;443;p51"/>
          <p:cNvSpPr txBox="1">
            <a:spLocks noGrp="1"/>
          </p:cNvSpPr>
          <p:nvPr>
            <p:ph type="body" idx="1"/>
          </p:nvPr>
        </p:nvSpPr>
        <p:spPr>
          <a:xfrm>
            <a:off x="0" y="2057402"/>
            <a:ext cx="8765628" cy="4525963"/>
          </a:xfrm>
          <a:prstGeom prst="rect">
            <a:avLst/>
          </a:prstGeom>
          <a:noFill/>
          <a:ln>
            <a:noFill/>
          </a:ln>
        </p:spPr>
        <p:txBody>
          <a:bodyPr spcFirstLastPara="1" wrap="square" lIns="91425" tIns="45700" rIns="91425" bIns="45700" anchor="t" anchorCtr="0">
            <a:normAutofit/>
          </a:bodyPr>
          <a:lstStyle/>
          <a:p>
            <a:pPr marL="71999" indent="-71999" algn="just">
              <a:spcBef>
                <a:spcPts val="0"/>
              </a:spcBef>
              <a:buClr>
                <a:srgbClr val="3366FF"/>
              </a:buClr>
              <a:buNone/>
            </a:pPr>
            <a:endParaRPr lang="en-GB" sz="2800" i="1">
              <a:solidFill>
                <a:srgbClr val="3366FF"/>
              </a:solidFill>
            </a:endParaRPr>
          </a:p>
          <a:p>
            <a:pPr marL="342898">
              <a:spcBef>
                <a:spcPts val="480"/>
              </a:spcBef>
              <a:buClr>
                <a:srgbClr val="3366FF"/>
              </a:buClr>
              <a:buSzPts val="2400"/>
              <a:buNone/>
            </a:pPr>
            <a:r>
              <a:rPr lang="en-GB" sz="2800" i="1">
                <a:solidFill>
                  <a:srgbClr val="3366FF"/>
                </a:solidFill>
              </a:rPr>
              <a:t>	"Pour </a:t>
            </a:r>
            <a:r>
              <a:rPr lang="en-GB" sz="2800" i="1" err="1">
                <a:solidFill>
                  <a:srgbClr val="3366FF"/>
                </a:solidFill>
              </a:rPr>
              <a:t>conclure</a:t>
            </a:r>
            <a:r>
              <a:rPr lang="en-GB" sz="2800" i="1">
                <a:solidFill>
                  <a:srgbClr val="3366FF"/>
                </a:solidFill>
              </a:rPr>
              <a:t>, </a:t>
            </a:r>
            <a:r>
              <a:rPr lang="en-GB" sz="2800" i="1" err="1">
                <a:solidFill>
                  <a:srgbClr val="3366FF"/>
                </a:solidFill>
              </a:rPr>
              <a:t>pensez-vous</a:t>
            </a:r>
            <a:r>
              <a:rPr lang="en-GB" sz="2800" i="1">
                <a:solidFill>
                  <a:srgbClr val="3366FF"/>
                </a:solidFill>
              </a:rPr>
              <a:t> que </a:t>
            </a:r>
            <a:r>
              <a:rPr lang="en-GB" sz="2800" i="1" err="1">
                <a:solidFill>
                  <a:srgbClr val="3366FF"/>
                </a:solidFill>
              </a:rPr>
              <a:t>l'effet</a:t>
            </a:r>
            <a:r>
              <a:rPr lang="en-GB" sz="2800" i="1">
                <a:solidFill>
                  <a:srgbClr val="3366FF"/>
                </a:solidFill>
              </a:rPr>
              <a:t> de </a:t>
            </a:r>
            <a:r>
              <a:rPr lang="en-GB" sz="2800" i="1" err="1">
                <a:solidFill>
                  <a:srgbClr val="3366FF"/>
                </a:solidFill>
              </a:rPr>
              <a:t>serre</a:t>
            </a:r>
            <a:r>
              <a:rPr lang="en-GB" sz="2800" i="1">
                <a:solidFill>
                  <a:srgbClr val="3366FF"/>
                </a:solidFill>
              </a:rPr>
              <a:t> </a:t>
            </a:r>
            <a:r>
              <a:rPr lang="en-GB" sz="2800" i="1" err="1">
                <a:solidFill>
                  <a:srgbClr val="3366FF"/>
                </a:solidFill>
              </a:rPr>
              <a:t>est</a:t>
            </a:r>
            <a:r>
              <a:rPr lang="en-GB" sz="2800" i="1">
                <a:solidFill>
                  <a:srgbClr val="3366FF"/>
                </a:solidFill>
              </a:rPr>
              <a:t> </a:t>
            </a:r>
            <a:r>
              <a:rPr lang="en-GB" sz="2800" i="1" err="1">
                <a:solidFill>
                  <a:srgbClr val="3366FF"/>
                </a:solidFill>
              </a:rPr>
              <a:t>responsable</a:t>
            </a:r>
            <a:r>
              <a:rPr lang="en-GB" sz="2800" i="1">
                <a:solidFill>
                  <a:srgbClr val="3366FF"/>
                </a:solidFill>
              </a:rPr>
              <a:t> du </a:t>
            </a:r>
            <a:r>
              <a:rPr lang="en-GB" sz="2800" i="1" err="1">
                <a:solidFill>
                  <a:srgbClr val="3366FF"/>
                </a:solidFill>
              </a:rPr>
              <a:t>réchauffement</a:t>
            </a:r>
            <a:r>
              <a:rPr lang="en-GB" sz="2800" i="1">
                <a:solidFill>
                  <a:srgbClr val="3366FF"/>
                </a:solidFill>
              </a:rPr>
              <a:t> </a:t>
            </a:r>
            <a:r>
              <a:rPr lang="en-GB" sz="2800" i="1" err="1">
                <a:solidFill>
                  <a:srgbClr val="3366FF"/>
                </a:solidFill>
              </a:rPr>
              <a:t>climatique</a:t>
            </a:r>
            <a:r>
              <a:rPr lang="en-GB" sz="2800" i="1">
                <a:solidFill>
                  <a:srgbClr val="3366FF"/>
                </a:solidFill>
              </a:rPr>
              <a:t> </a:t>
            </a:r>
            <a:r>
              <a:rPr lang="en-GB" sz="2800" i="1" err="1">
                <a:solidFill>
                  <a:srgbClr val="3366FF"/>
                </a:solidFill>
              </a:rPr>
              <a:t>actuel</a:t>
            </a:r>
            <a:r>
              <a:rPr lang="en-GB" sz="2800" i="1">
                <a:solidFill>
                  <a:srgbClr val="3366FF"/>
                </a:solidFill>
              </a:rPr>
              <a:t> ?" </a:t>
            </a:r>
          </a:p>
        </p:txBody>
      </p:sp>
      <p:sp>
        <p:nvSpPr>
          <p:cNvPr id="444" name="Google Shape;444;p51"/>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39</a:t>
            </a:fld>
            <a:endParaRPr/>
          </a:p>
        </p:txBody>
      </p:sp>
      <p:pic>
        <p:nvPicPr>
          <p:cNvPr id="445" name="Google Shape;445;p51"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342;p40">
            <a:extLst>
              <a:ext uri="{FF2B5EF4-FFF2-40B4-BE49-F238E27FC236}">
                <a16:creationId xmlns:a16="http://schemas.microsoft.com/office/drawing/2014/main" id="{C85BC4EE-C09A-9049-B61F-9ADF19278BA1}"/>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 </a:t>
            </a:r>
            <a:r>
              <a:rPr lang="en-GB" err="1"/>
              <a:t>l'effet</a:t>
            </a:r>
            <a:r>
              <a:rPr lang="en-GB"/>
              <a:t> de </a:t>
            </a:r>
            <a:r>
              <a:rPr lang="en-GB" err="1"/>
              <a:t>serre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52"/>
          <p:cNvSpPr txBox="1">
            <a:spLocks noGrp="1"/>
          </p:cNvSpPr>
          <p:nvPr>
            <p:ph type="body" idx="1"/>
          </p:nvPr>
        </p:nvSpPr>
        <p:spPr>
          <a:xfrm>
            <a:off x="-1" y="2332039"/>
            <a:ext cx="8873775" cy="4525963"/>
          </a:xfrm>
          <a:prstGeom prst="rect">
            <a:avLst/>
          </a:prstGeom>
          <a:noFill/>
          <a:ln>
            <a:noFill/>
          </a:ln>
        </p:spPr>
        <p:txBody>
          <a:bodyPr spcFirstLastPara="1" wrap="square" lIns="91425" tIns="45700" rIns="91425" bIns="45700" anchor="t" anchorCtr="0">
            <a:normAutofit/>
          </a:bodyPr>
          <a:lstStyle/>
          <a:p>
            <a:pPr marL="342898">
              <a:spcBef>
                <a:spcPts val="0"/>
              </a:spcBef>
              <a:buSzPts val="2400"/>
              <a:buNone/>
            </a:pPr>
            <a:endParaRPr lang="en-GB" sz="2400" i="1">
              <a:solidFill>
                <a:srgbClr val="3366FF"/>
              </a:solidFill>
            </a:endParaRPr>
          </a:p>
          <a:p>
            <a:pPr marL="342898">
              <a:spcBef>
                <a:spcPts val="480"/>
              </a:spcBef>
              <a:buClr>
                <a:srgbClr val="3366FF"/>
              </a:buClr>
              <a:buSzPts val="2400"/>
              <a:buNone/>
            </a:pPr>
            <a:r>
              <a:rPr lang="en-GB" sz="2400" i="1">
                <a:solidFill>
                  <a:srgbClr val="3366FF"/>
                </a:solidFill>
              </a:rPr>
              <a:t>	" </a:t>
            </a:r>
            <a:r>
              <a:rPr lang="en-GB" sz="2400" i="1" err="1">
                <a:solidFill>
                  <a:srgbClr val="3366FF"/>
                </a:solidFill>
              </a:rPr>
              <a:t>En</a:t>
            </a:r>
            <a:r>
              <a:rPr lang="en-GB" sz="2400" i="1">
                <a:solidFill>
                  <a:srgbClr val="3366FF"/>
                </a:solidFill>
              </a:rPr>
              <a:t> </a:t>
            </a:r>
            <a:r>
              <a:rPr lang="en-GB" sz="2400" i="1" err="1">
                <a:solidFill>
                  <a:srgbClr val="3366FF"/>
                </a:solidFill>
              </a:rPr>
              <a:t>effet</a:t>
            </a:r>
            <a:r>
              <a:rPr lang="en-GB" sz="2400" i="1">
                <a:solidFill>
                  <a:srgbClr val="3366FF"/>
                </a:solidFill>
              </a:rPr>
              <a:t>, </a:t>
            </a:r>
            <a:r>
              <a:rPr lang="en-GB" sz="2400" i="1" err="1">
                <a:solidFill>
                  <a:srgbClr val="3366FF"/>
                </a:solidFill>
              </a:rPr>
              <a:t>l'effet</a:t>
            </a:r>
            <a:r>
              <a:rPr lang="en-GB" sz="2400" i="1">
                <a:solidFill>
                  <a:srgbClr val="3366FF"/>
                </a:solidFill>
              </a:rPr>
              <a:t> de </a:t>
            </a:r>
            <a:r>
              <a:rPr lang="en-GB" sz="2400" i="1" err="1">
                <a:solidFill>
                  <a:srgbClr val="3366FF"/>
                </a:solidFill>
              </a:rPr>
              <a:t>serre</a:t>
            </a:r>
            <a:r>
              <a:rPr lang="en-GB" sz="2400" i="1">
                <a:solidFill>
                  <a:srgbClr val="3366FF"/>
                </a:solidFill>
              </a:rPr>
              <a:t> </a:t>
            </a:r>
            <a:r>
              <a:rPr lang="en-GB" sz="2400" i="1" err="1">
                <a:solidFill>
                  <a:srgbClr val="3366FF"/>
                </a:solidFill>
              </a:rPr>
              <a:t>est</a:t>
            </a:r>
            <a:r>
              <a:rPr lang="en-GB" sz="2400" i="1">
                <a:solidFill>
                  <a:srgbClr val="3366FF"/>
                </a:solidFill>
              </a:rPr>
              <a:t> un " </a:t>
            </a:r>
            <a:r>
              <a:rPr lang="en-GB" sz="2400" i="1" err="1">
                <a:solidFill>
                  <a:srgbClr val="3366FF"/>
                </a:solidFill>
              </a:rPr>
              <a:t>effet</a:t>
            </a:r>
            <a:r>
              <a:rPr lang="en-GB" sz="2400" i="1">
                <a:solidFill>
                  <a:srgbClr val="3366FF"/>
                </a:solidFill>
              </a:rPr>
              <a:t> " et ne </a:t>
            </a:r>
            <a:r>
              <a:rPr lang="en-GB" sz="2400" i="1" err="1">
                <a:solidFill>
                  <a:srgbClr val="3366FF"/>
                </a:solidFill>
              </a:rPr>
              <a:t>peut</a:t>
            </a:r>
            <a:r>
              <a:rPr lang="en-GB" sz="2400" i="1">
                <a:solidFill>
                  <a:srgbClr val="3366FF"/>
                </a:solidFill>
              </a:rPr>
              <a:t> </a:t>
            </a:r>
            <a:r>
              <a:rPr lang="en-GB" sz="2400" i="1" err="1">
                <a:solidFill>
                  <a:srgbClr val="3366FF"/>
                </a:solidFill>
              </a:rPr>
              <a:t>donc</a:t>
            </a:r>
            <a:r>
              <a:rPr lang="en-GB" sz="2400" i="1">
                <a:solidFill>
                  <a:srgbClr val="3366FF"/>
                </a:solidFill>
              </a:rPr>
              <a:t>, par </a:t>
            </a:r>
            <a:r>
              <a:rPr lang="en-GB" sz="2400" i="1" err="1">
                <a:solidFill>
                  <a:srgbClr val="3366FF"/>
                </a:solidFill>
              </a:rPr>
              <a:t>définition</a:t>
            </a:r>
            <a:r>
              <a:rPr lang="en-GB" sz="2400" i="1">
                <a:solidFill>
                  <a:srgbClr val="3366FF"/>
                </a:solidFill>
              </a:rPr>
              <a:t>, </a:t>
            </a:r>
            <a:r>
              <a:rPr lang="en-GB" sz="2400" i="1" err="1">
                <a:solidFill>
                  <a:srgbClr val="3366FF"/>
                </a:solidFill>
              </a:rPr>
              <a:t>être</a:t>
            </a:r>
            <a:r>
              <a:rPr lang="en-GB" sz="2400" i="1">
                <a:solidFill>
                  <a:srgbClr val="3366FF"/>
                </a:solidFill>
              </a:rPr>
              <a:t> </a:t>
            </a:r>
            <a:r>
              <a:rPr lang="en-GB" sz="2400" i="1" err="1">
                <a:solidFill>
                  <a:srgbClr val="3366FF"/>
                </a:solidFill>
              </a:rPr>
              <a:t>responsable</a:t>
            </a:r>
            <a:r>
              <a:rPr lang="en-GB" sz="2400" i="1">
                <a:solidFill>
                  <a:srgbClr val="3366FF"/>
                </a:solidFill>
              </a:rPr>
              <a:t>. Nous ne </a:t>
            </a:r>
            <a:r>
              <a:rPr lang="en-GB" sz="2400" i="1" err="1">
                <a:solidFill>
                  <a:srgbClr val="3366FF"/>
                </a:solidFill>
              </a:rPr>
              <a:t>pouvons</a:t>
            </a:r>
            <a:r>
              <a:rPr lang="en-GB" sz="2400" i="1">
                <a:solidFill>
                  <a:srgbClr val="3366FF"/>
                </a:solidFill>
              </a:rPr>
              <a:t> </a:t>
            </a:r>
            <a:r>
              <a:rPr lang="en-GB" sz="2400" i="1" err="1">
                <a:solidFill>
                  <a:srgbClr val="3366FF"/>
                </a:solidFill>
              </a:rPr>
              <a:t>donc</a:t>
            </a:r>
            <a:r>
              <a:rPr lang="en-GB" sz="2400" i="1">
                <a:solidFill>
                  <a:srgbClr val="3366FF"/>
                </a:solidFill>
              </a:rPr>
              <a:t> pas le classer </a:t>
            </a:r>
            <a:r>
              <a:rPr lang="en-GB" sz="2400" i="1" err="1">
                <a:solidFill>
                  <a:srgbClr val="3366FF"/>
                </a:solidFill>
              </a:rPr>
              <a:t>parmi</a:t>
            </a:r>
            <a:r>
              <a:rPr lang="en-GB" sz="2400" i="1">
                <a:solidFill>
                  <a:srgbClr val="3366FF"/>
                </a:solidFill>
              </a:rPr>
              <a:t> les suspects. Nous </a:t>
            </a:r>
            <a:r>
              <a:rPr lang="en-GB" sz="2400" i="1" err="1">
                <a:solidFill>
                  <a:srgbClr val="3366FF"/>
                </a:solidFill>
              </a:rPr>
              <a:t>devons</a:t>
            </a:r>
            <a:r>
              <a:rPr lang="en-GB" sz="2400" i="1">
                <a:solidFill>
                  <a:srgbClr val="3366FF"/>
                </a:solidFill>
              </a:rPr>
              <a:t> </a:t>
            </a:r>
            <a:r>
              <a:rPr lang="en-GB" sz="2400" i="1" err="1">
                <a:solidFill>
                  <a:srgbClr val="3366FF"/>
                </a:solidFill>
              </a:rPr>
              <a:t>maintenant</a:t>
            </a:r>
            <a:r>
              <a:rPr lang="en-GB" sz="2400" i="1">
                <a:solidFill>
                  <a:srgbClr val="3366FF"/>
                </a:solidFill>
              </a:rPr>
              <a:t> </a:t>
            </a:r>
            <a:r>
              <a:rPr lang="en-GB" sz="2400" i="1" err="1">
                <a:solidFill>
                  <a:srgbClr val="3366FF"/>
                </a:solidFill>
              </a:rPr>
              <a:t>étudier</a:t>
            </a:r>
            <a:r>
              <a:rPr lang="en-GB" sz="2400" i="1">
                <a:solidFill>
                  <a:srgbClr val="3366FF"/>
                </a:solidFill>
              </a:rPr>
              <a:t> les suspects </a:t>
            </a:r>
            <a:r>
              <a:rPr lang="en-GB" sz="2400" i="1" err="1">
                <a:solidFill>
                  <a:srgbClr val="3366FF"/>
                </a:solidFill>
              </a:rPr>
              <a:t>à</a:t>
            </a:r>
            <a:r>
              <a:rPr lang="en-GB" sz="2400" i="1">
                <a:solidFill>
                  <a:srgbClr val="3366FF"/>
                </a:solidFill>
              </a:rPr>
              <a:t> </a:t>
            </a:r>
            <a:r>
              <a:rPr lang="en-GB" sz="2400" i="1" err="1">
                <a:solidFill>
                  <a:srgbClr val="3366FF"/>
                </a:solidFill>
              </a:rPr>
              <a:t>l'origine</a:t>
            </a:r>
            <a:r>
              <a:rPr lang="en-GB" sz="2400" i="1">
                <a:solidFill>
                  <a:srgbClr val="3366FF"/>
                </a:solidFill>
              </a:rPr>
              <a:t> de </a:t>
            </a:r>
            <a:r>
              <a:rPr lang="en-GB" sz="2400" i="1" err="1">
                <a:solidFill>
                  <a:srgbClr val="3366FF"/>
                </a:solidFill>
              </a:rPr>
              <a:t>l'augmentation</a:t>
            </a:r>
            <a:r>
              <a:rPr lang="en-GB" sz="2400" i="1">
                <a:solidFill>
                  <a:srgbClr val="3366FF"/>
                </a:solidFill>
              </a:rPr>
              <a:t> de </a:t>
            </a:r>
            <a:r>
              <a:rPr lang="en-GB" sz="2400" i="1" err="1">
                <a:solidFill>
                  <a:srgbClr val="3366FF"/>
                </a:solidFill>
              </a:rPr>
              <a:t>l'effet</a:t>
            </a:r>
            <a:r>
              <a:rPr lang="en-GB" sz="2400" i="1">
                <a:solidFill>
                  <a:srgbClr val="3366FF"/>
                </a:solidFill>
              </a:rPr>
              <a:t> de </a:t>
            </a:r>
            <a:r>
              <a:rPr lang="en-GB" sz="2400" i="1" err="1">
                <a:solidFill>
                  <a:srgbClr val="3366FF"/>
                </a:solidFill>
              </a:rPr>
              <a:t>serre</a:t>
            </a:r>
            <a:r>
              <a:rPr lang="en-GB" sz="2400" i="1">
                <a:solidFill>
                  <a:srgbClr val="3366FF"/>
                </a:solidFill>
              </a:rPr>
              <a:t>."</a:t>
            </a:r>
          </a:p>
        </p:txBody>
      </p:sp>
      <p:sp>
        <p:nvSpPr>
          <p:cNvPr id="452" name="Google Shape;452;p52"/>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40</a:t>
            </a:fld>
            <a:endParaRPr/>
          </a:p>
        </p:txBody>
      </p:sp>
      <p:pic>
        <p:nvPicPr>
          <p:cNvPr id="453" name="Google Shape;453;p52"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342;p40">
            <a:extLst>
              <a:ext uri="{FF2B5EF4-FFF2-40B4-BE49-F238E27FC236}">
                <a16:creationId xmlns:a16="http://schemas.microsoft.com/office/drawing/2014/main" id="{208099A2-9229-EE48-A40F-6ED87E1B6303}"/>
              </a:ext>
            </a:extLst>
          </p:cNvPr>
          <p:cNvSpPr txBox="1">
            <a:spLocks noGrp="1"/>
          </p:cNvSpPr>
          <p:nvPr>
            <p:ph type="title"/>
          </p:nvPr>
        </p:nvSpPr>
        <p:spPr>
          <a:xfrm>
            <a:off x="851338" y="274638"/>
            <a:ext cx="8178362" cy="1143000"/>
          </a:xfrm>
          <a:prstGeom prst="rect">
            <a:avLst/>
          </a:prstGeom>
          <a:noFill/>
          <a:ln>
            <a:noFill/>
          </a:ln>
        </p:spPr>
        <p:txBody>
          <a:bodyPr spcFirstLastPara="1" wrap="square" lIns="91425" tIns="45700" rIns="91425" bIns="45700" anchor="ctr" anchorCtr="0">
            <a:normAutofit/>
          </a:bodyPr>
          <a:lstStyle/>
          <a:p>
            <a:pPr>
              <a:buSzPts val="4400"/>
            </a:pPr>
            <a:r>
              <a:rPr lang="en-GB"/>
              <a:t>Suspect n°2 : </a:t>
            </a:r>
            <a:r>
              <a:rPr lang="en-GB" err="1"/>
              <a:t>l'effet</a:t>
            </a:r>
            <a:r>
              <a:rPr lang="en-GB"/>
              <a:t> de </a:t>
            </a:r>
            <a:r>
              <a:rPr lang="en-GB" err="1"/>
              <a:t>serre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9" name="Google Shape;459;p53"/>
          <p:cNvSpPr txBox="1">
            <a:spLocks noGrp="1"/>
          </p:cNvSpPr>
          <p:nvPr>
            <p:ph type="body" idx="1"/>
          </p:nvPr>
        </p:nvSpPr>
        <p:spPr>
          <a:xfrm>
            <a:off x="177801" y="2006603"/>
            <a:ext cx="8598338" cy="4525963"/>
          </a:xfrm>
          <a:prstGeom prst="rect">
            <a:avLst/>
          </a:prstGeom>
          <a:noFill/>
          <a:ln>
            <a:noFill/>
          </a:ln>
        </p:spPr>
        <p:txBody>
          <a:bodyPr spcFirstLastPara="1" wrap="square" lIns="91425" tIns="45700" rIns="91425" bIns="45700" anchor="t" anchorCtr="0">
            <a:normAutofit/>
          </a:bodyPr>
          <a:lstStyle/>
          <a:p>
            <a:pPr marL="342898">
              <a:spcBef>
                <a:spcPts val="0"/>
              </a:spcBef>
              <a:buNone/>
            </a:pPr>
            <a:endParaRPr lang="en-GB" sz="1800" i="1">
              <a:solidFill>
                <a:srgbClr val="3366FF"/>
              </a:solidFill>
            </a:endParaRPr>
          </a:p>
          <a:p>
            <a:pPr marL="0" indent="0" algn="just">
              <a:spcBef>
                <a:spcPts val="0"/>
              </a:spcBef>
              <a:buClr>
                <a:srgbClr val="3366FF"/>
              </a:buClr>
              <a:buNone/>
            </a:pPr>
            <a:r>
              <a:rPr lang="en-GB" sz="2400" i="1">
                <a:solidFill>
                  <a:srgbClr val="3366FF"/>
                </a:solidFill>
              </a:rPr>
              <a:t>"  Il </a:t>
            </a:r>
            <a:r>
              <a:rPr lang="en-GB" sz="2400" i="1" err="1">
                <a:solidFill>
                  <a:srgbClr val="3366FF"/>
                </a:solidFill>
              </a:rPr>
              <a:t>semblerait</a:t>
            </a:r>
            <a:r>
              <a:rPr lang="en-GB" sz="2400" i="1">
                <a:solidFill>
                  <a:srgbClr val="3366FF"/>
                </a:solidFill>
              </a:rPr>
              <a:t> que </a:t>
            </a:r>
            <a:r>
              <a:rPr lang="en-GB" sz="2400" i="1" err="1">
                <a:solidFill>
                  <a:srgbClr val="3366FF"/>
                </a:solidFill>
              </a:rPr>
              <a:t>chacun</a:t>
            </a:r>
            <a:r>
              <a:rPr lang="en-GB" sz="2400" i="1">
                <a:solidFill>
                  <a:srgbClr val="3366FF"/>
                </a:solidFill>
              </a:rPr>
              <a:t> de </a:t>
            </a:r>
            <a:r>
              <a:rPr lang="en-GB" sz="2400" i="1" err="1">
                <a:solidFill>
                  <a:srgbClr val="3366FF"/>
                </a:solidFill>
              </a:rPr>
              <a:t>ces</a:t>
            </a:r>
            <a:r>
              <a:rPr lang="en-GB" sz="2400" i="1">
                <a:solidFill>
                  <a:srgbClr val="3366FF"/>
                </a:solidFill>
              </a:rPr>
              <a:t> 2 suspects ait </a:t>
            </a:r>
            <a:r>
              <a:rPr lang="en-GB" sz="2400" i="1" err="1">
                <a:solidFill>
                  <a:srgbClr val="3366FF"/>
                </a:solidFill>
              </a:rPr>
              <a:t>sa</a:t>
            </a:r>
            <a:r>
              <a:rPr lang="en-GB" sz="2400" i="1">
                <a:solidFill>
                  <a:srgbClr val="3366FF"/>
                </a:solidFill>
              </a:rPr>
              <a:t> part de </a:t>
            </a:r>
            <a:r>
              <a:rPr lang="en-GB" sz="2400" i="1" err="1">
                <a:solidFill>
                  <a:srgbClr val="3366FF"/>
                </a:solidFill>
              </a:rPr>
              <a:t>responsabilité</a:t>
            </a:r>
            <a:r>
              <a:rPr lang="en-GB" sz="2400" i="1">
                <a:solidFill>
                  <a:srgbClr val="3366FF"/>
                </a:solidFill>
              </a:rPr>
              <a:t>, </a:t>
            </a:r>
            <a:r>
              <a:rPr lang="en-GB" sz="2400" i="1" err="1">
                <a:solidFill>
                  <a:srgbClr val="3366FF"/>
                </a:solidFill>
              </a:rPr>
              <a:t>mais</a:t>
            </a:r>
            <a:r>
              <a:rPr lang="en-GB" sz="2400" i="1">
                <a:solidFill>
                  <a:srgbClr val="3366FF"/>
                </a:solidFill>
              </a:rPr>
              <a:t> que </a:t>
            </a:r>
            <a:r>
              <a:rPr lang="en-GB" sz="2400" i="1" err="1">
                <a:solidFill>
                  <a:srgbClr val="3366FF"/>
                </a:solidFill>
              </a:rPr>
              <a:t>l'homme</a:t>
            </a:r>
            <a:r>
              <a:rPr lang="en-GB" sz="2400" i="1">
                <a:solidFill>
                  <a:srgbClr val="3366FF"/>
                </a:solidFill>
              </a:rPr>
              <a:t> </a:t>
            </a:r>
            <a:r>
              <a:rPr lang="en-GB" sz="2400" i="1" err="1">
                <a:solidFill>
                  <a:srgbClr val="3366FF"/>
                </a:solidFill>
              </a:rPr>
              <a:t>soit</a:t>
            </a:r>
            <a:r>
              <a:rPr lang="en-GB" sz="2400" i="1">
                <a:solidFill>
                  <a:srgbClr val="3366FF"/>
                </a:solidFill>
              </a:rPr>
              <a:t> </a:t>
            </a:r>
            <a:r>
              <a:rPr lang="en-GB" sz="2400" i="1" err="1">
                <a:solidFill>
                  <a:srgbClr val="3366FF"/>
                </a:solidFill>
              </a:rPr>
              <a:t>responsable</a:t>
            </a:r>
            <a:r>
              <a:rPr lang="en-GB" sz="2400" i="1">
                <a:solidFill>
                  <a:srgbClr val="3366FF"/>
                </a:solidFill>
              </a:rPr>
              <a:t> de </a:t>
            </a:r>
            <a:r>
              <a:rPr lang="en-GB" sz="2400" i="1" err="1">
                <a:solidFill>
                  <a:srgbClr val="3366FF"/>
                </a:solidFill>
              </a:rPr>
              <a:t>niveaux</a:t>
            </a:r>
            <a:r>
              <a:rPr lang="en-GB" sz="2400" i="1">
                <a:solidFill>
                  <a:srgbClr val="3366FF"/>
                </a:solidFill>
              </a:rPr>
              <a:t> sans </a:t>
            </a:r>
            <a:r>
              <a:rPr lang="en-GB" sz="2400" i="1" err="1">
                <a:solidFill>
                  <a:srgbClr val="3366FF"/>
                </a:solidFill>
              </a:rPr>
              <a:t>précédent</a:t>
            </a:r>
            <a:r>
              <a:rPr lang="en-GB" sz="2400" i="1">
                <a:solidFill>
                  <a:srgbClr val="3366FF"/>
                </a:solidFill>
              </a:rPr>
              <a:t> </a:t>
            </a:r>
            <a:r>
              <a:rPr lang="en-GB" sz="2400" i="1" err="1">
                <a:solidFill>
                  <a:srgbClr val="3366FF"/>
                </a:solidFill>
              </a:rPr>
              <a:t>d'émissions</a:t>
            </a:r>
            <a:r>
              <a:rPr lang="en-GB" sz="2400" i="1">
                <a:solidFill>
                  <a:srgbClr val="3366FF"/>
                </a:solidFill>
              </a:rPr>
              <a:t> de </a:t>
            </a:r>
            <a:r>
              <a:rPr lang="en-GB" sz="2400" i="1" err="1">
                <a:solidFill>
                  <a:srgbClr val="3366FF"/>
                </a:solidFill>
              </a:rPr>
              <a:t>gaz</a:t>
            </a:r>
            <a:r>
              <a:rPr lang="en-GB" sz="2400" i="1">
                <a:solidFill>
                  <a:srgbClr val="3366FF"/>
                </a:solidFill>
              </a:rPr>
              <a:t> </a:t>
            </a:r>
            <a:r>
              <a:rPr lang="en-GB" sz="2400" i="1" err="1">
                <a:solidFill>
                  <a:srgbClr val="3366FF"/>
                </a:solidFill>
              </a:rPr>
              <a:t>à</a:t>
            </a:r>
            <a:r>
              <a:rPr lang="en-GB" sz="2400" i="1">
                <a:solidFill>
                  <a:srgbClr val="3366FF"/>
                </a:solidFill>
              </a:rPr>
              <a:t> </a:t>
            </a:r>
            <a:r>
              <a:rPr lang="en-GB" sz="2400" i="1" err="1">
                <a:solidFill>
                  <a:srgbClr val="3366FF"/>
                </a:solidFill>
              </a:rPr>
              <a:t>effet</a:t>
            </a:r>
            <a:r>
              <a:rPr lang="en-GB" sz="2400" i="1">
                <a:solidFill>
                  <a:srgbClr val="3366FF"/>
                </a:solidFill>
              </a:rPr>
              <a:t> de </a:t>
            </a:r>
            <a:r>
              <a:rPr lang="en-GB" sz="2400" i="1" err="1">
                <a:solidFill>
                  <a:srgbClr val="3366FF"/>
                </a:solidFill>
              </a:rPr>
              <a:t>serre</a:t>
            </a:r>
            <a:r>
              <a:rPr lang="en-GB" sz="2400" i="1">
                <a:solidFill>
                  <a:srgbClr val="3366FF"/>
                </a:solidFill>
              </a:rPr>
              <a:t> et de </a:t>
            </a:r>
            <a:r>
              <a:rPr lang="en-GB" sz="2400" i="1" err="1">
                <a:solidFill>
                  <a:srgbClr val="3366FF"/>
                </a:solidFill>
              </a:rPr>
              <a:t>changements</a:t>
            </a:r>
            <a:r>
              <a:rPr lang="en-GB" sz="2400" i="1">
                <a:solidFill>
                  <a:srgbClr val="3366FF"/>
                </a:solidFill>
              </a:rPr>
              <a:t> </a:t>
            </a:r>
            <a:r>
              <a:rPr lang="en-GB" sz="2400" i="1" err="1">
                <a:solidFill>
                  <a:srgbClr val="3366FF"/>
                </a:solidFill>
              </a:rPr>
              <a:t>climatiques</a:t>
            </a:r>
            <a:r>
              <a:rPr lang="en-GB" sz="2400" i="1">
                <a:solidFill>
                  <a:srgbClr val="3366FF"/>
                </a:solidFill>
              </a:rPr>
              <a:t>... "</a:t>
            </a:r>
          </a:p>
        </p:txBody>
      </p:sp>
      <p:sp>
        <p:nvSpPr>
          <p:cNvPr id="460" name="Google Shape;460;p53"/>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41</a:t>
            </a:fld>
            <a:endParaRPr/>
          </a:p>
        </p:txBody>
      </p:sp>
      <p:pic>
        <p:nvPicPr>
          <p:cNvPr id="461" name="Google Shape;461;p53"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466;p54">
            <a:extLst>
              <a:ext uri="{FF2B5EF4-FFF2-40B4-BE49-F238E27FC236}">
                <a16:creationId xmlns:a16="http://schemas.microsoft.com/office/drawing/2014/main" id="{8BC87D65-2D8B-9B42-827E-527AB07D69F8}"/>
              </a:ext>
            </a:extLst>
          </p:cNvPr>
          <p:cNvSpPr txBox="1">
            <a:spLocks noGrp="1"/>
          </p:cNvSpPr>
          <p:nvPr>
            <p:ph type="title"/>
          </p:nvPr>
        </p:nvSpPr>
        <p:spPr>
          <a:xfrm>
            <a:off x="177801"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a:t>Conclusions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4"/>
          <p:cNvSpPr txBox="1">
            <a:spLocks noGrp="1"/>
          </p:cNvSpPr>
          <p:nvPr>
            <p:ph type="title"/>
          </p:nvPr>
        </p:nvSpPr>
        <p:spPr>
          <a:xfrm>
            <a:off x="177801"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a:t>Conclusions</a:t>
            </a:r>
            <a:endParaRPr/>
          </a:p>
        </p:txBody>
      </p:sp>
      <p:sp>
        <p:nvSpPr>
          <p:cNvPr id="467" name="Google Shape;467;p54"/>
          <p:cNvSpPr txBox="1">
            <a:spLocks noGrp="1"/>
          </p:cNvSpPr>
          <p:nvPr>
            <p:ph type="body" idx="1"/>
          </p:nvPr>
        </p:nvSpPr>
        <p:spPr>
          <a:xfrm>
            <a:off x="63503" y="1285877"/>
            <a:ext cx="8851899" cy="4670424"/>
          </a:xfrm>
          <a:prstGeom prst="rect">
            <a:avLst/>
          </a:prstGeom>
          <a:noFill/>
          <a:ln>
            <a:noFill/>
          </a:ln>
        </p:spPr>
        <p:txBody>
          <a:bodyPr spcFirstLastPara="1" wrap="square" lIns="91425" tIns="45700" rIns="91425" bIns="45700" anchor="t" anchorCtr="0">
            <a:noAutofit/>
          </a:bodyPr>
          <a:lstStyle/>
          <a:p>
            <a:pPr marL="342898">
              <a:buNone/>
            </a:pPr>
            <a:endParaRPr sz="2400" i="1">
              <a:solidFill>
                <a:srgbClr val="3366FF"/>
              </a:solidFill>
            </a:endParaRPr>
          </a:p>
          <a:p>
            <a:pPr marL="0" indent="0" algn="just">
              <a:spcBef>
                <a:spcPts val="0"/>
              </a:spcBef>
              <a:buClr>
                <a:srgbClr val="3366FF"/>
              </a:buClr>
              <a:buNone/>
            </a:pPr>
            <a:endParaRPr sz="2400" i="1">
              <a:solidFill>
                <a:srgbClr val="3366FF"/>
              </a:solidFill>
            </a:endParaRPr>
          </a:p>
          <a:p>
            <a:pPr marL="0" indent="0" algn="just">
              <a:spcBef>
                <a:spcPts val="0"/>
              </a:spcBef>
              <a:buClr>
                <a:srgbClr val="3366FF"/>
              </a:buClr>
              <a:buNone/>
            </a:pPr>
            <a:r>
              <a:rPr lang="fr-FR" sz="2400" i="1">
                <a:solidFill>
                  <a:srgbClr val="3366FF"/>
                </a:solidFill>
              </a:rPr>
              <a:t>" D'ailleurs, le CCXG (Groupe d'experts sur le changement climatique) a travaillé sur cette question : le dioxyde de carbone représente de loin la plus grande part du forçage radiatif depuis 1990, et sa contribution continue de croître à un rythme régulier. Le dioxyde de carbone à lui seul serait responsable d'une augmentation de 36 % du forçage radiatif depuis 1990. Voici ci-dessous sur la figure les résultats qu'ils ont obtenus."</a:t>
            </a:r>
          </a:p>
          <a:p>
            <a:pPr marL="0" indent="0">
              <a:spcBef>
                <a:spcPts val="0"/>
              </a:spcBef>
              <a:buClr>
                <a:srgbClr val="3366FF"/>
              </a:buClr>
              <a:buNone/>
            </a:pPr>
            <a:endParaRPr sz="1600" i="1">
              <a:solidFill>
                <a:srgbClr val="3366FF"/>
              </a:solidFill>
            </a:endParaRPr>
          </a:p>
          <a:p>
            <a:pPr marL="0" indent="0">
              <a:spcBef>
                <a:spcPts val="0"/>
              </a:spcBef>
              <a:buClr>
                <a:srgbClr val="3366FF"/>
              </a:buClr>
              <a:buNone/>
            </a:pPr>
            <a:endParaRPr sz="1600" i="1">
              <a:solidFill>
                <a:srgbClr val="3366FF"/>
              </a:solidFill>
            </a:endParaRPr>
          </a:p>
        </p:txBody>
      </p:sp>
      <p:sp>
        <p:nvSpPr>
          <p:cNvPr id="468" name="Google Shape;468;p54"/>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42</a:t>
            </a:fld>
            <a:endParaRPr/>
          </a:p>
        </p:txBody>
      </p:sp>
      <p:pic>
        <p:nvPicPr>
          <p:cNvPr id="469" name="Google Shape;469;p54"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6" name="Google Shape;476;p55" descr="ipcc_tar_spm_rad_forc_fig.jpg"/>
          <p:cNvPicPr preferRelativeResize="0"/>
          <p:nvPr/>
        </p:nvPicPr>
        <p:blipFill rotWithShape="1">
          <a:blip r:embed="rId3">
            <a:alphaModFix/>
          </a:blip>
          <a:srcRect/>
          <a:stretch/>
        </p:blipFill>
        <p:spPr>
          <a:xfrm>
            <a:off x="42480" y="1143000"/>
            <a:ext cx="9080500" cy="5384967"/>
          </a:xfrm>
          <a:prstGeom prst="rect">
            <a:avLst/>
          </a:prstGeom>
          <a:noFill/>
          <a:ln>
            <a:noFill/>
          </a:ln>
        </p:spPr>
      </p:pic>
      <p:sp>
        <p:nvSpPr>
          <p:cNvPr id="477" name="Google Shape;477;p55"/>
          <p:cNvSpPr txBox="1"/>
          <p:nvPr/>
        </p:nvSpPr>
        <p:spPr>
          <a:xfrm>
            <a:off x="4229100" y="6538916"/>
            <a:ext cx="4800600" cy="307736"/>
          </a:xfrm>
          <a:prstGeom prst="rect">
            <a:avLst/>
          </a:prstGeom>
          <a:noFill/>
          <a:ln>
            <a:noFill/>
          </a:ln>
        </p:spPr>
        <p:txBody>
          <a:bodyPr spcFirstLastPara="1" wrap="square" lIns="91425" tIns="45700" rIns="91425" bIns="45700" anchor="t" anchorCtr="0">
            <a:spAutoFit/>
          </a:bodyPr>
          <a:lstStyle/>
          <a:p>
            <a:r>
              <a:rPr lang="fr-FR" sz="1200"/>
              <a:t>Source: 2001 IPCC </a:t>
            </a:r>
            <a:r>
              <a:rPr lang="fr-FR" sz="1200" err="1"/>
              <a:t>Third</a:t>
            </a:r>
            <a:r>
              <a:rPr lang="fr-FR" sz="1200"/>
              <a:t> </a:t>
            </a:r>
            <a:r>
              <a:rPr lang="fr-FR" sz="1200" err="1"/>
              <a:t>Assessment</a:t>
            </a:r>
            <a:r>
              <a:rPr lang="fr-FR" sz="1200"/>
              <a:t> report (TAR</a:t>
            </a:r>
            <a:r>
              <a:rPr lang="fr-FR"/>
              <a:t>)</a:t>
            </a:r>
            <a:endParaRPr/>
          </a:p>
        </p:txBody>
      </p:sp>
      <p:sp>
        <p:nvSpPr>
          <p:cNvPr id="8" name="Google Shape;466;p54">
            <a:extLst>
              <a:ext uri="{FF2B5EF4-FFF2-40B4-BE49-F238E27FC236}">
                <a16:creationId xmlns:a16="http://schemas.microsoft.com/office/drawing/2014/main" id="{01D5CBCA-1EC4-DB47-80CA-4667C0C89D30}"/>
              </a:ext>
            </a:extLst>
          </p:cNvPr>
          <p:cNvSpPr txBox="1">
            <a:spLocks noGrp="1"/>
          </p:cNvSpPr>
          <p:nvPr>
            <p:ph type="title"/>
          </p:nvPr>
        </p:nvSpPr>
        <p:spPr>
          <a:xfrm>
            <a:off x="177801"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a:t>Conclusions</a:t>
            </a:r>
            <a:endParaRPr/>
          </a:p>
        </p:txBody>
      </p:sp>
      <p:pic>
        <p:nvPicPr>
          <p:cNvPr id="9" name="Google Shape;109;p15" descr="Scientist woman.png">
            <a:extLst>
              <a:ext uri="{FF2B5EF4-FFF2-40B4-BE49-F238E27FC236}">
                <a16:creationId xmlns:a16="http://schemas.microsoft.com/office/drawing/2014/main" id="{CAB4707A-0675-394D-BB8D-1887D0D66058}"/>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475" name="Google Shape;475;p55"/>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43</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Google Shape;483;p56"/>
          <p:cNvSpPr txBox="1">
            <a:spLocks noGrp="1"/>
          </p:cNvSpPr>
          <p:nvPr>
            <p:ph type="body" idx="1"/>
          </p:nvPr>
        </p:nvSpPr>
        <p:spPr>
          <a:xfrm>
            <a:off x="294291" y="1857377"/>
            <a:ext cx="8607972" cy="3952875"/>
          </a:xfrm>
          <a:prstGeom prst="rect">
            <a:avLst/>
          </a:prstGeom>
          <a:noFill/>
          <a:ln>
            <a:noFill/>
          </a:ln>
        </p:spPr>
        <p:txBody>
          <a:bodyPr spcFirstLastPara="1" wrap="square" lIns="91425" tIns="45700" rIns="91425" bIns="45700" anchor="t" anchorCtr="0">
            <a:noAutofit/>
          </a:bodyPr>
          <a:lstStyle/>
          <a:p>
            <a:pPr marL="0" indent="0">
              <a:spcBef>
                <a:spcPts val="0"/>
              </a:spcBef>
              <a:buClr>
                <a:srgbClr val="3366FF"/>
              </a:buClr>
              <a:buSzPts val="5400"/>
              <a:buNone/>
            </a:pPr>
            <a:r>
              <a:rPr lang="en-GB" sz="5400" i="1">
                <a:solidFill>
                  <a:srgbClr val="3366FF"/>
                </a:solidFill>
              </a:rPr>
              <a:t>" Excellent travail ! " </a:t>
            </a:r>
          </a:p>
          <a:p>
            <a:pPr marL="0" indent="0">
              <a:spcBef>
                <a:spcPts val="0"/>
              </a:spcBef>
              <a:buClr>
                <a:srgbClr val="3366FF"/>
              </a:buClr>
              <a:buSzPts val="5400"/>
              <a:buNone/>
            </a:pPr>
            <a:endParaRPr lang="en-GB" sz="5400" i="1">
              <a:solidFill>
                <a:srgbClr val="3366FF"/>
              </a:solidFill>
            </a:endParaRPr>
          </a:p>
          <a:p>
            <a:pPr marL="0" indent="0">
              <a:spcBef>
                <a:spcPts val="0"/>
              </a:spcBef>
              <a:buClr>
                <a:srgbClr val="3366FF"/>
              </a:buClr>
              <a:buSzPts val="5400"/>
              <a:buNone/>
            </a:pPr>
            <a:r>
              <a:rPr lang="en-GB" sz="5400" i="1">
                <a:solidFill>
                  <a:srgbClr val="3366FF"/>
                </a:solidFill>
              </a:rPr>
              <a:t>" Vos </a:t>
            </a:r>
            <a:r>
              <a:rPr lang="en-GB" sz="5400" i="1" err="1">
                <a:solidFill>
                  <a:srgbClr val="3366FF"/>
                </a:solidFill>
              </a:rPr>
              <a:t>résultats</a:t>
            </a:r>
            <a:r>
              <a:rPr lang="en-GB" sz="5400" i="1">
                <a:solidFill>
                  <a:srgbClr val="3366FF"/>
                </a:solidFill>
              </a:rPr>
              <a:t> </a:t>
            </a:r>
            <a:r>
              <a:rPr lang="en-GB" sz="5400" i="1" err="1">
                <a:solidFill>
                  <a:srgbClr val="3366FF"/>
                </a:solidFill>
              </a:rPr>
              <a:t>sont</a:t>
            </a:r>
            <a:r>
              <a:rPr lang="en-GB" sz="5400" i="1">
                <a:solidFill>
                  <a:srgbClr val="3366FF"/>
                </a:solidFill>
              </a:rPr>
              <a:t> </a:t>
            </a:r>
            <a:r>
              <a:rPr lang="en-GB" sz="5400" i="1" err="1">
                <a:solidFill>
                  <a:srgbClr val="3366FF"/>
                </a:solidFill>
              </a:rPr>
              <a:t>en</a:t>
            </a:r>
            <a:r>
              <a:rPr lang="en-GB" sz="5400" i="1">
                <a:solidFill>
                  <a:srgbClr val="3366FF"/>
                </a:solidFill>
              </a:rPr>
              <a:t> accord avec </a:t>
            </a:r>
            <a:r>
              <a:rPr lang="en-GB" sz="5400" i="1" err="1">
                <a:solidFill>
                  <a:srgbClr val="3366FF"/>
                </a:solidFill>
              </a:rPr>
              <a:t>ceux</a:t>
            </a:r>
            <a:r>
              <a:rPr lang="en-GB" sz="5400" i="1">
                <a:solidFill>
                  <a:srgbClr val="3366FF"/>
                </a:solidFill>
              </a:rPr>
              <a:t> des </a:t>
            </a:r>
            <a:r>
              <a:rPr lang="en-GB" sz="5400" i="1" err="1">
                <a:solidFill>
                  <a:srgbClr val="3366FF"/>
                </a:solidFill>
              </a:rPr>
              <a:t>scientifiques</a:t>
            </a:r>
            <a:r>
              <a:rPr lang="en-GB" sz="5400" i="1">
                <a:solidFill>
                  <a:srgbClr val="3366FF"/>
                </a:solidFill>
              </a:rPr>
              <a:t> ! " </a:t>
            </a:r>
          </a:p>
        </p:txBody>
      </p:sp>
      <p:sp>
        <p:nvSpPr>
          <p:cNvPr id="484" name="Google Shape;484;p5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fr-FR"/>
              <a:pPr/>
              <a:t>44</a:t>
            </a:fld>
            <a:endParaRPr/>
          </a:p>
        </p:txBody>
      </p:sp>
      <p:pic>
        <p:nvPicPr>
          <p:cNvPr id="485" name="Google Shape;485;p5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8" name="Google Shape;466;p54">
            <a:extLst>
              <a:ext uri="{FF2B5EF4-FFF2-40B4-BE49-F238E27FC236}">
                <a16:creationId xmlns:a16="http://schemas.microsoft.com/office/drawing/2014/main" id="{567ECB69-4D69-9843-A474-E357A208AEB3}"/>
              </a:ext>
            </a:extLst>
          </p:cNvPr>
          <p:cNvSpPr txBox="1">
            <a:spLocks noGrp="1"/>
          </p:cNvSpPr>
          <p:nvPr>
            <p:ph type="title"/>
          </p:nvPr>
        </p:nvSpPr>
        <p:spPr>
          <a:xfrm>
            <a:off x="177801"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fr-FR"/>
              <a:t>Conclusions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p16"/>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4</a:t>
            </a:fld>
            <a:endParaRPr lang="en-GB"/>
          </a:p>
        </p:txBody>
      </p:sp>
      <p:sp>
        <p:nvSpPr>
          <p:cNvPr id="116" name="Google Shape;116;p16"/>
          <p:cNvSpPr txBox="1"/>
          <p:nvPr/>
        </p:nvSpPr>
        <p:spPr>
          <a:xfrm>
            <a:off x="6798002" y="2190435"/>
            <a:ext cx="2333297" cy="3508612"/>
          </a:xfrm>
          <a:prstGeom prst="rect">
            <a:avLst/>
          </a:prstGeom>
          <a:noFill/>
          <a:ln>
            <a:noFill/>
          </a:ln>
        </p:spPr>
        <p:txBody>
          <a:bodyPr spcFirstLastPara="1" wrap="square" lIns="91425" tIns="45700" rIns="91425" bIns="45700" anchor="t" anchorCtr="0">
            <a:spAutoFit/>
          </a:bodyPr>
          <a:lstStyle/>
          <a:p>
            <a:pPr>
              <a:buSzPts val="1400"/>
            </a:pPr>
            <a:r>
              <a:rPr lang="fr-FR" sz="1200" i="1">
                <a:solidFill>
                  <a:srgbClr val="3366FF"/>
                </a:solidFill>
                <a:latin typeface="Calibri"/>
                <a:cs typeface="Calibri"/>
                <a:sym typeface="Calibri"/>
              </a:rPr>
              <a:t>« On sait que les cycles de variabilité naturelle jouent un rôle dans l'étendue de la glace de mer de l'Arctique, mais la forte diminution ne peut s'expliquer uniquement par la variabilité naturelle. La variabilité naturelle et la hausse des températures mondiales ont contribué à la fonte de plus grandes quantités de glace de mer arctique. Certains spécialistes prévoient un Arctique sans glace pendant au moins une partie de l'année d'ici la fin du 21e siècle. * »</a:t>
            </a:r>
          </a:p>
          <a:p>
            <a:pPr algn="just">
              <a:buSzPts val="1400"/>
            </a:pPr>
            <a:endParaRPr lang="en-GB">
              <a:solidFill>
                <a:schemeClr val="dk1"/>
              </a:solidFill>
              <a:latin typeface="Calibri"/>
              <a:ea typeface="Calibri"/>
              <a:cs typeface="Calibri"/>
              <a:sym typeface="Calibri"/>
            </a:endParaRPr>
          </a:p>
          <a:p>
            <a:pPr algn="just">
              <a:buSzPts val="1400"/>
            </a:pPr>
            <a:r>
              <a:rPr lang="en-GB">
                <a:solidFill>
                  <a:schemeClr val="dk1"/>
                </a:solidFill>
                <a:latin typeface="Calibri"/>
                <a:ea typeface="Calibri"/>
                <a:cs typeface="Calibri"/>
                <a:sym typeface="Calibri"/>
              </a:rPr>
              <a:t>* </a:t>
            </a:r>
            <a:r>
              <a:rPr lang="en-GB" err="1">
                <a:solidFill>
                  <a:schemeClr val="dk1"/>
                </a:solidFill>
                <a:latin typeface="Calibri"/>
                <a:ea typeface="Calibri"/>
                <a:cs typeface="Calibri"/>
                <a:sym typeface="Calibri"/>
              </a:rPr>
              <a:t>Légende</a:t>
            </a:r>
            <a:r>
              <a:rPr lang="en-GB">
                <a:solidFill>
                  <a:schemeClr val="dk1"/>
                </a:solidFill>
                <a:latin typeface="Calibri"/>
                <a:ea typeface="Calibri"/>
                <a:cs typeface="Calibri"/>
                <a:sym typeface="Calibri"/>
              </a:rPr>
              <a:t> de la </a:t>
            </a:r>
            <a:r>
              <a:rPr lang="en-GB" err="1">
                <a:solidFill>
                  <a:schemeClr val="dk1"/>
                </a:solidFill>
                <a:latin typeface="Calibri"/>
                <a:ea typeface="Calibri"/>
                <a:cs typeface="Calibri"/>
                <a:sym typeface="Calibri"/>
              </a:rPr>
              <a:t>vidéo</a:t>
            </a:r>
            <a:r>
              <a:rPr lang="en-GB">
                <a:solidFill>
                  <a:schemeClr val="dk1"/>
                </a:solidFill>
                <a:latin typeface="Calibri"/>
                <a:ea typeface="Calibri"/>
                <a:cs typeface="Calibri"/>
                <a:sym typeface="Calibri"/>
              </a:rPr>
              <a:t> sur le site de la Nasa</a:t>
            </a:r>
          </a:p>
        </p:txBody>
      </p:sp>
      <p:pic>
        <p:nvPicPr>
          <p:cNvPr id="119" name="Google Shape;119;p16"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sp>
        <p:nvSpPr>
          <p:cNvPr id="12" name="Google Shape;102;p15">
            <a:extLst>
              <a:ext uri="{FF2B5EF4-FFF2-40B4-BE49-F238E27FC236}">
                <a16:creationId xmlns:a16="http://schemas.microsoft.com/office/drawing/2014/main" id="{533960E3-73B7-D24D-9FB4-ABB0E616EA8D}"/>
              </a:ext>
            </a:extLst>
          </p:cNvPr>
          <p:cNvSpPr txBox="1">
            <a:spLocks/>
          </p:cNvSpPr>
          <p:nvPr/>
        </p:nvSpPr>
        <p:spPr>
          <a:xfrm>
            <a:off x="1016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GB"/>
              <a:t>1. </a:t>
            </a:r>
            <a:r>
              <a:rPr lang="en-GB" err="1"/>
              <a:t>Démarrer</a:t>
            </a:r>
            <a:r>
              <a:rPr lang="en-GB"/>
              <a:t> </a:t>
            </a:r>
            <a:r>
              <a:rPr lang="en-GB" err="1"/>
              <a:t>l'enquête</a:t>
            </a:r>
            <a:endParaRPr lang="en-GB"/>
          </a:p>
        </p:txBody>
      </p:sp>
      <p:pic>
        <p:nvPicPr>
          <p:cNvPr id="13" name="Google Shape;107;p15" descr="NASA Video-1.jpg">
            <a:extLst>
              <a:ext uri="{FF2B5EF4-FFF2-40B4-BE49-F238E27FC236}">
                <a16:creationId xmlns:a16="http://schemas.microsoft.com/office/drawing/2014/main" id="{C14175C7-A8CB-D648-8979-ECEB5D593F2A}"/>
              </a:ext>
            </a:extLst>
          </p:cNvPr>
          <p:cNvPicPr preferRelativeResize="0"/>
          <p:nvPr/>
        </p:nvPicPr>
        <p:blipFill rotWithShape="1">
          <a:blip r:embed="rId4">
            <a:alphaModFix/>
          </a:blip>
          <a:srcRect/>
          <a:stretch/>
        </p:blipFill>
        <p:spPr>
          <a:xfrm>
            <a:off x="12701" y="2190435"/>
            <a:ext cx="6718300" cy="3651293"/>
          </a:xfrm>
          <a:prstGeom prst="rect">
            <a:avLst/>
          </a:prstGeom>
          <a:noFill/>
          <a:ln>
            <a:noFill/>
          </a:ln>
        </p:spPr>
      </p:pic>
      <p:sp>
        <p:nvSpPr>
          <p:cNvPr id="14" name="Google Shape;108;p15">
            <a:extLst>
              <a:ext uri="{FF2B5EF4-FFF2-40B4-BE49-F238E27FC236}">
                <a16:creationId xmlns:a16="http://schemas.microsoft.com/office/drawing/2014/main" id="{FB221661-FC98-CC48-B84C-B8746519BD20}"/>
              </a:ext>
            </a:extLst>
          </p:cNvPr>
          <p:cNvSpPr txBox="1"/>
          <p:nvPr/>
        </p:nvSpPr>
        <p:spPr>
          <a:xfrm>
            <a:off x="1" y="5868603"/>
            <a:ext cx="9144000" cy="246181"/>
          </a:xfrm>
          <a:prstGeom prst="rect">
            <a:avLst/>
          </a:prstGeom>
          <a:noFill/>
          <a:ln>
            <a:noFill/>
          </a:ln>
        </p:spPr>
        <p:txBody>
          <a:bodyPr spcFirstLastPara="1" wrap="square" lIns="91425" tIns="45700" rIns="91425" bIns="45700" anchor="t" anchorCtr="0">
            <a:spAutoFit/>
          </a:bodyPr>
          <a:lstStyle/>
          <a:p>
            <a:r>
              <a:rPr lang="en-GB" sz="1000">
                <a:solidFill>
                  <a:schemeClr val="dk1"/>
                </a:solidFill>
              </a:rPr>
              <a:t>Source : NASA Video https://climate.nasa.gov/climate_resources/155/video-annual-arctic-sea-ice-minimum-1979-2020-with-area-graph/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7"/>
          <p:cNvSpPr txBox="1">
            <a:spLocks noGrp="1"/>
          </p:cNvSpPr>
          <p:nvPr>
            <p:ph type="body" idx="1"/>
          </p:nvPr>
        </p:nvSpPr>
        <p:spPr>
          <a:xfrm>
            <a:off x="0" y="1199604"/>
            <a:ext cx="9144000" cy="890165"/>
          </a:xfrm>
          <a:prstGeom prst="rect">
            <a:avLst/>
          </a:prstGeom>
          <a:noFill/>
          <a:ln>
            <a:noFill/>
          </a:ln>
        </p:spPr>
        <p:txBody>
          <a:bodyPr spcFirstLastPara="1" wrap="square" lIns="91425" tIns="45700" rIns="91425" bIns="45700" anchor="t" anchorCtr="0">
            <a:noAutofit/>
          </a:bodyPr>
          <a:lstStyle/>
          <a:p>
            <a:pPr marL="342898">
              <a:spcBef>
                <a:spcPts val="0"/>
              </a:spcBef>
              <a:buSzPts val="1600"/>
              <a:buNone/>
            </a:pPr>
            <a:r>
              <a:rPr lang="fr-FR" sz="1400" b="1" i="1">
                <a:solidFill>
                  <a:srgbClr val="3366FF"/>
                </a:solidFill>
              </a:rPr>
              <a:t>« C'est la photo du projet </a:t>
            </a:r>
            <a:r>
              <a:rPr lang="fr-FR" sz="1400" b="1" i="1" err="1">
                <a:solidFill>
                  <a:srgbClr val="3366FF"/>
                </a:solidFill>
              </a:rPr>
              <a:t>Subglacior</a:t>
            </a:r>
            <a:r>
              <a:rPr lang="fr-FR" sz="1400" b="1" i="1">
                <a:solidFill>
                  <a:srgbClr val="3366FF"/>
                </a:solidFill>
              </a:rPr>
              <a:t>, </a:t>
            </a:r>
            <a:r>
              <a:rPr lang="fr-FR" sz="1400" i="1">
                <a:solidFill>
                  <a:srgbClr val="3366FF"/>
                </a:solidFill>
              </a:rPr>
              <a:t>entrepris par les glaciologues du Laboratoire de glaciologie et de géophysique de </a:t>
            </a:r>
          </a:p>
          <a:p>
            <a:pPr marL="342898">
              <a:spcBef>
                <a:spcPts val="0"/>
              </a:spcBef>
              <a:buSzPts val="1600"/>
              <a:buNone/>
            </a:pPr>
            <a:r>
              <a:rPr lang="fr-FR" sz="1400" i="1">
                <a:solidFill>
                  <a:srgbClr val="3366FF"/>
                </a:solidFill>
              </a:rPr>
              <a:t>l'environnement (LGGE) et de l'Observatoire des sciences de l'univers de Grenoble (OSUG), dont l'ambition est de remonter le </a:t>
            </a:r>
          </a:p>
          <a:p>
            <a:pPr marL="342898">
              <a:spcBef>
                <a:spcPts val="0"/>
              </a:spcBef>
              <a:buSzPts val="1600"/>
              <a:buNone/>
            </a:pPr>
            <a:r>
              <a:rPr lang="fr-FR" sz="1400" i="1">
                <a:solidFill>
                  <a:srgbClr val="3366FF"/>
                </a:solidFill>
              </a:rPr>
              <a:t>temps jusqu'à 1,5 million d'années ! »</a:t>
            </a:r>
            <a:endParaRPr lang="fr-FR" sz="1800"/>
          </a:p>
          <a:p>
            <a:pPr marL="342898" algn="just">
              <a:buNone/>
            </a:pPr>
            <a:r>
              <a:rPr lang="fr-FR" sz="1800"/>
              <a:t> </a:t>
            </a:r>
            <a:endParaRPr lang="fr-FR"/>
          </a:p>
          <a:p>
            <a:pPr marL="342898" algn="just">
              <a:buNone/>
            </a:pPr>
            <a:endParaRPr lang="fr-FR" sz="1800"/>
          </a:p>
        </p:txBody>
      </p:sp>
      <p:pic>
        <p:nvPicPr>
          <p:cNvPr id="127" name="Google Shape;127;p17" descr="Carotte glaciaire CNS.jpg"/>
          <p:cNvPicPr preferRelativeResize="0"/>
          <p:nvPr/>
        </p:nvPicPr>
        <p:blipFill rotWithShape="1">
          <a:blip r:embed="rId3">
            <a:alphaModFix/>
          </a:blip>
          <a:srcRect/>
          <a:stretch/>
        </p:blipFill>
        <p:spPr>
          <a:xfrm>
            <a:off x="2235202" y="2273302"/>
            <a:ext cx="5209637" cy="3864981"/>
          </a:xfrm>
          <a:prstGeom prst="rect">
            <a:avLst/>
          </a:prstGeom>
          <a:noFill/>
          <a:ln>
            <a:noFill/>
          </a:ln>
        </p:spPr>
      </p:pic>
      <p:sp>
        <p:nvSpPr>
          <p:cNvPr id="128" name="Google Shape;128;p17"/>
          <p:cNvSpPr txBox="1"/>
          <p:nvPr/>
        </p:nvSpPr>
        <p:spPr>
          <a:xfrm>
            <a:off x="0" y="5989289"/>
            <a:ext cx="9144000" cy="461624"/>
          </a:xfrm>
          <a:prstGeom prst="rect">
            <a:avLst/>
          </a:prstGeom>
          <a:noFill/>
          <a:ln>
            <a:noFill/>
          </a:ln>
        </p:spPr>
        <p:txBody>
          <a:bodyPr spcFirstLastPara="1" wrap="square" lIns="91425" tIns="45700" rIns="91425" bIns="45700" anchor="t" anchorCtr="0">
            <a:spAutoFit/>
          </a:bodyPr>
          <a:lstStyle/>
          <a:p>
            <a:r>
              <a:rPr lang="en-GB" sz="1200">
                <a:solidFill>
                  <a:schemeClr val="dk1"/>
                </a:solidFill>
                <a:latin typeface="Calibri"/>
                <a:ea typeface="Calibri"/>
                <a:cs typeface="Calibri"/>
                <a:sym typeface="Calibri"/>
              </a:rPr>
              <a:t>Image </a:t>
            </a:r>
            <a:r>
              <a:rPr lang="en-GB" sz="1200" err="1">
                <a:solidFill>
                  <a:schemeClr val="dk1"/>
                </a:solidFill>
                <a:latin typeface="Calibri"/>
                <a:ea typeface="Calibri"/>
                <a:cs typeface="Calibri"/>
                <a:sym typeface="Calibri"/>
              </a:rPr>
              <a:t>d'une</a:t>
            </a:r>
            <a:r>
              <a:rPr lang="en-GB" sz="1200">
                <a:solidFill>
                  <a:schemeClr val="dk1"/>
                </a:solidFill>
                <a:latin typeface="Calibri"/>
                <a:ea typeface="Calibri"/>
                <a:cs typeface="Calibri"/>
                <a:sym typeface="Calibri"/>
              </a:rPr>
              <a:t> carotte de glace.</a:t>
            </a:r>
          </a:p>
          <a:p>
            <a:r>
              <a:rPr lang="en-GB" sz="1200">
                <a:solidFill>
                  <a:schemeClr val="dk1"/>
                </a:solidFill>
                <a:latin typeface="Calibri"/>
                <a:ea typeface="Calibri"/>
                <a:cs typeface="Calibri"/>
                <a:sym typeface="Calibri"/>
              </a:rPr>
              <a:t> Source: CNRS https://</a:t>
            </a:r>
            <a:r>
              <a:rPr lang="en-GB" sz="1200" err="1">
                <a:solidFill>
                  <a:schemeClr val="dk1"/>
                </a:solidFill>
                <a:latin typeface="Calibri"/>
                <a:ea typeface="Calibri"/>
                <a:cs typeface="Calibri"/>
                <a:sym typeface="Calibri"/>
              </a:rPr>
              <a:t>www.sciencesetavenir.fr</a:t>
            </a:r>
            <a:r>
              <a:rPr lang="en-GB" sz="1200">
                <a:solidFill>
                  <a:schemeClr val="dk1"/>
                </a:solidFill>
                <a:latin typeface="Calibri"/>
                <a:ea typeface="Calibri"/>
                <a:cs typeface="Calibri"/>
                <a:sym typeface="Calibri"/>
              </a:rPr>
              <a:t>/nature-</a:t>
            </a:r>
            <a:r>
              <a:rPr lang="en-GB" sz="1200" err="1">
                <a:solidFill>
                  <a:schemeClr val="dk1"/>
                </a:solidFill>
                <a:latin typeface="Calibri"/>
                <a:ea typeface="Calibri"/>
                <a:cs typeface="Calibri"/>
                <a:sym typeface="Calibri"/>
              </a:rPr>
              <a:t>environnement</a:t>
            </a:r>
            <a:r>
              <a:rPr lang="en-GB" sz="1200">
                <a:solidFill>
                  <a:schemeClr val="dk1"/>
                </a:solidFill>
                <a:latin typeface="Calibri"/>
                <a:ea typeface="Calibri"/>
                <a:cs typeface="Calibri"/>
                <a:sym typeface="Calibri"/>
              </a:rPr>
              <a:t>/</a:t>
            </a:r>
            <a:r>
              <a:rPr lang="en-GB" sz="1200" err="1">
                <a:solidFill>
                  <a:schemeClr val="dk1"/>
                </a:solidFill>
                <a:latin typeface="Calibri"/>
                <a:ea typeface="Calibri"/>
                <a:cs typeface="Calibri"/>
                <a:sym typeface="Calibri"/>
              </a:rPr>
              <a:t>climat</a:t>
            </a:r>
            <a:r>
              <a:rPr lang="en-GB" sz="1200">
                <a:solidFill>
                  <a:schemeClr val="dk1"/>
                </a:solidFill>
                <a:latin typeface="Calibri"/>
                <a:ea typeface="Calibri"/>
                <a:cs typeface="Calibri"/>
                <a:sym typeface="Calibri"/>
              </a:rPr>
              <a:t>/antarctique-remonter-jusqu-a-il-y-a-1-5-million-d-annees_132850</a:t>
            </a:r>
          </a:p>
        </p:txBody>
      </p:sp>
      <p:pic>
        <p:nvPicPr>
          <p:cNvPr id="129" name="Google Shape;129;p17" descr="Scientist woman.png"/>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8" name="Google Shape;115;p16">
            <a:extLst>
              <a:ext uri="{FF2B5EF4-FFF2-40B4-BE49-F238E27FC236}">
                <a16:creationId xmlns:a16="http://schemas.microsoft.com/office/drawing/2014/main" id="{F11417D6-5DCB-6143-87FA-C8FB0B8AB00E}"/>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5</a:t>
            </a:fld>
            <a:endParaRPr lang="en-GB"/>
          </a:p>
        </p:txBody>
      </p:sp>
      <p:sp>
        <p:nvSpPr>
          <p:cNvPr id="11" name="Google Shape;102;p15">
            <a:extLst>
              <a:ext uri="{FF2B5EF4-FFF2-40B4-BE49-F238E27FC236}">
                <a16:creationId xmlns:a16="http://schemas.microsoft.com/office/drawing/2014/main" id="{3CD35DB5-0FA5-FE4B-A307-F3FAB4B39AEE}"/>
              </a:ext>
            </a:extLst>
          </p:cNvPr>
          <p:cNvSpPr txBox="1">
            <a:spLocks/>
          </p:cNvSpPr>
          <p:nvPr/>
        </p:nvSpPr>
        <p:spPr>
          <a:xfrm>
            <a:off x="101600" y="0"/>
            <a:ext cx="8915400" cy="11430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GB"/>
              <a:t>1. </a:t>
            </a:r>
            <a:r>
              <a:rPr lang="en-GB" err="1"/>
              <a:t>Démarrer</a:t>
            </a:r>
            <a:r>
              <a:rPr lang="en-GB"/>
              <a:t> </a:t>
            </a:r>
            <a:r>
              <a:rPr lang="en-GB" err="1"/>
              <a:t>l'enquête</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5" name="Google Shape;135;p18"/>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6</a:t>
            </a:fld>
            <a:endParaRPr lang="en-GB"/>
          </a:p>
        </p:txBody>
      </p:sp>
      <p:sp>
        <p:nvSpPr>
          <p:cNvPr id="136" name="Google Shape;136;p18"/>
          <p:cNvSpPr txBox="1"/>
          <p:nvPr/>
        </p:nvSpPr>
        <p:spPr>
          <a:xfrm>
            <a:off x="0" y="6308104"/>
            <a:ext cx="9144000" cy="461624"/>
          </a:xfrm>
          <a:prstGeom prst="rect">
            <a:avLst/>
          </a:prstGeom>
          <a:noFill/>
          <a:ln>
            <a:noFill/>
          </a:ln>
        </p:spPr>
        <p:txBody>
          <a:bodyPr spcFirstLastPara="1" wrap="square" lIns="91425" tIns="45700" rIns="91425" bIns="45700" anchor="t" anchorCtr="0">
            <a:spAutoFit/>
          </a:bodyPr>
          <a:lstStyle/>
          <a:p>
            <a:r>
              <a:rPr lang="en-GB" sz="1200"/>
              <a:t>Source: Le Laboratoire de Météorologie Dynamique https://www.lmd.jussieu.fr/~crlmd/simclimat/documentation_2019_english/node14.html</a:t>
            </a:r>
          </a:p>
        </p:txBody>
      </p:sp>
      <p:pic>
        <p:nvPicPr>
          <p:cNvPr id="137" name="Google Shape;137;p18" descr="Scientist woman.png"/>
          <p:cNvPicPr preferRelativeResize="0"/>
          <p:nvPr/>
        </p:nvPicPr>
        <p:blipFill rotWithShape="1">
          <a:blip r:embed="rId3">
            <a:alphaModFix/>
          </a:blip>
          <a:srcRect/>
          <a:stretch/>
        </p:blipFill>
        <p:spPr>
          <a:xfrm>
            <a:off x="0" y="0"/>
            <a:ext cx="939800" cy="939800"/>
          </a:xfrm>
          <a:prstGeom prst="rect">
            <a:avLst/>
          </a:prstGeom>
          <a:noFill/>
          <a:ln>
            <a:noFill/>
          </a:ln>
        </p:spPr>
      </p:pic>
      <p:pic>
        <p:nvPicPr>
          <p:cNvPr id="138" name="Google Shape;138;p18" descr="earth104_pic.jpg"/>
          <p:cNvPicPr preferRelativeResize="0"/>
          <p:nvPr/>
        </p:nvPicPr>
        <p:blipFill rotWithShape="1">
          <a:blip r:embed="rId4">
            <a:alphaModFix/>
          </a:blip>
          <a:srcRect/>
          <a:stretch/>
        </p:blipFill>
        <p:spPr>
          <a:xfrm>
            <a:off x="2042584" y="1402821"/>
            <a:ext cx="6667501" cy="5000626"/>
          </a:xfrm>
          <a:prstGeom prst="rect">
            <a:avLst/>
          </a:prstGeom>
          <a:noFill/>
          <a:ln>
            <a:noFill/>
          </a:ln>
        </p:spPr>
      </p:pic>
      <p:sp>
        <p:nvSpPr>
          <p:cNvPr id="139" name="Google Shape;139;p18"/>
          <p:cNvSpPr txBox="1">
            <a:spLocks noGrp="1"/>
          </p:cNvSpPr>
          <p:nvPr>
            <p:ph type="body" idx="1"/>
          </p:nvPr>
        </p:nvSpPr>
        <p:spPr>
          <a:xfrm>
            <a:off x="0" y="1160842"/>
            <a:ext cx="5842547" cy="625624"/>
          </a:xfrm>
          <a:prstGeom prst="rect">
            <a:avLst/>
          </a:prstGeom>
          <a:noFill/>
          <a:ln>
            <a:noFill/>
          </a:ln>
        </p:spPr>
        <p:txBody>
          <a:bodyPr spcFirstLastPara="1" wrap="square" lIns="91425" tIns="45700" rIns="91425" bIns="45700" anchor="t" anchorCtr="0">
            <a:noAutofit/>
          </a:bodyPr>
          <a:lstStyle/>
          <a:p>
            <a:pPr marL="251998" indent="-251998" algn="just">
              <a:spcBef>
                <a:spcPts val="0"/>
              </a:spcBef>
              <a:buNone/>
            </a:pPr>
            <a:r>
              <a:rPr lang="en-GB" sz="1100" b="1"/>
              <a:t>	</a:t>
            </a:r>
            <a:r>
              <a:rPr lang="en-GB" sz="1100" b="1" err="1"/>
              <a:t>Graphique</a:t>
            </a:r>
            <a:r>
              <a:rPr lang="en-GB" sz="1100" b="1"/>
              <a:t> : Variations de la </a:t>
            </a:r>
            <a:r>
              <a:rPr lang="en-GB" sz="1100" b="1" err="1"/>
              <a:t>température</a:t>
            </a:r>
            <a:r>
              <a:rPr lang="en-GB" sz="1100" b="1"/>
              <a:t> et de la concentration </a:t>
            </a:r>
            <a:r>
              <a:rPr lang="en-GB" sz="1100" b="1" err="1"/>
              <a:t>enregistrées</a:t>
            </a:r>
            <a:r>
              <a:rPr lang="en-GB" sz="1100" b="1"/>
              <a:t> dans la carotte de glace de Vostok </a:t>
            </a:r>
            <a:r>
              <a:rPr lang="en-GB" sz="1100" b="1" err="1"/>
              <a:t>en</a:t>
            </a:r>
            <a:r>
              <a:rPr lang="en-GB" sz="1100" b="1"/>
              <a:t> </a:t>
            </a:r>
            <a:r>
              <a:rPr lang="en-GB" sz="1100" b="1" err="1"/>
              <a:t>Antarctique</a:t>
            </a:r>
            <a:r>
              <a:rPr lang="en-GB" sz="1100" b="1"/>
              <a:t>.</a:t>
            </a:r>
          </a:p>
          <a:p>
            <a:pPr marL="342898" algn="just">
              <a:spcBef>
                <a:spcPts val="480"/>
              </a:spcBef>
              <a:buSzPts val="2400"/>
              <a:buNone/>
            </a:pPr>
            <a:endParaRPr lang="en-GB" sz="2400"/>
          </a:p>
        </p:txBody>
      </p:sp>
      <p:sp>
        <p:nvSpPr>
          <p:cNvPr id="140" name="Google Shape;140;p18"/>
          <p:cNvSpPr txBox="1"/>
          <p:nvPr/>
        </p:nvSpPr>
        <p:spPr>
          <a:xfrm>
            <a:off x="0" y="2633133"/>
            <a:ext cx="2497667" cy="1477287"/>
          </a:xfrm>
          <a:prstGeom prst="rect">
            <a:avLst/>
          </a:prstGeom>
          <a:noFill/>
          <a:ln>
            <a:noFill/>
          </a:ln>
        </p:spPr>
        <p:txBody>
          <a:bodyPr spcFirstLastPara="1" wrap="square" lIns="91425" tIns="45700" rIns="91425" bIns="45700" anchor="t" anchorCtr="0">
            <a:spAutoFit/>
          </a:bodyPr>
          <a:lstStyle/>
          <a:p>
            <a:pPr algn="just">
              <a:buClr>
                <a:schemeClr val="dk1"/>
              </a:buClr>
              <a:buSzPts val="1800"/>
            </a:pPr>
            <a:endParaRPr lang="en-GB" sz="1800" b="1">
              <a:solidFill>
                <a:schemeClr val="dk1"/>
              </a:solidFill>
              <a:latin typeface="Calibri"/>
              <a:ea typeface="Calibri"/>
              <a:cs typeface="Calibri"/>
              <a:sym typeface="Calibri"/>
            </a:endParaRPr>
          </a:p>
          <a:p>
            <a:pPr algn="just">
              <a:buClr>
                <a:srgbClr val="3366FF"/>
              </a:buClr>
              <a:buSzPts val="1800"/>
            </a:pPr>
            <a:endParaRPr lang="en-GB" sz="1800" i="1">
              <a:solidFill>
                <a:srgbClr val="3366FF"/>
              </a:solidFill>
              <a:latin typeface="Calibri"/>
              <a:ea typeface="Calibri"/>
              <a:cs typeface="Calibri"/>
              <a:sym typeface="Calibri"/>
            </a:endParaRPr>
          </a:p>
          <a:p>
            <a:pPr algn="just">
              <a:buClr>
                <a:srgbClr val="3366FF"/>
              </a:buClr>
              <a:buSzPts val="1800"/>
            </a:pPr>
            <a:r>
              <a:rPr lang="en-GB" sz="1800" i="1">
                <a:solidFill>
                  <a:srgbClr val="3366FF"/>
                </a:solidFill>
                <a:latin typeface="Calibri"/>
                <a:ea typeface="Calibri"/>
                <a:cs typeface="Calibri"/>
                <a:sym typeface="Calibri"/>
              </a:rPr>
              <a:t>" Que </a:t>
            </a:r>
            <a:r>
              <a:rPr lang="en-GB" sz="1800" i="1" err="1">
                <a:solidFill>
                  <a:srgbClr val="3366FF"/>
                </a:solidFill>
                <a:latin typeface="Calibri"/>
                <a:ea typeface="Calibri"/>
                <a:cs typeface="Calibri"/>
                <a:sym typeface="Calibri"/>
              </a:rPr>
              <a:t>remarquez-vous</a:t>
            </a:r>
            <a:r>
              <a:rPr lang="en-GB" sz="1800" i="1">
                <a:solidFill>
                  <a:srgbClr val="3366FF"/>
                </a:solidFill>
                <a:latin typeface="Calibri"/>
                <a:ea typeface="Calibri"/>
                <a:cs typeface="Calibri"/>
                <a:sym typeface="Calibri"/>
              </a:rPr>
              <a:t> ? " </a:t>
            </a:r>
          </a:p>
          <a:p>
            <a:pPr>
              <a:buSzPts val="1800"/>
            </a:pPr>
            <a:endParaRPr lang="en-GB" sz="1800">
              <a:solidFill>
                <a:schemeClr val="dk1"/>
              </a:solidFill>
              <a:latin typeface="Calibri"/>
              <a:ea typeface="Calibri"/>
              <a:cs typeface="Calibri"/>
              <a:sym typeface="Calibri"/>
            </a:endParaRPr>
          </a:p>
        </p:txBody>
      </p:sp>
      <p:sp>
        <p:nvSpPr>
          <p:cNvPr id="11" name="Google Shape;102;p15">
            <a:extLst>
              <a:ext uri="{FF2B5EF4-FFF2-40B4-BE49-F238E27FC236}">
                <a16:creationId xmlns:a16="http://schemas.microsoft.com/office/drawing/2014/main" id="{CB3F0C2E-72F2-2C4D-8F99-EBA283BE8F4F}"/>
              </a:ext>
            </a:extLst>
          </p:cNvPr>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1. </a:t>
            </a:r>
            <a:r>
              <a:rPr lang="en-GB" err="1"/>
              <a:t>Démarrer</a:t>
            </a:r>
            <a:r>
              <a:rPr lang="en-GB"/>
              <a:t> </a:t>
            </a:r>
            <a:r>
              <a:rPr lang="en-GB" err="1"/>
              <a:t>l'enquête</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7" name="Google Shape;147;p19"/>
          <p:cNvSpPr txBox="1"/>
          <p:nvPr/>
        </p:nvSpPr>
        <p:spPr>
          <a:xfrm>
            <a:off x="0" y="1117519"/>
            <a:ext cx="6896366" cy="369291"/>
          </a:xfrm>
          <a:prstGeom prst="rect">
            <a:avLst/>
          </a:prstGeom>
          <a:noFill/>
          <a:ln>
            <a:noFill/>
          </a:ln>
        </p:spPr>
        <p:txBody>
          <a:bodyPr spcFirstLastPara="1" wrap="square" lIns="91425" tIns="45700" rIns="91425" bIns="45700" anchor="t" anchorCtr="0">
            <a:spAutoFit/>
          </a:bodyPr>
          <a:lstStyle/>
          <a:p>
            <a:pPr>
              <a:buSzPts val="1800"/>
            </a:pPr>
            <a:r>
              <a:rPr lang="en-GB" sz="1800" b="1">
                <a:solidFill>
                  <a:srgbClr val="FF0000"/>
                </a:solidFill>
                <a:latin typeface="Calibri"/>
                <a:ea typeface="Calibri"/>
                <a:cs typeface="Calibri"/>
                <a:sym typeface="Calibri"/>
              </a:rPr>
              <a:t>Focus sur les </a:t>
            </a:r>
            <a:r>
              <a:rPr lang="en-GB" sz="1800" b="1" err="1">
                <a:solidFill>
                  <a:srgbClr val="FF0000"/>
                </a:solidFill>
                <a:latin typeface="Calibri"/>
                <a:ea typeface="Calibri"/>
                <a:cs typeface="Calibri"/>
                <a:sym typeface="Calibri"/>
              </a:rPr>
              <a:t>températures</a:t>
            </a:r>
            <a:r>
              <a:rPr lang="en-GB" sz="1800" b="1">
                <a:solidFill>
                  <a:srgbClr val="FF0000"/>
                </a:solidFill>
                <a:latin typeface="Calibri"/>
                <a:ea typeface="Calibri"/>
                <a:cs typeface="Calibri"/>
                <a:sym typeface="Calibri"/>
              </a:rPr>
              <a:t> de </a:t>
            </a:r>
            <a:r>
              <a:rPr lang="en-GB" sz="1800" b="1" err="1">
                <a:solidFill>
                  <a:srgbClr val="FF0000"/>
                </a:solidFill>
                <a:latin typeface="Calibri"/>
                <a:ea typeface="Calibri"/>
                <a:cs typeface="Calibri"/>
                <a:sym typeface="Calibri"/>
              </a:rPr>
              <a:t>ces</a:t>
            </a:r>
            <a:r>
              <a:rPr lang="en-GB" sz="1800" b="1">
                <a:solidFill>
                  <a:srgbClr val="FF0000"/>
                </a:solidFill>
                <a:latin typeface="Calibri"/>
                <a:ea typeface="Calibri"/>
                <a:cs typeface="Calibri"/>
                <a:sym typeface="Calibri"/>
              </a:rPr>
              <a:t> </a:t>
            </a:r>
            <a:r>
              <a:rPr lang="en-GB" sz="1800" b="1" err="1">
                <a:solidFill>
                  <a:srgbClr val="FF0000"/>
                </a:solidFill>
                <a:latin typeface="Calibri"/>
                <a:ea typeface="Calibri"/>
                <a:cs typeface="Calibri"/>
                <a:sym typeface="Calibri"/>
              </a:rPr>
              <a:t>dernières</a:t>
            </a:r>
            <a:r>
              <a:rPr lang="en-GB" sz="1800" b="1">
                <a:solidFill>
                  <a:srgbClr val="FF0000"/>
                </a:solidFill>
                <a:latin typeface="Calibri"/>
                <a:ea typeface="Calibri"/>
                <a:cs typeface="Calibri"/>
                <a:sym typeface="Calibri"/>
              </a:rPr>
              <a:t> </a:t>
            </a:r>
            <a:r>
              <a:rPr lang="en-GB" sz="1800" b="1" err="1">
                <a:solidFill>
                  <a:srgbClr val="FF0000"/>
                </a:solidFill>
                <a:latin typeface="Calibri"/>
                <a:ea typeface="Calibri"/>
                <a:cs typeface="Calibri"/>
                <a:sym typeface="Calibri"/>
              </a:rPr>
              <a:t>années</a:t>
            </a:r>
            <a:r>
              <a:rPr lang="en-GB" sz="1800" b="1">
                <a:solidFill>
                  <a:srgbClr val="FF0000"/>
                </a:solidFill>
                <a:latin typeface="Calibri"/>
                <a:ea typeface="Calibri"/>
                <a:cs typeface="Calibri"/>
                <a:sym typeface="Calibri"/>
              </a:rPr>
              <a:t> </a:t>
            </a:r>
          </a:p>
        </p:txBody>
      </p:sp>
      <p:sp>
        <p:nvSpPr>
          <p:cNvPr id="148" name="Google Shape;148;p19"/>
          <p:cNvSpPr txBox="1"/>
          <p:nvPr/>
        </p:nvSpPr>
        <p:spPr>
          <a:xfrm>
            <a:off x="0" y="1370437"/>
            <a:ext cx="9144000" cy="523180"/>
          </a:xfrm>
          <a:prstGeom prst="rect">
            <a:avLst/>
          </a:prstGeom>
          <a:noFill/>
          <a:ln>
            <a:noFill/>
          </a:ln>
        </p:spPr>
        <p:txBody>
          <a:bodyPr spcFirstLastPara="1" wrap="square" lIns="91425" tIns="45700" rIns="91425" bIns="45700" anchor="t" anchorCtr="0">
            <a:spAutoFit/>
          </a:bodyPr>
          <a:lstStyle/>
          <a:p>
            <a:pPr>
              <a:buSzPts val="1400"/>
            </a:pP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Regardons</a:t>
            </a:r>
            <a:r>
              <a:rPr lang="en-GB" i="1">
                <a:solidFill>
                  <a:srgbClr val="3366FF"/>
                </a:solidFill>
                <a:latin typeface="Calibri"/>
                <a:ea typeface="Calibri"/>
                <a:cs typeface="Calibri"/>
                <a:sym typeface="Calibri"/>
              </a:rPr>
              <a:t> de plus </a:t>
            </a:r>
            <a:r>
              <a:rPr lang="en-GB" i="1" err="1">
                <a:solidFill>
                  <a:srgbClr val="3366FF"/>
                </a:solidFill>
                <a:latin typeface="Calibri"/>
                <a:ea typeface="Calibri"/>
                <a:cs typeface="Calibri"/>
                <a:sym typeface="Calibri"/>
              </a:rPr>
              <a:t>près</a:t>
            </a:r>
            <a:r>
              <a:rPr lang="en-GB" i="1">
                <a:solidFill>
                  <a:srgbClr val="3366FF"/>
                </a:solidFill>
                <a:latin typeface="Calibri"/>
                <a:ea typeface="Calibri"/>
                <a:cs typeface="Calibri"/>
                <a:sym typeface="Calibri"/>
              </a:rPr>
              <a:t> la tendance de </a:t>
            </a:r>
            <a:r>
              <a:rPr lang="en-GB" i="1" err="1">
                <a:solidFill>
                  <a:srgbClr val="3366FF"/>
                </a:solidFill>
                <a:latin typeface="Calibri"/>
                <a:ea typeface="Calibri"/>
                <a:cs typeface="Calibri"/>
                <a:sym typeface="Calibri"/>
              </a:rPr>
              <a:t>ces</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dernières</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années</a:t>
            </a:r>
            <a:r>
              <a:rPr lang="en-GB" i="1">
                <a:solidFill>
                  <a:srgbClr val="3366FF"/>
                </a:solidFill>
                <a:latin typeface="Calibri"/>
                <a:ea typeface="Calibri"/>
                <a:cs typeface="Calibri"/>
                <a:sym typeface="Calibri"/>
              </a:rPr>
              <a:t> : Il y a </a:t>
            </a:r>
            <a:r>
              <a:rPr lang="en-GB" i="1" err="1">
                <a:solidFill>
                  <a:srgbClr val="3366FF"/>
                </a:solidFill>
                <a:latin typeface="Calibri"/>
                <a:ea typeface="Calibri"/>
                <a:cs typeface="Calibri"/>
                <a:sym typeface="Calibri"/>
              </a:rPr>
              <a:t>une</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déviation</a:t>
            </a:r>
            <a:r>
              <a:rPr lang="en-GB" i="1">
                <a:solidFill>
                  <a:srgbClr val="3366FF"/>
                </a:solidFill>
                <a:latin typeface="Calibri"/>
                <a:ea typeface="Calibri"/>
                <a:cs typeface="Calibri"/>
                <a:sym typeface="Calibri"/>
              </a:rPr>
              <a:t> positive </a:t>
            </a:r>
            <a:r>
              <a:rPr lang="en-GB" i="1" err="1">
                <a:solidFill>
                  <a:srgbClr val="3366FF"/>
                </a:solidFill>
                <a:latin typeface="Calibri"/>
                <a:ea typeface="Calibri"/>
                <a:cs typeface="Calibri"/>
                <a:sym typeface="Calibri"/>
              </a:rPr>
              <a:t>croissante</a:t>
            </a:r>
            <a:r>
              <a:rPr lang="en-GB" i="1">
                <a:solidFill>
                  <a:srgbClr val="3366FF"/>
                </a:solidFill>
                <a:latin typeface="Calibri"/>
                <a:ea typeface="Calibri"/>
                <a:cs typeface="Calibri"/>
                <a:sym typeface="Calibri"/>
              </a:rPr>
              <a:t> par rapport </a:t>
            </a:r>
            <a:r>
              <a:rPr lang="en-GB" i="1" err="1">
                <a:solidFill>
                  <a:srgbClr val="3366FF"/>
                </a:solidFill>
                <a:latin typeface="Calibri"/>
                <a:ea typeface="Calibri"/>
                <a:cs typeface="Calibri"/>
                <a:sym typeface="Calibri"/>
              </a:rPr>
              <a:t>à</a:t>
            </a:r>
            <a:r>
              <a:rPr lang="en-GB" i="1">
                <a:solidFill>
                  <a:srgbClr val="3366FF"/>
                </a:solidFill>
                <a:latin typeface="Calibri"/>
                <a:ea typeface="Calibri"/>
                <a:cs typeface="Calibri"/>
                <a:sym typeface="Calibri"/>
              </a:rPr>
              <a:t> la </a:t>
            </a:r>
            <a:r>
              <a:rPr lang="en-GB" i="1" err="1">
                <a:solidFill>
                  <a:srgbClr val="3366FF"/>
                </a:solidFill>
                <a:latin typeface="Calibri"/>
                <a:ea typeface="Calibri"/>
                <a:cs typeface="Calibri"/>
                <a:sym typeface="Calibri"/>
              </a:rPr>
              <a:t>moyenne</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Cela</a:t>
            </a:r>
            <a:r>
              <a:rPr lang="en-GB" i="1">
                <a:solidFill>
                  <a:srgbClr val="3366FF"/>
                </a:solidFill>
                <a:latin typeface="Calibri"/>
                <a:ea typeface="Calibri"/>
                <a:cs typeface="Calibri"/>
                <a:sym typeface="Calibri"/>
              </a:rPr>
              <a:t> se </a:t>
            </a:r>
            <a:r>
              <a:rPr lang="en-GB" i="1" err="1">
                <a:solidFill>
                  <a:srgbClr val="3366FF"/>
                </a:solidFill>
                <a:latin typeface="Calibri"/>
                <a:ea typeface="Calibri"/>
                <a:cs typeface="Calibri"/>
                <a:sym typeface="Calibri"/>
              </a:rPr>
              <a:t>traduit</a:t>
            </a:r>
            <a:r>
              <a:rPr lang="en-GB" i="1">
                <a:solidFill>
                  <a:srgbClr val="3366FF"/>
                </a:solidFill>
                <a:latin typeface="Calibri"/>
                <a:ea typeface="Calibri"/>
                <a:cs typeface="Calibri"/>
                <a:sym typeface="Calibri"/>
              </a:rPr>
              <a:t> par </a:t>
            </a:r>
            <a:r>
              <a:rPr lang="en-GB" i="1" err="1">
                <a:solidFill>
                  <a:srgbClr val="3366FF"/>
                </a:solidFill>
                <a:latin typeface="Calibri"/>
                <a:ea typeface="Calibri"/>
                <a:cs typeface="Calibri"/>
                <a:sym typeface="Calibri"/>
              </a:rPr>
              <a:t>une</a:t>
            </a:r>
            <a:r>
              <a:rPr lang="en-GB" i="1">
                <a:solidFill>
                  <a:srgbClr val="3366FF"/>
                </a:solidFill>
                <a:latin typeface="Calibri"/>
                <a:ea typeface="Calibri"/>
                <a:cs typeface="Calibri"/>
                <a:sym typeface="Calibri"/>
              </a:rPr>
              <a:t> augmentation </a:t>
            </a:r>
            <a:r>
              <a:rPr lang="en-GB" i="1" err="1">
                <a:solidFill>
                  <a:srgbClr val="3366FF"/>
                </a:solidFill>
                <a:latin typeface="Calibri"/>
                <a:ea typeface="Calibri"/>
                <a:cs typeface="Calibri"/>
                <a:sym typeface="Calibri"/>
              </a:rPr>
              <a:t>soudaine</a:t>
            </a:r>
            <a:r>
              <a:rPr lang="en-GB" i="1">
                <a:solidFill>
                  <a:srgbClr val="3366FF"/>
                </a:solidFill>
                <a:latin typeface="Calibri"/>
                <a:ea typeface="Calibri"/>
                <a:cs typeface="Calibri"/>
                <a:sym typeface="Calibri"/>
              </a:rPr>
              <a:t> de la </a:t>
            </a:r>
            <a:r>
              <a:rPr lang="en-GB" i="1" err="1">
                <a:solidFill>
                  <a:srgbClr val="3366FF"/>
                </a:solidFill>
                <a:latin typeface="Calibri"/>
                <a:ea typeface="Calibri"/>
                <a:cs typeface="Calibri"/>
                <a:sym typeface="Calibri"/>
              </a:rPr>
              <a:t>température</a:t>
            </a:r>
            <a:r>
              <a:rPr lang="en-GB" i="1">
                <a:solidFill>
                  <a:srgbClr val="3366FF"/>
                </a:solidFill>
                <a:latin typeface="Calibri"/>
                <a:ea typeface="Calibri"/>
                <a:cs typeface="Calibri"/>
                <a:sym typeface="Calibri"/>
              </a:rPr>
              <a:t>. " </a:t>
            </a:r>
          </a:p>
        </p:txBody>
      </p:sp>
      <p:pic>
        <p:nvPicPr>
          <p:cNvPr id="149" name="Google Shape;149;p19" descr="Rising temps.jpeg"/>
          <p:cNvPicPr preferRelativeResize="0"/>
          <p:nvPr/>
        </p:nvPicPr>
        <p:blipFill rotWithShape="1">
          <a:blip r:embed="rId3">
            <a:alphaModFix/>
          </a:blip>
          <a:srcRect l="3146" t="15371" r="5795"/>
          <a:stretch/>
        </p:blipFill>
        <p:spPr>
          <a:xfrm>
            <a:off x="1462769" y="1926923"/>
            <a:ext cx="7681231" cy="4647343"/>
          </a:xfrm>
          <a:prstGeom prst="rect">
            <a:avLst/>
          </a:prstGeom>
          <a:noFill/>
          <a:ln>
            <a:noFill/>
          </a:ln>
        </p:spPr>
      </p:pic>
      <p:sp>
        <p:nvSpPr>
          <p:cNvPr id="150" name="Google Shape;150;p19"/>
          <p:cNvSpPr txBox="1"/>
          <p:nvPr/>
        </p:nvSpPr>
        <p:spPr>
          <a:xfrm>
            <a:off x="0" y="6550225"/>
            <a:ext cx="6134100" cy="276959"/>
          </a:xfrm>
          <a:prstGeom prst="rect">
            <a:avLst/>
          </a:prstGeom>
          <a:noFill/>
          <a:ln>
            <a:noFill/>
          </a:ln>
        </p:spPr>
        <p:txBody>
          <a:bodyPr spcFirstLastPara="1" wrap="square" lIns="91425" tIns="45700" rIns="91425" bIns="45700" anchor="t" anchorCtr="0">
            <a:spAutoFit/>
          </a:bodyPr>
          <a:lstStyle/>
          <a:p>
            <a:r>
              <a:rPr lang="en-GB" sz="1200"/>
              <a:t>Source: NASA - https://climate.nasa.gov/scientific-consensus/ </a:t>
            </a:r>
          </a:p>
        </p:txBody>
      </p:sp>
      <p:pic>
        <p:nvPicPr>
          <p:cNvPr id="151" name="Google Shape;151;p19" descr="Scientist woman.png"/>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9" name="Google Shape;115;p16">
            <a:extLst>
              <a:ext uri="{FF2B5EF4-FFF2-40B4-BE49-F238E27FC236}">
                <a16:creationId xmlns:a16="http://schemas.microsoft.com/office/drawing/2014/main" id="{E17808AD-E261-C04F-9A52-B0F823D643E1}"/>
              </a:ext>
            </a:extLst>
          </p:cNvPr>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7</a:t>
            </a:fld>
            <a:endParaRPr lang="en-GB"/>
          </a:p>
        </p:txBody>
      </p:sp>
      <p:sp>
        <p:nvSpPr>
          <p:cNvPr id="12" name="Google Shape;102;p15">
            <a:extLst>
              <a:ext uri="{FF2B5EF4-FFF2-40B4-BE49-F238E27FC236}">
                <a16:creationId xmlns:a16="http://schemas.microsoft.com/office/drawing/2014/main" id="{6FA7D21C-583F-EE4C-809C-C59B8C2C3C3B}"/>
              </a:ext>
            </a:extLst>
          </p:cNvPr>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1. </a:t>
            </a:r>
            <a:r>
              <a:rPr lang="en-GB" err="1"/>
              <a:t>Démarrer</a:t>
            </a:r>
            <a:r>
              <a:rPr lang="en-GB"/>
              <a:t> </a:t>
            </a:r>
            <a:r>
              <a:rPr lang="en-GB" err="1"/>
              <a:t>l'enquête</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0"/>
          <p:cNvSpPr txBox="1">
            <a:spLocks noGrp="1"/>
          </p:cNvSpPr>
          <p:nvPr>
            <p:ph type="sldNum" idx="12"/>
          </p:nvPr>
        </p:nvSpPr>
        <p:spPr>
          <a:xfrm>
            <a:off x="6718300" y="6356354"/>
            <a:ext cx="2311400"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GB" smtClean="0"/>
              <a:pPr/>
              <a:t>8</a:t>
            </a:fld>
            <a:endParaRPr lang="en-GB"/>
          </a:p>
        </p:txBody>
      </p:sp>
      <p:sp>
        <p:nvSpPr>
          <p:cNvPr id="158" name="Google Shape;158;p20"/>
          <p:cNvSpPr txBox="1"/>
          <p:nvPr/>
        </p:nvSpPr>
        <p:spPr>
          <a:xfrm>
            <a:off x="1046428" y="1417639"/>
            <a:ext cx="6896366" cy="369291"/>
          </a:xfrm>
          <a:prstGeom prst="rect">
            <a:avLst/>
          </a:prstGeom>
          <a:noFill/>
          <a:ln>
            <a:noFill/>
          </a:ln>
        </p:spPr>
        <p:txBody>
          <a:bodyPr spcFirstLastPara="1" wrap="square" lIns="91425" tIns="45700" rIns="91425" bIns="45700" anchor="t" anchorCtr="0">
            <a:spAutoFit/>
          </a:bodyPr>
          <a:lstStyle/>
          <a:p>
            <a:pPr algn="ctr">
              <a:buSzPts val="1800"/>
            </a:pPr>
            <a:r>
              <a:rPr lang="en-GB" sz="1800" b="1">
                <a:solidFill>
                  <a:schemeClr val="dk1"/>
                </a:solidFill>
                <a:latin typeface="Calibri"/>
                <a:ea typeface="Calibri"/>
                <a:cs typeface="Calibri"/>
                <a:sym typeface="Calibri"/>
              </a:rPr>
              <a:t>Focus sur les </a:t>
            </a:r>
            <a:r>
              <a:rPr lang="en-GB" sz="1800" b="1" err="1">
                <a:solidFill>
                  <a:schemeClr val="dk1"/>
                </a:solidFill>
                <a:latin typeface="Calibri"/>
                <a:ea typeface="Calibri"/>
                <a:cs typeface="Calibri"/>
                <a:sym typeface="Calibri"/>
              </a:rPr>
              <a:t>températures</a:t>
            </a:r>
            <a:r>
              <a:rPr lang="en-GB" sz="1800" b="1">
                <a:solidFill>
                  <a:schemeClr val="dk1"/>
                </a:solidFill>
                <a:latin typeface="Calibri"/>
                <a:ea typeface="Calibri"/>
                <a:cs typeface="Calibri"/>
                <a:sym typeface="Calibri"/>
              </a:rPr>
              <a:t> de </a:t>
            </a:r>
            <a:r>
              <a:rPr lang="en-GB" sz="1800" b="1" err="1">
                <a:solidFill>
                  <a:schemeClr val="dk1"/>
                </a:solidFill>
                <a:latin typeface="Calibri"/>
                <a:ea typeface="Calibri"/>
                <a:cs typeface="Calibri"/>
                <a:sym typeface="Calibri"/>
              </a:rPr>
              <a:t>ces</a:t>
            </a:r>
            <a:r>
              <a:rPr lang="en-GB" sz="1800" b="1">
                <a:solidFill>
                  <a:schemeClr val="dk1"/>
                </a:solidFill>
                <a:latin typeface="Calibri"/>
                <a:ea typeface="Calibri"/>
                <a:cs typeface="Calibri"/>
                <a:sym typeface="Calibri"/>
              </a:rPr>
              <a:t> </a:t>
            </a:r>
            <a:r>
              <a:rPr lang="en-GB" sz="1800" b="1" err="1">
                <a:solidFill>
                  <a:schemeClr val="dk1"/>
                </a:solidFill>
                <a:latin typeface="Calibri"/>
                <a:ea typeface="Calibri"/>
                <a:cs typeface="Calibri"/>
                <a:sym typeface="Calibri"/>
              </a:rPr>
              <a:t>dernières</a:t>
            </a:r>
            <a:r>
              <a:rPr lang="en-GB" sz="1800" b="1">
                <a:solidFill>
                  <a:schemeClr val="dk1"/>
                </a:solidFill>
                <a:latin typeface="Calibri"/>
                <a:ea typeface="Calibri"/>
                <a:cs typeface="Calibri"/>
                <a:sym typeface="Calibri"/>
              </a:rPr>
              <a:t> </a:t>
            </a:r>
            <a:r>
              <a:rPr lang="en-GB" sz="1800" b="1" err="1">
                <a:solidFill>
                  <a:schemeClr val="dk1"/>
                </a:solidFill>
                <a:latin typeface="Calibri"/>
                <a:ea typeface="Calibri"/>
                <a:cs typeface="Calibri"/>
                <a:sym typeface="Calibri"/>
              </a:rPr>
              <a:t>années</a:t>
            </a:r>
            <a:r>
              <a:rPr lang="en-GB" sz="1800" b="1">
                <a:solidFill>
                  <a:schemeClr val="dk1"/>
                </a:solidFill>
                <a:latin typeface="Calibri"/>
                <a:ea typeface="Calibri"/>
                <a:cs typeface="Calibri"/>
                <a:sym typeface="Calibri"/>
              </a:rPr>
              <a:t> </a:t>
            </a:r>
          </a:p>
        </p:txBody>
      </p:sp>
      <p:sp>
        <p:nvSpPr>
          <p:cNvPr id="159" name="Google Shape;159;p20"/>
          <p:cNvSpPr txBox="1"/>
          <p:nvPr/>
        </p:nvSpPr>
        <p:spPr>
          <a:xfrm>
            <a:off x="-1" y="2372160"/>
            <a:ext cx="3484755" cy="2893059"/>
          </a:xfrm>
          <a:prstGeom prst="rect">
            <a:avLst/>
          </a:prstGeom>
          <a:noFill/>
          <a:ln>
            <a:noFill/>
          </a:ln>
        </p:spPr>
        <p:txBody>
          <a:bodyPr spcFirstLastPara="1" wrap="square" lIns="91425" tIns="45700" rIns="91425" bIns="45700" anchor="t" anchorCtr="0">
            <a:spAutoFit/>
          </a:bodyPr>
          <a:lstStyle/>
          <a:p>
            <a:pPr>
              <a:buSzPts val="1400"/>
            </a:pPr>
            <a:r>
              <a:rPr lang="en-GB" i="1">
                <a:solidFill>
                  <a:srgbClr val="3366FF"/>
                </a:solidFill>
                <a:latin typeface="Calibri"/>
                <a:ea typeface="Calibri"/>
                <a:cs typeface="Calibri"/>
                <a:sym typeface="Calibri"/>
              </a:rPr>
              <a:t>Les archives </a:t>
            </a:r>
            <a:r>
              <a:rPr lang="en-GB" i="1" err="1">
                <a:solidFill>
                  <a:srgbClr val="3366FF"/>
                </a:solidFill>
                <a:latin typeface="Calibri"/>
                <a:ea typeface="Calibri"/>
                <a:cs typeface="Calibri"/>
                <a:sym typeface="Calibri"/>
              </a:rPr>
              <a:t>glaciaires</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sont</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donc</a:t>
            </a:r>
            <a:r>
              <a:rPr lang="en-GB" i="1">
                <a:solidFill>
                  <a:srgbClr val="3366FF"/>
                </a:solidFill>
                <a:latin typeface="Calibri"/>
                <a:ea typeface="Calibri"/>
                <a:cs typeface="Calibri"/>
                <a:sym typeface="Calibri"/>
              </a:rPr>
              <a:t> des </a:t>
            </a:r>
            <a:r>
              <a:rPr lang="en-GB" i="1" err="1">
                <a:solidFill>
                  <a:srgbClr val="3366FF"/>
                </a:solidFill>
                <a:latin typeface="Calibri"/>
                <a:ea typeface="Calibri"/>
                <a:cs typeface="Calibri"/>
                <a:sym typeface="Calibri"/>
              </a:rPr>
              <a:t>témoins</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essentiels</a:t>
            </a:r>
            <a:r>
              <a:rPr lang="en-GB" i="1">
                <a:solidFill>
                  <a:srgbClr val="3366FF"/>
                </a:solidFill>
                <a:latin typeface="Calibri"/>
                <a:ea typeface="Calibri"/>
                <a:cs typeface="Calibri"/>
                <a:sym typeface="Calibri"/>
              </a:rPr>
              <a:t> du fait </a:t>
            </a:r>
            <a:r>
              <a:rPr lang="en-GB" i="1" err="1">
                <a:solidFill>
                  <a:srgbClr val="3366FF"/>
                </a:solidFill>
                <a:latin typeface="Calibri"/>
                <a:ea typeface="Calibri"/>
                <a:cs typeface="Calibri"/>
                <a:sym typeface="Calibri"/>
              </a:rPr>
              <a:t>qu'il</a:t>
            </a:r>
            <a:r>
              <a:rPr lang="en-GB" i="1">
                <a:solidFill>
                  <a:srgbClr val="3366FF"/>
                </a:solidFill>
                <a:latin typeface="Calibri"/>
                <a:ea typeface="Calibri"/>
                <a:cs typeface="Calibri"/>
                <a:sym typeface="Calibri"/>
              </a:rPr>
              <a:t> y a </a:t>
            </a:r>
            <a:r>
              <a:rPr lang="en-GB" i="1" err="1">
                <a:solidFill>
                  <a:srgbClr val="3366FF"/>
                </a:solidFill>
                <a:latin typeface="Calibri"/>
                <a:ea typeface="Calibri"/>
                <a:cs typeface="Calibri"/>
                <a:sym typeface="Calibri"/>
              </a:rPr>
              <a:t>actuellement</a:t>
            </a:r>
            <a:r>
              <a:rPr lang="en-GB" i="1">
                <a:solidFill>
                  <a:srgbClr val="3366FF"/>
                </a:solidFill>
                <a:latin typeface="Calibri"/>
                <a:ea typeface="Calibri"/>
                <a:cs typeface="Calibri"/>
                <a:sym typeface="Calibri"/>
              </a:rPr>
              <a:t> un </a:t>
            </a:r>
            <a:r>
              <a:rPr lang="en-GB" i="1" err="1">
                <a:solidFill>
                  <a:srgbClr val="3366FF"/>
                </a:solidFill>
                <a:latin typeface="Calibri"/>
                <a:ea typeface="Calibri"/>
                <a:cs typeface="Calibri"/>
                <a:sym typeface="Calibri"/>
              </a:rPr>
              <a:t>réchauffement</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rapide</a:t>
            </a:r>
            <a:r>
              <a:rPr lang="en-GB" i="1">
                <a:solidFill>
                  <a:srgbClr val="3366FF"/>
                </a:solidFill>
                <a:latin typeface="Calibri"/>
                <a:ea typeface="Calibri"/>
                <a:cs typeface="Calibri"/>
                <a:sym typeface="Calibri"/>
              </a:rPr>
              <a:t> ! De plus, la composition de </a:t>
            </a:r>
            <a:r>
              <a:rPr lang="en-GB" i="1" err="1">
                <a:solidFill>
                  <a:srgbClr val="3366FF"/>
                </a:solidFill>
                <a:latin typeface="Calibri"/>
                <a:ea typeface="Calibri"/>
                <a:cs typeface="Calibri"/>
                <a:sym typeface="Calibri"/>
              </a:rPr>
              <a:t>chaque</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bulle</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d'air</a:t>
            </a:r>
            <a:r>
              <a:rPr lang="en-GB" i="1">
                <a:solidFill>
                  <a:srgbClr val="3366FF"/>
                </a:solidFill>
                <a:latin typeface="Calibri"/>
                <a:ea typeface="Calibri"/>
                <a:cs typeface="Calibri"/>
                <a:sym typeface="Calibri"/>
              </a:rPr>
              <a:t> nous </a:t>
            </a:r>
            <a:r>
              <a:rPr lang="en-GB" i="1" err="1">
                <a:solidFill>
                  <a:srgbClr val="3366FF"/>
                </a:solidFill>
                <a:latin typeface="Calibri"/>
                <a:ea typeface="Calibri"/>
                <a:cs typeface="Calibri"/>
                <a:sym typeface="Calibri"/>
              </a:rPr>
              <a:t>renseigne</a:t>
            </a:r>
            <a:r>
              <a:rPr lang="en-GB" i="1">
                <a:solidFill>
                  <a:srgbClr val="3366FF"/>
                </a:solidFill>
                <a:latin typeface="Calibri"/>
                <a:ea typeface="Calibri"/>
                <a:cs typeface="Calibri"/>
                <a:sym typeface="Calibri"/>
              </a:rPr>
              <a:t> sur les compositions </a:t>
            </a:r>
            <a:r>
              <a:rPr lang="en-GB" i="1" err="1">
                <a:solidFill>
                  <a:srgbClr val="3366FF"/>
                </a:solidFill>
                <a:latin typeface="Calibri"/>
                <a:ea typeface="Calibri"/>
                <a:cs typeface="Calibri"/>
                <a:sym typeface="Calibri"/>
              </a:rPr>
              <a:t>atmosphériques</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passées</a:t>
            </a:r>
            <a:r>
              <a:rPr lang="en-GB" i="1">
                <a:solidFill>
                  <a:srgbClr val="3366FF"/>
                </a:solidFill>
                <a:latin typeface="Calibri"/>
                <a:ea typeface="Calibri"/>
                <a:cs typeface="Calibri"/>
                <a:sym typeface="Calibri"/>
              </a:rPr>
              <a:t> : </a:t>
            </a:r>
            <a:r>
              <a:rPr lang="en-GB" i="1" err="1">
                <a:solidFill>
                  <a:srgbClr val="3366FF"/>
                </a:solidFill>
                <a:latin typeface="Calibri"/>
                <a:ea typeface="Calibri"/>
                <a:cs typeface="Calibri"/>
                <a:sym typeface="Calibri"/>
              </a:rPr>
              <a:t>c'est</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essentiel</a:t>
            </a:r>
            <a:r>
              <a:rPr lang="en-GB" i="1">
                <a:solidFill>
                  <a:srgbClr val="3366FF"/>
                </a:solidFill>
                <a:latin typeface="Calibri"/>
                <a:ea typeface="Calibri"/>
                <a:cs typeface="Calibri"/>
                <a:sym typeface="Calibri"/>
              </a:rPr>
              <a:t> pour </a:t>
            </a:r>
            <a:r>
              <a:rPr lang="en-GB" i="1" err="1">
                <a:solidFill>
                  <a:srgbClr val="3366FF"/>
                </a:solidFill>
                <a:latin typeface="Calibri"/>
                <a:ea typeface="Calibri"/>
                <a:cs typeface="Calibri"/>
                <a:sym typeface="Calibri"/>
              </a:rPr>
              <a:t>comprendre</a:t>
            </a:r>
            <a:r>
              <a:rPr lang="en-GB" i="1">
                <a:solidFill>
                  <a:srgbClr val="3366FF"/>
                </a:solidFill>
                <a:latin typeface="Calibri"/>
                <a:ea typeface="Calibri"/>
                <a:cs typeface="Calibri"/>
                <a:sym typeface="Calibri"/>
              </a:rPr>
              <a:t> les </a:t>
            </a:r>
            <a:r>
              <a:rPr lang="en-GB" i="1" err="1">
                <a:solidFill>
                  <a:srgbClr val="3366FF"/>
                </a:solidFill>
                <a:latin typeface="Calibri"/>
                <a:ea typeface="Calibri"/>
                <a:cs typeface="Calibri"/>
                <a:sym typeface="Calibri"/>
              </a:rPr>
              <a:t>mécanismes</a:t>
            </a:r>
            <a:r>
              <a:rPr lang="en-GB" i="1">
                <a:solidFill>
                  <a:srgbClr val="3366FF"/>
                </a:solidFill>
                <a:latin typeface="Calibri"/>
                <a:ea typeface="Calibri"/>
                <a:cs typeface="Calibri"/>
                <a:sym typeface="Calibri"/>
              </a:rPr>
              <a:t> du </a:t>
            </a:r>
            <a:r>
              <a:rPr lang="en-GB" i="1" err="1">
                <a:solidFill>
                  <a:srgbClr val="3366FF"/>
                </a:solidFill>
                <a:latin typeface="Calibri"/>
                <a:ea typeface="Calibri"/>
                <a:cs typeface="Calibri"/>
                <a:sym typeface="Calibri"/>
              </a:rPr>
              <a:t>climat</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actuel</a:t>
            </a:r>
            <a:r>
              <a:rPr lang="en-GB" i="1">
                <a:solidFill>
                  <a:srgbClr val="3366FF"/>
                </a:solidFill>
                <a:latin typeface="Calibri"/>
                <a:ea typeface="Calibri"/>
                <a:cs typeface="Calibri"/>
                <a:sym typeface="Calibri"/>
              </a:rPr>
              <a:t>. Il faut </a:t>
            </a:r>
            <a:r>
              <a:rPr lang="en-GB" i="1" err="1">
                <a:solidFill>
                  <a:srgbClr val="3366FF"/>
                </a:solidFill>
                <a:latin typeface="Calibri"/>
                <a:ea typeface="Calibri"/>
                <a:cs typeface="Calibri"/>
                <a:sym typeface="Calibri"/>
              </a:rPr>
              <a:t>donc</a:t>
            </a:r>
            <a:r>
              <a:rPr lang="en-GB" i="1">
                <a:solidFill>
                  <a:srgbClr val="3366FF"/>
                </a:solidFill>
                <a:latin typeface="Calibri"/>
                <a:ea typeface="Calibri"/>
                <a:cs typeface="Calibri"/>
                <a:sym typeface="Calibri"/>
              </a:rPr>
              <a:t> les </a:t>
            </a:r>
            <a:r>
              <a:rPr lang="en-GB" i="1" err="1">
                <a:solidFill>
                  <a:srgbClr val="3366FF"/>
                </a:solidFill>
                <a:latin typeface="Calibri"/>
                <a:ea typeface="Calibri"/>
                <a:cs typeface="Calibri"/>
                <a:sym typeface="Calibri"/>
              </a:rPr>
              <a:t>préserver</a:t>
            </a:r>
            <a:r>
              <a:rPr lang="en-GB" i="1">
                <a:solidFill>
                  <a:srgbClr val="3366FF"/>
                </a:solidFill>
                <a:latin typeface="Calibri"/>
                <a:ea typeface="Calibri"/>
                <a:cs typeface="Calibri"/>
                <a:sym typeface="Calibri"/>
              </a:rPr>
              <a:t> et </a:t>
            </a:r>
            <a:r>
              <a:rPr lang="en-GB" i="1" err="1">
                <a:solidFill>
                  <a:srgbClr val="3366FF"/>
                </a:solidFill>
                <a:latin typeface="Calibri"/>
                <a:ea typeface="Calibri"/>
                <a:cs typeface="Calibri"/>
                <a:sym typeface="Calibri"/>
              </a:rPr>
              <a:t>trouver</a:t>
            </a:r>
            <a:r>
              <a:rPr lang="en-GB" i="1">
                <a:solidFill>
                  <a:srgbClr val="3366FF"/>
                </a:solidFill>
                <a:latin typeface="Calibri"/>
                <a:ea typeface="Calibri"/>
                <a:cs typeface="Calibri"/>
                <a:sym typeface="Calibri"/>
              </a:rPr>
              <a:t> les causes de </a:t>
            </a:r>
            <a:r>
              <a:rPr lang="en-GB" i="1" err="1">
                <a:solidFill>
                  <a:srgbClr val="3366FF"/>
                </a:solidFill>
                <a:latin typeface="Calibri"/>
                <a:ea typeface="Calibri"/>
                <a:cs typeface="Calibri"/>
                <a:sym typeface="Calibri"/>
              </a:rPr>
              <a:t>ce</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réchauffement</a:t>
            </a:r>
            <a:r>
              <a:rPr lang="en-GB" i="1">
                <a:solidFill>
                  <a:srgbClr val="3366FF"/>
                </a:solidFill>
                <a:latin typeface="Calibri"/>
                <a:ea typeface="Calibri"/>
                <a:cs typeface="Calibri"/>
                <a:sym typeface="Calibri"/>
              </a:rPr>
              <a:t> </a:t>
            </a:r>
            <a:r>
              <a:rPr lang="en-GB" i="1" err="1">
                <a:solidFill>
                  <a:srgbClr val="3366FF"/>
                </a:solidFill>
                <a:latin typeface="Calibri"/>
                <a:ea typeface="Calibri"/>
                <a:cs typeface="Calibri"/>
                <a:sym typeface="Calibri"/>
              </a:rPr>
              <a:t>soudain</a:t>
            </a:r>
            <a:r>
              <a:rPr lang="en-GB" i="1">
                <a:solidFill>
                  <a:srgbClr val="3366FF"/>
                </a:solidFill>
                <a:latin typeface="Calibri"/>
                <a:ea typeface="Calibri"/>
                <a:cs typeface="Calibri"/>
                <a:sym typeface="Calibri"/>
              </a:rPr>
              <a:t>.</a:t>
            </a:r>
          </a:p>
          <a:p>
            <a:pPr>
              <a:buSzPts val="1400"/>
            </a:pPr>
            <a:endParaRPr lang="en-GB" i="1">
              <a:solidFill>
                <a:srgbClr val="3366FF"/>
              </a:solidFill>
              <a:latin typeface="Calibri"/>
              <a:ea typeface="Calibri"/>
              <a:cs typeface="Calibri"/>
              <a:sym typeface="Calibri"/>
            </a:endParaRPr>
          </a:p>
          <a:p>
            <a:pPr>
              <a:buSzPts val="1400"/>
            </a:pPr>
            <a:r>
              <a:rPr lang="en-GB" b="1" i="1" err="1">
                <a:solidFill>
                  <a:srgbClr val="3366FF"/>
                </a:solidFill>
                <a:latin typeface="Calibri"/>
                <a:ea typeface="Calibri"/>
                <a:cs typeface="Calibri"/>
                <a:sym typeface="Calibri"/>
              </a:rPr>
              <a:t>C'est</a:t>
            </a:r>
            <a:r>
              <a:rPr lang="en-GB" b="1" i="1">
                <a:solidFill>
                  <a:srgbClr val="3366FF"/>
                </a:solidFill>
                <a:latin typeface="Calibri"/>
                <a:ea typeface="Calibri"/>
                <a:cs typeface="Calibri"/>
                <a:sym typeface="Calibri"/>
              </a:rPr>
              <a:t> </a:t>
            </a:r>
            <a:r>
              <a:rPr lang="en-GB" b="1" i="1" err="1">
                <a:solidFill>
                  <a:srgbClr val="3366FF"/>
                </a:solidFill>
                <a:latin typeface="Calibri"/>
                <a:ea typeface="Calibri"/>
                <a:cs typeface="Calibri"/>
                <a:sym typeface="Calibri"/>
              </a:rPr>
              <a:t>l'objet</a:t>
            </a:r>
            <a:r>
              <a:rPr lang="en-GB" b="1" i="1">
                <a:solidFill>
                  <a:srgbClr val="3366FF"/>
                </a:solidFill>
                <a:latin typeface="Calibri"/>
                <a:ea typeface="Calibri"/>
                <a:cs typeface="Calibri"/>
                <a:sym typeface="Calibri"/>
              </a:rPr>
              <a:t> de </a:t>
            </a:r>
            <a:r>
              <a:rPr lang="en-GB" b="1" i="1" err="1">
                <a:solidFill>
                  <a:srgbClr val="3366FF"/>
                </a:solidFill>
                <a:latin typeface="Calibri"/>
                <a:ea typeface="Calibri"/>
                <a:cs typeface="Calibri"/>
                <a:sym typeface="Calibri"/>
              </a:rPr>
              <a:t>notre</a:t>
            </a:r>
            <a:r>
              <a:rPr lang="en-GB" b="1" i="1">
                <a:solidFill>
                  <a:srgbClr val="3366FF"/>
                </a:solidFill>
                <a:latin typeface="Calibri"/>
                <a:ea typeface="Calibri"/>
                <a:cs typeface="Calibri"/>
                <a:sym typeface="Calibri"/>
              </a:rPr>
              <a:t> </a:t>
            </a:r>
            <a:r>
              <a:rPr lang="en-GB" b="1" i="1" err="1">
                <a:solidFill>
                  <a:srgbClr val="3366FF"/>
                </a:solidFill>
                <a:latin typeface="Calibri"/>
                <a:ea typeface="Calibri"/>
                <a:cs typeface="Calibri"/>
                <a:sym typeface="Calibri"/>
              </a:rPr>
              <a:t>enquête</a:t>
            </a:r>
            <a:r>
              <a:rPr lang="en-GB" b="1" i="1">
                <a:solidFill>
                  <a:srgbClr val="3366FF"/>
                </a:solidFill>
                <a:latin typeface="Calibri"/>
                <a:ea typeface="Calibri"/>
                <a:cs typeface="Calibri"/>
                <a:sym typeface="Calibri"/>
              </a:rPr>
              <a:t> et </a:t>
            </a:r>
            <a:r>
              <a:rPr lang="en-GB" b="1" i="1" err="1">
                <a:solidFill>
                  <a:srgbClr val="3366FF"/>
                </a:solidFill>
                <a:latin typeface="Calibri"/>
                <a:ea typeface="Calibri"/>
                <a:cs typeface="Calibri"/>
                <a:sym typeface="Calibri"/>
              </a:rPr>
              <a:t>j'ai</a:t>
            </a:r>
            <a:r>
              <a:rPr lang="en-GB" b="1" i="1">
                <a:solidFill>
                  <a:srgbClr val="3366FF"/>
                </a:solidFill>
                <a:latin typeface="Calibri"/>
                <a:ea typeface="Calibri"/>
                <a:cs typeface="Calibri"/>
                <a:sym typeface="Calibri"/>
              </a:rPr>
              <a:t> </a:t>
            </a:r>
            <a:r>
              <a:rPr lang="en-GB" b="1" i="1" err="1">
                <a:solidFill>
                  <a:srgbClr val="3366FF"/>
                </a:solidFill>
                <a:latin typeface="Calibri"/>
                <a:ea typeface="Calibri"/>
                <a:cs typeface="Calibri"/>
                <a:sym typeface="Calibri"/>
              </a:rPr>
              <a:t>besoin</a:t>
            </a:r>
            <a:r>
              <a:rPr lang="en-GB" b="1" i="1">
                <a:solidFill>
                  <a:srgbClr val="3366FF"/>
                </a:solidFill>
                <a:latin typeface="Calibri"/>
                <a:ea typeface="Calibri"/>
                <a:cs typeface="Calibri"/>
                <a:sym typeface="Calibri"/>
              </a:rPr>
              <a:t> de </a:t>
            </a:r>
            <a:r>
              <a:rPr lang="en-GB" b="1" i="1" err="1">
                <a:solidFill>
                  <a:srgbClr val="3366FF"/>
                </a:solidFill>
                <a:latin typeface="Calibri"/>
                <a:ea typeface="Calibri"/>
                <a:cs typeface="Calibri"/>
                <a:sym typeface="Calibri"/>
              </a:rPr>
              <a:t>votre</a:t>
            </a:r>
            <a:r>
              <a:rPr lang="en-GB" b="1" i="1">
                <a:solidFill>
                  <a:srgbClr val="3366FF"/>
                </a:solidFill>
                <a:latin typeface="Calibri"/>
                <a:ea typeface="Calibri"/>
                <a:cs typeface="Calibri"/>
                <a:sym typeface="Calibri"/>
              </a:rPr>
              <a:t> aide pour </a:t>
            </a:r>
            <a:r>
              <a:rPr lang="en-GB" b="1" i="1" err="1">
                <a:solidFill>
                  <a:srgbClr val="3366FF"/>
                </a:solidFill>
                <a:latin typeface="Calibri"/>
                <a:ea typeface="Calibri"/>
                <a:cs typeface="Calibri"/>
                <a:sym typeface="Calibri"/>
              </a:rPr>
              <a:t>avancer</a:t>
            </a:r>
            <a:r>
              <a:rPr lang="en-GB" b="1" i="1">
                <a:solidFill>
                  <a:srgbClr val="3366FF"/>
                </a:solidFill>
                <a:latin typeface="Calibri"/>
                <a:ea typeface="Calibri"/>
                <a:cs typeface="Calibri"/>
                <a:sym typeface="Calibri"/>
              </a:rPr>
              <a:t> </a:t>
            </a:r>
            <a:r>
              <a:rPr lang="en-GB" b="1" i="1" err="1">
                <a:solidFill>
                  <a:srgbClr val="3366FF"/>
                </a:solidFill>
                <a:latin typeface="Calibri"/>
                <a:ea typeface="Calibri"/>
                <a:cs typeface="Calibri"/>
                <a:sym typeface="Calibri"/>
              </a:rPr>
              <a:t>rapidement</a:t>
            </a:r>
            <a:r>
              <a:rPr lang="en-GB" b="1" i="1">
                <a:solidFill>
                  <a:srgbClr val="3366FF"/>
                </a:solidFill>
                <a:latin typeface="Calibri"/>
                <a:ea typeface="Calibri"/>
                <a:cs typeface="Calibri"/>
                <a:sym typeface="Calibri"/>
              </a:rPr>
              <a:t> sur </a:t>
            </a:r>
            <a:r>
              <a:rPr lang="en-GB" b="1" i="1" err="1">
                <a:solidFill>
                  <a:srgbClr val="3366FF"/>
                </a:solidFill>
                <a:latin typeface="Calibri"/>
                <a:ea typeface="Calibri"/>
                <a:cs typeface="Calibri"/>
                <a:sym typeface="Calibri"/>
              </a:rPr>
              <a:t>ce</a:t>
            </a:r>
            <a:r>
              <a:rPr lang="en-GB" b="1" i="1">
                <a:solidFill>
                  <a:srgbClr val="3366FF"/>
                </a:solidFill>
                <a:latin typeface="Calibri"/>
                <a:ea typeface="Calibri"/>
                <a:cs typeface="Calibri"/>
                <a:sym typeface="Calibri"/>
              </a:rPr>
              <a:t> dossier. </a:t>
            </a:r>
            <a:r>
              <a:rPr lang="en-GB" b="1" i="1" err="1">
                <a:solidFill>
                  <a:srgbClr val="3366FF"/>
                </a:solidFill>
                <a:latin typeface="Calibri"/>
                <a:ea typeface="Calibri"/>
                <a:cs typeface="Calibri"/>
                <a:sym typeface="Calibri"/>
              </a:rPr>
              <a:t>C'est</a:t>
            </a:r>
            <a:r>
              <a:rPr lang="en-GB" b="1" i="1">
                <a:solidFill>
                  <a:srgbClr val="3366FF"/>
                </a:solidFill>
                <a:latin typeface="Calibri"/>
                <a:ea typeface="Calibri"/>
                <a:cs typeface="Calibri"/>
                <a:sym typeface="Calibri"/>
              </a:rPr>
              <a:t> urgent ! " </a:t>
            </a:r>
          </a:p>
        </p:txBody>
      </p:sp>
      <p:pic>
        <p:nvPicPr>
          <p:cNvPr id="160" name="Google Shape;160;p20" descr="ice-memory-banner-mobile.jpg"/>
          <p:cNvPicPr preferRelativeResize="0"/>
          <p:nvPr/>
        </p:nvPicPr>
        <p:blipFill rotWithShape="1">
          <a:blip r:embed="rId3">
            <a:alphaModFix/>
          </a:blip>
          <a:srcRect/>
          <a:stretch/>
        </p:blipFill>
        <p:spPr>
          <a:xfrm>
            <a:off x="3581400" y="2372160"/>
            <a:ext cx="5562600" cy="3673042"/>
          </a:xfrm>
          <a:prstGeom prst="rect">
            <a:avLst/>
          </a:prstGeom>
          <a:noFill/>
          <a:ln>
            <a:noFill/>
          </a:ln>
        </p:spPr>
      </p:pic>
      <p:sp>
        <p:nvSpPr>
          <p:cNvPr id="161" name="Google Shape;161;p20"/>
          <p:cNvSpPr txBox="1"/>
          <p:nvPr/>
        </p:nvSpPr>
        <p:spPr>
          <a:xfrm>
            <a:off x="5668902" y="6079395"/>
            <a:ext cx="3475098" cy="276959"/>
          </a:xfrm>
          <a:prstGeom prst="rect">
            <a:avLst/>
          </a:prstGeom>
          <a:noFill/>
          <a:ln>
            <a:noFill/>
          </a:ln>
        </p:spPr>
        <p:txBody>
          <a:bodyPr spcFirstLastPara="1" wrap="square" lIns="91425" tIns="45700" rIns="91425" bIns="45700" anchor="t" anchorCtr="0">
            <a:spAutoFit/>
          </a:bodyPr>
          <a:lstStyle/>
          <a:p>
            <a:pPr algn="r">
              <a:buSzPts val="1200"/>
            </a:pPr>
            <a:r>
              <a:rPr lang="en-GB" sz="1200">
                <a:solidFill>
                  <a:schemeClr val="dk1"/>
                </a:solidFill>
                <a:latin typeface="Calibri"/>
                <a:ea typeface="Calibri"/>
                <a:cs typeface="Calibri"/>
                <a:sym typeface="Calibri"/>
              </a:rPr>
              <a:t>Source picture from Air Liquide Magazine</a:t>
            </a:r>
          </a:p>
        </p:txBody>
      </p:sp>
      <p:pic>
        <p:nvPicPr>
          <p:cNvPr id="9" name="Google Shape;109;p15" descr="Scientist woman.png">
            <a:extLst>
              <a:ext uri="{FF2B5EF4-FFF2-40B4-BE49-F238E27FC236}">
                <a16:creationId xmlns:a16="http://schemas.microsoft.com/office/drawing/2014/main" id="{0E7C1E04-E146-F545-B6FA-9D034BDE9BBD}"/>
              </a:ext>
            </a:extLst>
          </p:cNvPr>
          <p:cNvPicPr preferRelativeResize="0"/>
          <p:nvPr/>
        </p:nvPicPr>
        <p:blipFill rotWithShape="1">
          <a:blip r:embed="rId4">
            <a:alphaModFix/>
          </a:blip>
          <a:srcRect/>
          <a:stretch/>
        </p:blipFill>
        <p:spPr>
          <a:xfrm>
            <a:off x="0" y="0"/>
            <a:ext cx="939800" cy="939800"/>
          </a:xfrm>
          <a:prstGeom prst="rect">
            <a:avLst/>
          </a:prstGeom>
          <a:noFill/>
          <a:ln>
            <a:noFill/>
          </a:ln>
        </p:spPr>
      </p:pic>
      <p:sp>
        <p:nvSpPr>
          <p:cNvPr id="12" name="Google Shape;102;p15">
            <a:extLst>
              <a:ext uri="{FF2B5EF4-FFF2-40B4-BE49-F238E27FC236}">
                <a16:creationId xmlns:a16="http://schemas.microsoft.com/office/drawing/2014/main" id="{AD6DC1DC-9C25-2844-9B48-6D1D624AB7BD}"/>
              </a:ext>
            </a:extLst>
          </p:cNvPr>
          <p:cNvSpPr txBox="1">
            <a:spLocks noGrp="1"/>
          </p:cNvSpPr>
          <p:nvPr>
            <p:ph type="title"/>
          </p:nvPr>
        </p:nvSpPr>
        <p:spPr>
          <a:xfrm>
            <a:off x="101600" y="0"/>
            <a:ext cx="8915400" cy="1143000"/>
          </a:xfrm>
          <a:prstGeom prst="rect">
            <a:avLst/>
          </a:prstGeom>
          <a:noFill/>
          <a:ln>
            <a:noFill/>
          </a:ln>
        </p:spPr>
        <p:txBody>
          <a:bodyPr spcFirstLastPara="1" wrap="square" lIns="91425" tIns="45700" rIns="91425" bIns="45700" anchor="ctr" anchorCtr="0">
            <a:normAutofit/>
          </a:bodyPr>
          <a:lstStyle/>
          <a:p>
            <a:pPr>
              <a:buSzPts val="4400"/>
            </a:pPr>
            <a:r>
              <a:rPr lang="en-GB"/>
              <a:t>1. </a:t>
            </a:r>
            <a:r>
              <a:rPr lang="en-GB" err="1"/>
              <a:t>Démarrer</a:t>
            </a:r>
            <a:r>
              <a:rPr lang="en-GB"/>
              <a:t> </a:t>
            </a:r>
            <a:r>
              <a:rPr lang="en-GB" err="1"/>
              <a:t>l'enquête</a:t>
            </a:r>
            <a:endParaRPr lang="en-GB"/>
          </a:p>
        </p:txBody>
      </p:sp>
    </p:spTree>
  </p:cSld>
  <p:clrMapOvr>
    <a:masterClrMapping/>
  </p:clrMapOvr>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3600</Words>
  <Application>Microsoft Macintosh PowerPoint</Application>
  <PresentationFormat>Affichage à l'écran (4:3)</PresentationFormat>
  <Paragraphs>293</Paragraphs>
  <Slides>45</Slides>
  <Notes>44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45</vt:i4>
      </vt:variant>
    </vt:vector>
  </HeadingPairs>
  <TitlesOfParts>
    <vt:vector size="49" baseType="lpstr">
      <vt:lpstr>Arial</vt:lpstr>
      <vt:lpstr>Cutive</vt:lpstr>
      <vt:lpstr>Calibri</vt:lpstr>
      <vt:lpstr>Thème Office</vt:lpstr>
      <vt:lpstr>Présentation PowerPoint</vt:lpstr>
      <vt:lpstr>Enquête sur le changement climatique</vt:lpstr>
      <vt:lpstr>1. DÉBUT DE L'ENQUÊTE</vt:lpstr>
      <vt:lpstr>1. Démarrer l'enquête</vt:lpstr>
      <vt:lpstr>Présentation PowerPoint</vt:lpstr>
      <vt:lpstr>Présentation PowerPoint</vt:lpstr>
      <vt:lpstr>1. Démarrer l'enquête</vt:lpstr>
      <vt:lpstr>1. Démarrer l'enquête</vt:lpstr>
      <vt:lpstr>1. Démarrer l'enquête</vt:lpstr>
      <vt:lpstr>2. LES SUSPECTS</vt:lpstr>
      <vt:lpstr>2. Les suspects</vt:lpstr>
      <vt:lpstr>2. Les suspects</vt:lpstr>
      <vt:lpstr>2. Les suspects</vt:lpstr>
      <vt:lpstr>Présentation PowerPoint</vt:lpstr>
      <vt:lpstr>2. Les suspects</vt:lpstr>
      <vt:lpstr>2. SUSPECT N°1 : LE SOLEIL</vt:lpstr>
      <vt:lpstr>Suspect n°1: le soleil</vt:lpstr>
      <vt:lpstr>Suspect n°1: le soleil</vt:lpstr>
      <vt:lpstr>Suspect n°1: le soleil</vt:lpstr>
      <vt:lpstr>Suspect n°1: le soleil</vt:lpstr>
      <vt:lpstr>Suspect n°1: le soleil</vt:lpstr>
      <vt:lpstr>Suspect n°1: le soleil</vt:lpstr>
      <vt:lpstr>Suspect n°1: le soleil</vt:lpstr>
      <vt:lpstr>Suspect n°1: le soleil</vt:lpstr>
      <vt:lpstr>Présentation PowerPoint</vt:lpstr>
      <vt:lpstr>Suspect n°1: le soleil</vt:lpstr>
      <vt:lpstr>Présentation PowerPoint</vt:lpstr>
      <vt:lpstr>2. SUSPECT N°2 :   L'EFFET DE SERRE</vt:lpstr>
      <vt:lpstr>Suspect n°2 : l'effet de serre</vt:lpstr>
      <vt:lpstr>Suspect n°2 : l'effet de serre</vt:lpstr>
      <vt:lpstr>Suspect n°2 : l'effet de serre</vt:lpstr>
      <vt:lpstr>Suspect n°2 : l'effet de serre</vt:lpstr>
      <vt:lpstr>Suspect n°2 : l'effet de serre</vt:lpstr>
      <vt:lpstr>Suspect n°2 : l'effet de serre</vt:lpstr>
      <vt:lpstr>Suspect n°2 : l'effet de serre</vt:lpstr>
      <vt:lpstr>Suspect n°2 : l'effet de serre</vt:lpstr>
      <vt:lpstr>Suspect n°2 : l'effet de serre</vt:lpstr>
      <vt:lpstr>Présentation PowerPoint</vt:lpstr>
      <vt:lpstr>Suspect n°2 : l'effet de serre</vt:lpstr>
      <vt:lpstr>Suspect n°2 : l'effet de serre</vt:lpstr>
      <vt:lpstr>Suspect n°2 : l'effet de serre</vt:lpstr>
      <vt:lpstr>Conclusions</vt:lpstr>
      <vt:lpstr>Conclusions</vt:lpstr>
      <vt:lpstr>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investigation</dc:title>
  <cp:lastModifiedBy>Inès Martorell</cp:lastModifiedBy>
  <cp:revision>13</cp:revision>
  <dcterms:modified xsi:type="dcterms:W3CDTF">2021-08-31T13:22:32Z</dcterms:modified>
</cp:coreProperties>
</file>