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autoCompressPictures="0">
  <p:sldMasterIdLst>
    <p:sldMasterId id="2147483659" r:id="rId1"/>
  </p:sldMasterIdLst>
  <p:notesMasterIdLst>
    <p:notesMasterId r:id="rId47"/>
  </p:notesMasterIdLst>
  <p:sldIdLst>
    <p:sldId id="30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6858000" type="screen4x3"/>
  <p:notesSz cx="9144000" cy="6858000"/>
  <p:embeddedFontLst>
    <p:embeddedFont>
      <p:font typeface="Cutive" pitchFamily="2"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2658" userDrawn="1">
          <p15:clr>
            <a:srgbClr val="000000"/>
          </p15:clr>
        </p15:guide>
        <p15:guide id="3" pos="288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341"/>
  </p:normalViewPr>
  <p:slideViewPr>
    <p:cSldViewPr snapToGrid="0">
      <p:cViewPr varScale="1">
        <p:scale>
          <a:sx n="117" d="100"/>
          <a:sy n="117" d="100"/>
        </p:scale>
        <p:origin x="1480" y="184"/>
      </p:cViewPr>
      <p:guideLst>
        <p:guide orient="horz" pos="2160"/>
        <p:guide pos="265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Calibri"/>
                <a:ea typeface="Calibri"/>
                <a:cs typeface="Calibri"/>
                <a:sym typeface="Calibri"/>
              </a:rPr>
              <a:t>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697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170" name="Google Shape;170;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280" name="Google Shape;280;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93" name="Google Shape;293;p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i="0"/>
          </a:p>
        </p:txBody>
      </p:sp>
      <p:sp>
        <p:nvSpPr>
          <p:cNvPr id="318" name="Google Shape;318;p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b="1"/>
          </a:p>
        </p:txBody>
      </p:sp>
      <p:sp>
        <p:nvSpPr>
          <p:cNvPr id="326" name="Google Shape;326;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340" name="Google Shape;340;p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348" name="Google Shape;348;p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372" name="Google Shape;372;p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381" name="Google Shape;381;p3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390" name="Google Shape;390;p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endParaRPr b="1"/>
          </a:p>
        </p:txBody>
      </p:sp>
      <p:sp>
        <p:nvSpPr>
          <p:cNvPr id="410" name="Google Shape;410;p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419" name="Google Shape;419;p3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428" name="Google Shape;428;p3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3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4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4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464" name="Google Shape;464;p4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472" name="Google Shape;472;p4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4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Calibri"/>
              <a:buNone/>
            </a:pPr>
            <a:endParaRPr b="1">
              <a:solidFill>
                <a:srgbClr val="FF0000"/>
              </a:solidFill>
            </a:endParaRPr>
          </a:p>
        </p:txBody>
      </p:sp>
      <p:sp>
        <p:nvSpPr>
          <p:cNvPr id="132" name="Google Shape;132;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a:t>- Shall you please insert in the Word file a description of this graph?</a:t>
            </a:r>
            <a:endParaRPr b="1"/>
          </a:p>
          <a:p>
            <a:pPr marL="0" lvl="0" indent="0" algn="l" rtl="0">
              <a:lnSpc>
                <a:spcPct val="100000"/>
              </a:lnSpc>
              <a:spcBef>
                <a:spcPts val="0"/>
              </a:spcBef>
              <a:spcAft>
                <a:spcPts val="0"/>
              </a:spcAft>
              <a:buSzPts val="1400"/>
              <a:buNone/>
            </a:pPr>
            <a:r>
              <a:rPr lang="fr-FR" b="1"/>
              <a:t>- It should be made clearer that it represents the revelations made by 5 independents organizations all over the world. This implies that the measurements are not subject to political pressures and are reliable.</a:t>
            </a:r>
            <a:endParaRPr/>
          </a:p>
          <a:p>
            <a:pPr marL="0" lvl="0" indent="0" algn="l" rtl="0">
              <a:lnSpc>
                <a:spcPct val="100000"/>
              </a:lnSpc>
              <a:spcBef>
                <a:spcPts val="0"/>
              </a:spcBef>
              <a:spcAft>
                <a:spcPts val="0"/>
              </a:spcAft>
              <a:buSzPts val="1400"/>
              <a:buFont typeface="Calibri"/>
              <a:buNone/>
            </a:pPr>
            <a:r>
              <a:rPr lang="fr-FR" b="1"/>
              <a:t>- It could also be useful to add the links to the webpages of these organizations.</a:t>
            </a:r>
            <a:endParaRPr/>
          </a:p>
          <a:p>
            <a:pPr marL="171450" lvl="0" indent="-171450" algn="l" rtl="0">
              <a:lnSpc>
                <a:spcPct val="100000"/>
              </a:lnSpc>
              <a:spcBef>
                <a:spcPts val="0"/>
              </a:spcBef>
              <a:spcAft>
                <a:spcPts val="0"/>
              </a:spcAft>
              <a:buSzPts val="1400"/>
              <a:buFont typeface="Calibri"/>
              <a:buChar char="-"/>
            </a:pPr>
            <a:r>
              <a:rPr lang="fr-FR" b="1"/>
              <a:t>Shall you add and explanation about what or who Cowtan and Way are? We found that they are two authors but didn’t fully understand the impact of their works.</a:t>
            </a:r>
            <a:endParaRPr/>
          </a:p>
          <a:p>
            <a:pPr marL="171450" lvl="0" indent="-171450" algn="l" rtl="0">
              <a:lnSpc>
                <a:spcPct val="100000"/>
              </a:lnSpc>
              <a:spcBef>
                <a:spcPts val="0"/>
              </a:spcBef>
              <a:spcAft>
                <a:spcPts val="0"/>
              </a:spcAft>
              <a:buSzPts val="1400"/>
              <a:buFont typeface="Calibri"/>
              <a:buChar char="-"/>
            </a:pPr>
            <a:r>
              <a:rPr lang="fr-FR" b="1"/>
              <a:t>Shall you add the source of this graph?</a:t>
            </a:r>
            <a:endParaRPr/>
          </a:p>
          <a:p>
            <a:pPr marL="171450" lvl="0" indent="-171450" algn="l" rtl="0">
              <a:lnSpc>
                <a:spcPct val="100000"/>
              </a:lnSpc>
              <a:spcBef>
                <a:spcPts val="0"/>
              </a:spcBef>
              <a:spcAft>
                <a:spcPts val="0"/>
              </a:spcAft>
              <a:buSzPts val="1400"/>
              <a:buFont typeface="Calibri"/>
              <a:buChar char="-"/>
            </a:pPr>
            <a:r>
              <a:rPr lang="fr-FR" b="1">
                <a:solidFill>
                  <a:srgbClr val="FF0000"/>
                </a:solidFill>
              </a:rPr>
              <a:t>Who’s talking? Who pronounces the phrases in blue?</a:t>
            </a:r>
            <a:endParaRPr b="1"/>
          </a:p>
        </p:txBody>
      </p:sp>
      <p:sp>
        <p:nvSpPr>
          <p:cNvPr id="143" name="Google Shape;143;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154" name="Google Shape;154;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30"/>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21" y="-251619"/>
            <a:ext cx="4525963" cy="8229600"/>
          </a:xfrm>
          <a:prstGeom prst="rect">
            <a:avLst/>
          </a:prstGeom>
          <a:noFill/>
          <a:ln>
            <a:noFill/>
          </a:ln>
        </p:spPr>
        <p:txBody>
          <a:bodyPr spcFirstLastPara="1" wrap="square" lIns="91425" tIns="45700" rIns="91425" bIns="45700" anchor="t" anchorCtr="0">
            <a:normAutofit/>
          </a:bodyPr>
          <a:lstStyle>
            <a:lvl1pPr marL="457197" lvl="0" indent="-342898" algn="l">
              <a:lnSpc>
                <a:spcPct val="100000"/>
              </a:lnSpc>
              <a:spcBef>
                <a:spcPts val="360"/>
              </a:spcBef>
              <a:spcAft>
                <a:spcPts val="0"/>
              </a:spcAft>
              <a:buClr>
                <a:schemeClr val="dk1"/>
              </a:buClr>
              <a:buSzPts val="1800"/>
              <a:buChar char="•"/>
              <a:defRPr/>
            </a:lvl1pPr>
            <a:lvl2pPr marL="914395" lvl="1" indent="-342898" algn="l">
              <a:lnSpc>
                <a:spcPct val="100000"/>
              </a:lnSpc>
              <a:spcBef>
                <a:spcPts val="360"/>
              </a:spcBef>
              <a:spcAft>
                <a:spcPts val="0"/>
              </a:spcAft>
              <a:buClr>
                <a:schemeClr val="dk1"/>
              </a:buClr>
              <a:buSzPts val="1800"/>
              <a:buChar char="–"/>
              <a:defRPr/>
            </a:lvl2pPr>
            <a:lvl3pPr marL="1371592" lvl="2" indent="-342898" algn="l">
              <a:lnSpc>
                <a:spcPct val="100000"/>
              </a:lnSpc>
              <a:spcBef>
                <a:spcPts val="360"/>
              </a:spcBef>
              <a:spcAft>
                <a:spcPts val="0"/>
              </a:spcAft>
              <a:buClr>
                <a:schemeClr val="dk1"/>
              </a:buClr>
              <a:buSzPts val="1800"/>
              <a:buChar char="•"/>
              <a:defRPr/>
            </a:lvl3pPr>
            <a:lvl4pPr marL="1828789" lvl="3" indent="-342898" algn="l">
              <a:lnSpc>
                <a:spcPct val="100000"/>
              </a:lnSpc>
              <a:spcBef>
                <a:spcPts val="360"/>
              </a:spcBef>
              <a:spcAft>
                <a:spcPts val="0"/>
              </a:spcAft>
              <a:buClr>
                <a:schemeClr val="dk1"/>
              </a:buClr>
              <a:buSzPts val="1800"/>
              <a:buChar char="–"/>
              <a:defRPr/>
            </a:lvl4pPr>
            <a:lvl5pPr marL="2285987" lvl="4" indent="-342898" algn="l">
              <a:lnSpc>
                <a:spcPct val="100000"/>
              </a:lnSpc>
              <a:spcBef>
                <a:spcPts val="360"/>
              </a:spcBef>
              <a:spcAft>
                <a:spcPts val="0"/>
              </a:spcAft>
              <a:buClr>
                <a:schemeClr val="dk1"/>
              </a:buClr>
              <a:buSzPts val="1800"/>
              <a:buChar char="»"/>
              <a:defRPr/>
            </a:lvl5pPr>
            <a:lvl6pPr marL="2743184" lvl="5" indent="-342898" algn="l">
              <a:lnSpc>
                <a:spcPct val="100000"/>
              </a:lnSpc>
              <a:spcBef>
                <a:spcPts val="360"/>
              </a:spcBef>
              <a:spcAft>
                <a:spcPts val="0"/>
              </a:spcAft>
              <a:buClr>
                <a:schemeClr val="dk1"/>
              </a:buClr>
              <a:buSzPts val="1800"/>
              <a:buChar char="•"/>
              <a:defRPr/>
            </a:lvl6pPr>
            <a:lvl7pPr marL="3200381" lvl="6" indent="-342898" algn="l">
              <a:lnSpc>
                <a:spcPct val="100000"/>
              </a:lnSpc>
              <a:spcBef>
                <a:spcPts val="360"/>
              </a:spcBef>
              <a:spcAft>
                <a:spcPts val="0"/>
              </a:spcAft>
              <a:buClr>
                <a:schemeClr val="dk1"/>
              </a:buClr>
              <a:buSzPts val="1800"/>
              <a:buChar char="•"/>
              <a:defRPr/>
            </a:lvl7pPr>
            <a:lvl8pPr marL="3657579" lvl="7" indent="-342898" algn="l">
              <a:lnSpc>
                <a:spcPct val="100000"/>
              </a:lnSpc>
              <a:spcBef>
                <a:spcPts val="360"/>
              </a:spcBef>
              <a:spcAft>
                <a:spcPts val="0"/>
              </a:spcAft>
              <a:buClr>
                <a:schemeClr val="dk1"/>
              </a:buClr>
              <a:buSzPts val="1800"/>
              <a:buChar char="•"/>
              <a:defRPr/>
            </a:lvl8pPr>
            <a:lvl9pPr marL="4114776" lvl="8" indent="-342898"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40"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41" y="190501"/>
            <a:ext cx="5851525" cy="6019800"/>
          </a:xfrm>
          <a:prstGeom prst="rect">
            <a:avLst/>
          </a:prstGeom>
          <a:noFill/>
          <a:ln>
            <a:noFill/>
          </a:ln>
        </p:spPr>
        <p:txBody>
          <a:bodyPr spcFirstLastPara="1" wrap="square" lIns="91425" tIns="45700" rIns="91425" bIns="45700" anchor="t" anchorCtr="0">
            <a:normAutofit/>
          </a:bodyPr>
          <a:lstStyle>
            <a:lvl1pPr marL="457197" lvl="0" indent="-342898" algn="l">
              <a:lnSpc>
                <a:spcPct val="100000"/>
              </a:lnSpc>
              <a:spcBef>
                <a:spcPts val="360"/>
              </a:spcBef>
              <a:spcAft>
                <a:spcPts val="0"/>
              </a:spcAft>
              <a:buClr>
                <a:schemeClr val="dk1"/>
              </a:buClr>
              <a:buSzPts val="1800"/>
              <a:buChar char="•"/>
              <a:defRPr/>
            </a:lvl1pPr>
            <a:lvl2pPr marL="914395" lvl="1" indent="-342898" algn="l">
              <a:lnSpc>
                <a:spcPct val="100000"/>
              </a:lnSpc>
              <a:spcBef>
                <a:spcPts val="360"/>
              </a:spcBef>
              <a:spcAft>
                <a:spcPts val="0"/>
              </a:spcAft>
              <a:buClr>
                <a:schemeClr val="dk1"/>
              </a:buClr>
              <a:buSzPts val="1800"/>
              <a:buChar char="–"/>
              <a:defRPr/>
            </a:lvl2pPr>
            <a:lvl3pPr marL="1371592" lvl="2" indent="-342898" algn="l">
              <a:lnSpc>
                <a:spcPct val="100000"/>
              </a:lnSpc>
              <a:spcBef>
                <a:spcPts val="360"/>
              </a:spcBef>
              <a:spcAft>
                <a:spcPts val="0"/>
              </a:spcAft>
              <a:buClr>
                <a:schemeClr val="dk1"/>
              </a:buClr>
              <a:buSzPts val="1800"/>
              <a:buChar char="•"/>
              <a:defRPr/>
            </a:lvl3pPr>
            <a:lvl4pPr marL="1828789" lvl="3" indent="-342898" algn="l">
              <a:lnSpc>
                <a:spcPct val="100000"/>
              </a:lnSpc>
              <a:spcBef>
                <a:spcPts val="360"/>
              </a:spcBef>
              <a:spcAft>
                <a:spcPts val="0"/>
              </a:spcAft>
              <a:buClr>
                <a:schemeClr val="dk1"/>
              </a:buClr>
              <a:buSzPts val="1800"/>
              <a:buChar char="–"/>
              <a:defRPr/>
            </a:lvl4pPr>
            <a:lvl5pPr marL="2285987" lvl="4" indent="-342898" algn="l">
              <a:lnSpc>
                <a:spcPct val="100000"/>
              </a:lnSpc>
              <a:spcBef>
                <a:spcPts val="360"/>
              </a:spcBef>
              <a:spcAft>
                <a:spcPts val="0"/>
              </a:spcAft>
              <a:buClr>
                <a:schemeClr val="dk1"/>
              </a:buClr>
              <a:buSzPts val="1800"/>
              <a:buChar char="»"/>
              <a:defRPr/>
            </a:lvl5pPr>
            <a:lvl6pPr marL="2743184" lvl="5" indent="-342898" algn="l">
              <a:lnSpc>
                <a:spcPct val="100000"/>
              </a:lnSpc>
              <a:spcBef>
                <a:spcPts val="360"/>
              </a:spcBef>
              <a:spcAft>
                <a:spcPts val="0"/>
              </a:spcAft>
              <a:buClr>
                <a:schemeClr val="dk1"/>
              </a:buClr>
              <a:buSzPts val="1800"/>
              <a:buChar char="•"/>
              <a:defRPr/>
            </a:lvl6pPr>
            <a:lvl7pPr marL="3200381" lvl="6" indent="-342898" algn="l">
              <a:lnSpc>
                <a:spcPct val="100000"/>
              </a:lnSpc>
              <a:spcBef>
                <a:spcPts val="360"/>
              </a:spcBef>
              <a:spcAft>
                <a:spcPts val="0"/>
              </a:spcAft>
              <a:buClr>
                <a:schemeClr val="dk1"/>
              </a:buClr>
              <a:buSzPts val="1800"/>
              <a:buChar char="•"/>
              <a:defRPr/>
            </a:lvl7pPr>
            <a:lvl8pPr marL="3657579" lvl="7" indent="-342898" algn="l">
              <a:lnSpc>
                <a:spcPct val="100000"/>
              </a:lnSpc>
              <a:spcBef>
                <a:spcPts val="360"/>
              </a:spcBef>
              <a:spcAft>
                <a:spcPts val="0"/>
              </a:spcAft>
              <a:buClr>
                <a:schemeClr val="dk1"/>
              </a:buClr>
              <a:buSzPts val="1800"/>
              <a:buChar char="•"/>
              <a:defRPr/>
            </a:lvl8pPr>
            <a:lvl9pPr marL="4114776" lvl="8" indent="-342898"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197" lvl="0" indent="-342898" algn="l">
              <a:lnSpc>
                <a:spcPct val="100000"/>
              </a:lnSpc>
              <a:spcBef>
                <a:spcPts val="360"/>
              </a:spcBef>
              <a:spcAft>
                <a:spcPts val="0"/>
              </a:spcAft>
              <a:buClr>
                <a:schemeClr val="dk1"/>
              </a:buClr>
              <a:buSzPts val="1800"/>
              <a:buChar char="•"/>
              <a:defRPr/>
            </a:lvl1pPr>
            <a:lvl2pPr marL="914395" lvl="1" indent="-342898" algn="l">
              <a:lnSpc>
                <a:spcPct val="100000"/>
              </a:lnSpc>
              <a:spcBef>
                <a:spcPts val="360"/>
              </a:spcBef>
              <a:spcAft>
                <a:spcPts val="0"/>
              </a:spcAft>
              <a:buClr>
                <a:schemeClr val="dk1"/>
              </a:buClr>
              <a:buSzPts val="1800"/>
              <a:buChar char="–"/>
              <a:defRPr/>
            </a:lvl2pPr>
            <a:lvl3pPr marL="1371592" lvl="2" indent="-342898" algn="l">
              <a:lnSpc>
                <a:spcPct val="100000"/>
              </a:lnSpc>
              <a:spcBef>
                <a:spcPts val="360"/>
              </a:spcBef>
              <a:spcAft>
                <a:spcPts val="0"/>
              </a:spcAft>
              <a:buClr>
                <a:schemeClr val="dk1"/>
              </a:buClr>
              <a:buSzPts val="1800"/>
              <a:buChar char="•"/>
              <a:defRPr/>
            </a:lvl3pPr>
            <a:lvl4pPr marL="1828789" lvl="3" indent="-342898" algn="l">
              <a:lnSpc>
                <a:spcPct val="100000"/>
              </a:lnSpc>
              <a:spcBef>
                <a:spcPts val="360"/>
              </a:spcBef>
              <a:spcAft>
                <a:spcPts val="0"/>
              </a:spcAft>
              <a:buClr>
                <a:schemeClr val="dk1"/>
              </a:buClr>
              <a:buSzPts val="1800"/>
              <a:buChar char="–"/>
              <a:defRPr/>
            </a:lvl4pPr>
            <a:lvl5pPr marL="2285987" lvl="4" indent="-342898" algn="l">
              <a:lnSpc>
                <a:spcPct val="100000"/>
              </a:lnSpc>
              <a:spcBef>
                <a:spcPts val="360"/>
              </a:spcBef>
              <a:spcAft>
                <a:spcPts val="0"/>
              </a:spcAft>
              <a:buClr>
                <a:schemeClr val="dk1"/>
              </a:buClr>
              <a:buSzPts val="1800"/>
              <a:buChar char="»"/>
              <a:defRPr/>
            </a:lvl5pPr>
            <a:lvl6pPr marL="2743184" lvl="5" indent="-342898" algn="l">
              <a:lnSpc>
                <a:spcPct val="100000"/>
              </a:lnSpc>
              <a:spcBef>
                <a:spcPts val="360"/>
              </a:spcBef>
              <a:spcAft>
                <a:spcPts val="0"/>
              </a:spcAft>
              <a:buClr>
                <a:schemeClr val="dk1"/>
              </a:buClr>
              <a:buSzPts val="1800"/>
              <a:buChar char="•"/>
              <a:defRPr/>
            </a:lvl6pPr>
            <a:lvl7pPr marL="3200381" lvl="6" indent="-342898" algn="l">
              <a:lnSpc>
                <a:spcPct val="100000"/>
              </a:lnSpc>
              <a:spcBef>
                <a:spcPts val="360"/>
              </a:spcBef>
              <a:spcAft>
                <a:spcPts val="0"/>
              </a:spcAft>
              <a:buClr>
                <a:schemeClr val="dk1"/>
              </a:buClr>
              <a:buSzPts val="1800"/>
              <a:buChar char="•"/>
              <a:defRPr/>
            </a:lvl7pPr>
            <a:lvl8pPr marL="3657579" lvl="7" indent="-342898" algn="l">
              <a:lnSpc>
                <a:spcPct val="100000"/>
              </a:lnSpc>
              <a:spcBef>
                <a:spcPts val="360"/>
              </a:spcBef>
              <a:spcAft>
                <a:spcPts val="0"/>
              </a:spcAft>
              <a:buClr>
                <a:schemeClr val="dk1"/>
              </a:buClr>
              <a:buSzPts val="1800"/>
              <a:buChar char="•"/>
              <a:defRPr/>
            </a:lvl8pPr>
            <a:lvl9pPr marL="4114776" lvl="8" indent="-342898" algn="l">
              <a:lnSpc>
                <a:spcPct val="100000"/>
              </a:lnSpc>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4"/>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7"/>
            <a:ext cx="7772400" cy="1500187"/>
          </a:xfrm>
          <a:prstGeom prst="rect">
            <a:avLst/>
          </a:prstGeom>
          <a:noFill/>
          <a:ln>
            <a:noFill/>
          </a:ln>
        </p:spPr>
        <p:txBody>
          <a:bodyPr spcFirstLastPara="1" wrap="square" lIns="91425" tIns="45700" rIns="91425" bIns="45700" anchor="b" anchorCtr="0">
            <a:normAutofit/>
          </a:bodyPr>
          <a:lstStyle>
            <a:lvl1pPr marL="457197" lvl="0" indent="-228599" algn="l">
              <a:lnSpc>
                <a:spcPct val="100000"/>
              </a:lnSpc>
              <a:spcBef>
                <a:spcPts val="400"/>
              </a:spcBef>
              <a:spcAft>
                <a:spcPts val="0"/>
              </a:spcAft>
              <a:buClr>
                <a:srgbClr val="888888"/>
              </a:buClr>
              <a:buSzPts val="2000"/>
              <a:buNone/>
              <a:defRPr sz="2000">
                <a:solidFill>
                  <a:srgbClr val="888888"/>
                </a:solidFill>
              </a:defRPr>
            </a:lvl1pPr>
            <a:lvl2pPr marL="914395" lvl="1" indent="-228599" algn="l">
              <a:lnSpc>
                <a:spcPct val="100000"/>
              </a:lnSpc>
              <a:spcBef>
                <a:spcPts val="360"/>
              </a:spcBef>
              <a:spcAft>
                <a:spcPts val="0"/>
              </a:spcAft>
              <a:buClr>
                <a:srgbClr val="888888"/>
              </a:buClr>
              <a:buSzPts val="1800"/>
              <a:buNone/>
              <a:defRPr sz="1800">
                <a:solidFill>
                  <a:srgbClr val="888888"/>
                </a:solidFill>
              </a:defRPr>
            </a:lvl2pPr>
            <a:lvl3pPr marL="1371592" lvl="2" indent="-228599" algn="l">
              <a:lnSpc>
                <a:spcPct val="100000"/>
              </a:lnSpc>
              <a:spcBef>
                <a:spcPts val="320"/>
              </a:spcBef>
              <a:spcAft>
                <a:spcPts val="0"/>
              </a:spcAft>
              <a:buClr>
                <a:srgbClr val="888888"/>
              </a:buClr>
              <a:buSzPts val="1600"/>
              <a:buNone/>
              <a:defRPr sz="1600">
                <a:solidFill>
                  <a:srgbClr val="888888"/>
                </a:solidFill>
              </a:defRPr>
            </a:lvl3pPr>
            <a:lvl4pPr marL="1828789" lvl="3" indent="-228599" algn="l">
              <a:lnSpc>
                <a:spcPct val="100000"/>
              </a:lnSpc>
              <a:spcBef>
                <a:spcPts val="279"/>
              </a:spcBef>
              <a:spcAft>
                <a:spcPts val="0"/>
              </a:spcAft>
              <a:buClr>
                <a:srgbClr val="888888"/>
              </a:buClr>
              <a:buSzPts val="1400"/>
              <a:buNone/>
              <a:defRPr sz="1400">
                <a:solidFill>
                  <a:srgbClr val="888888"/>
                </a:solidFill>
              </a:defRPr>
            </a:lvl4pPr>
            <a:lvl5pPr marL="2285987" lvl="4" indent="-228599" algn="l">
              <a:lnSpc>
                <a:spcPct val="100000"/>
              </a:lnSpc>
              <a:spcBef>
                <a:spcPts val="279"/>
              </a:spcBef>
              <a:spcAft>
                <a:spcPts val="0"/>
              </a:spcAft>
              <a:buClr>
                <a:srgbClr val="888888"/>
              </a:buClr>
              <a:buSzPts val="1400"/>
              <a:buNone/>
              <a:defRPr sz="1400">
                <a:solidFill>
                  <a:srgbClr val="888888"/>
                </a:solidFill>
              </a:defRPr>
            </a:lvl5pPr>
            <a:lvl6pPr marL="2743184" lvl="5" indent="-228599" algn="l">
              <a:lnSpc>
                <a:spcPct val="100000"/>
              </a:lnSpc>
              <a:spcBef>
                <a:spcPts val="279"/>
              </a:spcBef>
              <a:spcAft>
                <a:spcPts val="0"/>
              </a:spcAft>
              <a:buClr>
                <a:srgbClr val="888888"/>
              </a:buClr>
              <a:buSzPts val="1400"/>
              <a:buNone/>
              <a:defRPr sz="1400">
                <a:solidFill>
                  <a:srgbClr val="888888"/>
                </a:solidFill>
              </a:defRPr>
            </a:lvl6pPr>
            <a:lvl7pPr marL="3200381" lvl="6" indent="-228599" algn="l">
              <a:lnSpc>
                <a:spcPct val="100000"/>
              </a:lnSpc>
              <a:spcBef>
                <a:spcPts val="279"/>
              </a:spcBef>
              <a:spcAft>
                <a:spcPts val="0"/>
              </a:spcAft>
              <a:buClr>
                <a:srgbClr val="888888"/>
              </a:buClr>
              <a:buSzPts val="1400"/>
              <a:buNone/>
              <a:defRPr sz="1400">
                <a:solidFill>
                  <a:srgbClr val="888888"/>
                </a:solidFill>
              </a:defRPr>
            </a:lvl7pPr>
            <a:lvl8pPr marL="3657579" lvl="7" indent="-228599" algn="l">
              <a:lnSpc>
                <a:spcPct val="100000"/>
              </a:lnSpc>
              <a:spcBef>
                <a:spcPts val="279"/>
              </a:spcBef>
              <a:spcAft>
                <a:spcPts val="0"/>
              </a:spcAft>
              <a:buClr>
                <a:srgbClr val="888888"/>
              </a:buClr>
              <a:buSzPts val="1400"/>
              <a:buNone/>
              <a:defRPr sz="1400">
                <a:solidFill>
                  <a:srgbClr val="888888"/>
                </a:solidFill>
              </a:defRPr>
            </a:lvl8pPr>
            <a:lvl9pPr marL="4114776" lvl="8" indent="-228599" algn="l">
              <a:lnSpc>
                <a:spcPct val="100000"/>
              </a:lnSpc>
              <a:spcBef>
                <a:spcPts val="279"/>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4"/>
            <a:ext cx="4038600" cy="4525963"/>
          </a:xfrm>
          <a:prstGeom prst="rect">
            <a:avLst/>
          </a:prstGeom>
          <a:noFill/>
          <a:ln>
            <a:noFill/>
          </a:ln>
        </p:spPr>
        <p:txBody>
          <a:bodyPr spcFirstLastPara="1" wrap="square" lIns="91425" tIns="45700" rIns="91425" bIns="45700" anchor="t" anchorCtr="0">
            <a:normAutofit/>
          </a:bodyPr>
          <a:lstStyle>
            <a:lvl1pPr marL="457197" lvl="0" indent="-406398" algn="l">
              <a:lnSpc>
                <a:spcPct val="100000"/>
              </a:lnSpc>
              <a:spcBef>
                <a:spcPts val="560"/>
              </a:spcBef>
              <a:spcAft>
                <a:spcPts val="0"/>
              </a:spcAft>
              <a:buClr>
                <a:schemeClr val="dk1"/>
              </a:buClr>
              <a:buSzPts val="2800"/>
              <a:buChar char="•"/>
              <a:defRPr sz="2800"/>
            </a:lvl1pPr>
            <a:lvl2pPr marL="914395" lvl="1" indent="-380998" algn="l">
              <a:lnSpc>
                <a:spcPct val="100000"/>
              </a:lnSpc>
              <a:spcBef>
                <a:spcPts val="480"/>
              </a:spcBef>
              <a:spcAft>
                <a:spcPts val="0"/>
              </a:spcAft>
              <a:buClr>
                <a:schemeClr val="dk1"/>
              </a:buClr>
              <a:buSzPts val="2400"/>
              <a:buChar char="–"/>
              <a:defRPr sz="2400"/>
            </a:lvl2pPr>
            <a:lvl3pPr marL="1371592" lvl="2" indent="-355598" algn="l">
              <a:lnSpc>
                <a:spcPct val="100000"/>
              </a:lnSpc>
              <a:spcBef>
                <a:spcPts val="400"/>
              </a:spcBef>
              <a:spcAft>
                <a:spcPts val="0"/>
              </a:spcAft>
              <a:buClr>
                <a:schemeClr val="dk1"/>
              </a:buClr>
              <a:buSzPts val="2000"/>
              <a:buChar char="•"/>
              <a:defRPr sz="2000"/>
            </a:lvl3pPr>
            <a:lvl4pPr marL="1828789" lvl="3" indent="-342898" algn="l">
              <a:lnSpc>
                <a:spcPct val="100000"/>
              </a:lnSpc>
              <a:spcBef>
                <a:spcPts val="360"/>
              </a:spcBef>
              <a:spcAft>
                <a:spcPts val="0"/>
              </a:spcAft>
              <a:buClr>
                <a:schemeClr val="dk1"/>
              </a:buClr>
              <a:buSzPts val="1800"/>
              <a:buChar char="–"/>
              <a:defRPr sz="1800"/>
            </a:lvl4pPr>
            <a:lvl5pPr marL="2285987" lvl="4" indent="-342898" algn="l">
              <a:lnSpc>
                <a:spcPct val="100000"/>
              </a:lnSpc>
              <a:spcBef>
                <a:spcPts val="360"/>
              </a:spcBef>
              <a:spcAft>
                <a:spcPts val="0"/>
              </a:spcAft>
              <a:buClr>
                <a:schemeClr val="dk1"/>
              </a:buClr>
              <a:buSzPts val="1800"/>
              <a:buChar char="»"/>
              <a:defRPr sz="1800"/>
            </a:lvl5pPr>
            <a:lvl6pPr marL="2743184" lvl="5" indent="-342898" algn="l">
              <a:lnSpc>
                <a:spcPct val="100000"/>
              </a:lnSpc>
              <a:spcBef>
                <a:spcPts val="360"/>
              </a:spcBef>
              <a:spcAft>
                <a:spcPts val="0"/>
              </a:spcAft>
              <a:buClr>
                <a:schemeClr val="dk1"/>
              </a:buClr>
              <a:buSzPts val="1800"/>
              <a:buChar char="•"/>
              <a:defRPr sz="1800"/>
            </a:lvl6pPr>
            <a:lvl7pPr marL="3200381" lvl="6" indent="-342898" algn="l">
              <a:lnSpc>
                <a:spcPct val="100000"/>
              </a:lnSpc>
              <a:spcBef>
                <a:spcPts val="360"/>
              </a:spcBef>
              <a:spcAft>
                <a:spcPts val="0"/>
              </a:spcAft>
              <a:buClr>
                <a:schemeClr val="dk1"/>
              </a:buClr>
              <a:buSzPts val="1800"/>
              <a:buChar char="•"/>
              <a:defRPr sz="1800"/>
            </a:lvl7pPr>
            <a:lvl8pPr marL="3657579" lvl="7" indent="-342898" algn="l">
              <a:lnSpc>
                <a:spcPct val="100000"/>
              </a:lnSpc>
              <a:spcBef>
                <a:spcPts val="360"/>
              </a:spcBef>
              <a:spcAft>
                <a:spcPts val="0"/>
              </a:spcAft>
              <a:buClr>
                <a:schemeClr val="dk1"/>
              </a:buClr>
              <a:buSzPts val="1800"/>
              <a:buChar char="•"/>
              <a:defRPr sz="1800"/>
            </a:lvl8pPr>
            <a:lvl9pPr marL="4114776" lvl="8" indent="-342898" algn="l">
              <a:lnSpc>
                <a:spcPct val="100000"/>
              </a:lnSpc>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4"/>
            <a:ext cx="4038600" cy="4525963"/>
          </a:xfrm>
          <a:prstGeom prst="rect">
            <a:avLst/>
          </a:prstGeom>
          <a:noFill/>
          <a:ln>
            <a:noFill/>
          </a:ln>
        </p:spPr>
        <p:txBody>
          <a:bodyPr spcFirstLastPara="1" wrap="square" lIns="91425" tIns="45700" rIns="91425" bIns="45700" anchor="t" anchorCtr="0">
            <a:normAutofit/>
          </a:bodyPr>
          <a:lstStyle>
            <a:lvl1pPr marL="457197" lvl="0" indent="-406398" algn="l">
              <a:lnSpc>
                <a:spcPct val="100000"/>
              </a:lnSpc>
              <a:spcBef>
                <a:spcPts val="560"/>
              </a:spcBef>
              <a:spcAft>
                <a:spcPts val="0"/>
              </a:spcAft>
              <a:buClr>
                <a:schemeClr val="dk1"/>
              </a:buClr>
              <a:buSzPts val="2800"/>
              <a:buChar char="•"/>
              <a:defRPr sz="2800"/>
            </a:lvl1pPr>
            <a:lvl2pPr marL="914395" lvl="1" indent="-380998" algn="l">
              <a:lnSpc>
                <a:spcPct val="100000"/>
              </a:lnSpc>
              <a:spcBef>
                <a:spcPts val="480"/>
              </a:spcBef>
              <a:spcAft>
                <a:spcPts val="0"/>
              </a:spcAft>
              <a:buClr>
                <a:schemeClr val="dk1"/>
              </a:buClr>
              <a:buSzPts val="2400"/>
              <a:buChar char="–"/>
              <a:defRPr sz="2400"/>
            </a:lvl2pPr>
            <a:lvl3pPr marL="1371592" lvl="2" indent="-355598" algn="l">
              <a:lnSpc>
                <a:spcPct val="100000"/>
              </a:lnSpc>
              <a:spcBef>
                <a:spcPts val="400"/>
              </a:spcBef>
              <a:spcAft>
                <a:spcPts val="0"/>
              </a:spcAft>
              <a:buClr>
                <a:schemeClr val="dk1"/>
              </a:buClr>
              <a:buSzPts val="2000"/>
              <a:buChar char="•"/>
              <a:defRPr sz="2000"/>
            </a:lvl3pPr>
            <a:lvl4pPr marL="1828789" lvl="3" indent="-342898" algn="l">
              <a:lnSpc>
                <a:spcPct val="100000"/>
              </a:lnSpc>
              <a:spcBef>
                <a:spcPts val="360"/>
              </a:spcBef>
              <a:spcAft>
                <a:spcPts val="0"/>
              </a:spcAft>
              <a:buClr>
                <a:schemeClr val="dk1"/>
              </a:buClr>
              <a:buSzPts val="1800"/>
              <a:buChar char="–"/>
              <a:defRPr sz="1800"/>
            </a:lvl4pPr>
            <a:lvl5pPr marL="2285987" lvl="4" indent="-342898" algn="l">
              <a:lnSpc>
                <a:spcPct val="100000"/>
              </a:lnSpc>
              <a:spcBef>
                <a:spcPts val="360"/>
              </a:spcBef>
              <a:spcAft>
                <a:spcPts val="0"/>
              </a:spcAft>
              <a:buClr>
                <a:schemeClr val="dk1"/>
              </a:buClr>
              <a:buSzPts val="1800"/>
              <a:buChar char="»"/>
              <a:defRPr sz="1800"/>
            </a:lvl5pPr>
            <a:lvl6pPr marL="2743184" lvl="5" indent="-342898" algn="l">
              <a:lnSpc>
                <a:spcPct val="100000"/>
              </a:lnSpc>
              <a:spcBef>
                <a:spcPts val="360"/>
              </a:spcBef>
              <a:spcAft>
                <a:spcPts val="0"/>
              </a:spcAft>
              <a:buClr>
                <a:schemeClr val="dk1"/>
              </a:buClr>
              <a:buSzPts val="1800"/>
              <a:buChar char="•"/>
              <a:defRPr sz="1800"/>
            </a:lvl6pPr>
            <a:lvl7pPr marL="3200381" lvl="6" indent="-342898" algn="l">
              <a:lnSpc>
                <a:spcPct val="100000"/>
              </a:lnSpc>
              <a:spcBef>
                <a:spcPts val="360"/>
              </a:spcBef>
              <a:spcAft>
                <a:spcPts val="0"/>
              </a:spcAft>
              <a:buClr>
                <a:schemeClr val="dk1"/>
              </a:buClr>
              <a:buSzPts val="1800"/>
              <a:buChar char="•"/>
              <a:defRPr sz="1800"/>
            </a:lvl7pPr>
            <a:lvl8pPr marL="3657579" lvl="7" indent="-342898" algn="l">
              <a:lnSpc>
                <a:spcPct val="100000"/>
              </a:lnSpc>
              <a:spcBef>
                <a:spcPts val="360"/>
              </a:spcBef>
              <a:spcAft>
                <a:spcPts val="0"/>
              </a:spcAft>
              <a:buClr>
                <a:schemeClr val="dk1"/>
              </a:buClr>
              <a:buSzPts val="1800"/>
              <a:buChar char="•"/>
              <a:defRPr sz="1800"/>
            </a:lvl8pPr>
            <a:lvl9pPr marL="4114776" lvl="8" indent="-342898" algn="l">
              <a:lnSpc>
                <a:spcPct val="100000"/>
              </a:lnSpc>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rmAutofit/>
          </a:bodyPr>
          <a:lstStyle>
            <a:lvl1pPr marL="457197" lvl="0" indent="-228599" algn="l">
              <a:lnSpc>
                <a:spcPct val="100000"/>
              </a:lnSpc>
              <a:spcBef>
                <a:spcPts val="480"/>
              </a:spcBef>
              <a:spcAft>
                <a:spcPts val="0"/>
              </a:spcAft>
              <a:buClr>
                <a:schemeClr val="dk1"/>
              </a:buClr>
              <a:buSzPts val="2400"/>
              <a:buNone/>
              <a:defRPr sz="2400" b="1"/>
            </a:lvl1pPr>
            <a:lvl2pPr marL="914395" lvl="1" indent="-228599" algn="l">
              <a:lnSpc>
                <a:spcPct val="100000"/>
              </a:lnSpc>
              <a:spcBef>
                <a:spcPts val="400"/>
              </a:spcBef>
              <a:spcAft>
                <a:spcPts val="0"/>
              </a:spcAft>
              <a:buClr>
                <a:schemeClr val="dk1"/>
              </a:buClr>
              <a:buSzPts val="2000"/>
              <a:buNone/>
              <a:defRPr sz="2000" b="1"/>
            </a:lvl2pPr>
            <a:lvl3pPr marL="1371592" lvl="2" indent="-228599" algn="l">
              <a:lnSpc>
                <a:spcPct val="100000"/>
              </a:lnSpc>
              <a:spcBef>
                <a:spcPts val="360"/>
              </a:spcBef>
              <a:spcAft>
                <a:spcPts val="0"/>
              </a:spcAft>
              <a:buClr>
                <a:schemeClr val="dk1"/>
              </a:buClr>
              <a:buSzPts val="1800"/>
              <a:buNone/>
              <a:defRPr sz="1800" b="1"/>
            </a:lvl3pPr>
            <a:lvl4pPr marL="1828789" lvl="3" indent="-228599" algn="l">
              <a:lnSpc>
                <a:spcPct val="100000"/>
              </a:lnSpc>
              <a:spcBef>
                <a:spcPts val="320"/>
              </a:spcBef>
              <a:spcAft>
                <a:spcPts val="0"/>
              </a:spcAft>
              <a:buClr>
                <a:schemeClr val="dk1"/>
              </a:buClr>
              <a:buSzPts val="1600"/>
              <a:buNone/>
              <a:defRPr sz="1600" b="1"/>
            </a:lvl4pPr>
            <a:lvl5pPr marL="2285987" lvl="4" indent="-228599" algn="l">
              <a:lnSpc>
                <a:spcPct val="100000"/>
              </a:lnSpc>
              <a:spcBef>
                <a:spcPts val="320"/>
              </a:spcBef>
              <a:spcAft>
                <a:spcPts val="0"/>
              </a:spcAft>
              <a:buClr>
                <a:schemeClr val="dk1"/>
              </a:buClr>
              <a:buSzPts val="1600"/>
              <a:buNone/>
              <a:defRPr sz="1600" b="1"/>
            </a:lvl5pPr>
            <a:lvl6pPr marL="2743184" lvl="5" indent="-228599" algn="l">
              <a:lnSpc>
                <a:spcPct val="100000"/>
              </a:lnSpc>
              <a:spcBef>
                <a:spcPts val="320"/>
              </a:spcBef>
              <a:spcAft>
                <a:spcPts val="0"/>
              </a:spcAft>
              <a:buClr>
                <a:schemeClr val="dk1"/>
              </a:buClr>
              <a:buSzPts val="1600"/>
              <a:buNone/>
              <a:defRPr sz="1600" b="1"/>
            </a:lvl6pPr>
            <a:lvl7pPr marL="3200381" lvl="6" indent="-228599" algn="l">
              <a:lnSpc>
                <a:spcPct val="100000"/>
              </a:lnSpc>
              <a:spcBef>
                <a:spcPts val="320"/>
              </a:spcBef>
              <a:spcAft>
                <a:spcPts val="0"/>
              </a:spcAft>
              <a:buClr>
                <a:schemeClr val="dk1"/>
              </a:buClr>
              <a:buSzPts val="1600"/>
              <a:buNone/>
              <a:defRPr sz="1600" b="1"/>
            </a:lvl7pPr>
            <a:lvl8pPr marL="3657579" lvl="7" indent="-228599" algn="l">
              <a:lnSpc>
                <a:spcPct val="100000"/>
              </a:lnSpc>
              <a:spcBef>
                <a:spcPts val="320"/>
              </a:spcBef>
              <a:spcAft>
                <a:spcPts val="0"/>
              </a:spcAft>
              <a:buClr>
                <a:schemeClr val="dk1"/>
              </a:buClr>
              <a:buSzPts val="1600"/>
              <a:buNone/>
              <a:defRPr sz="1600" b="1"/>
            </a:lvl8pPr>
            <a:lvl9pPr marL="4114776" lvl="8" indent="-228599" algn="l">
              <a:lnSpc>
                <a:spcPct val="100000"/>
              </a:lnSpc>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rmAutofit/>
          </a:bodyPr>
          <a:lstStyle>
            <a:lvl1pPr marL="457197" lvl="0" indent="-380998" algn="l">
              <a:lnSpc>
                <a:spcPct val="100000"/>
              </a:lnSpc>
              <a:spcBef>
                <a:spcPts val="480"/>
              </a:spcBef>
              <a:spcAft>
                <a:spcPts val="0"/>
              </a:spcAft>
              <a:buClr>
                <a:schemeClr val="dk1"/>
              </a:buClr>
              <a:buSzPts val="2400"/>
              <a:buChar char="•"/>
              <a:defRPr sz="2400"/>
            </a:lvl1pPr>
            <a:lvl2pPr marL="914395" lvl="1" indent="-355598" algn="l">
              <a:lnSpc>
                <a:spcPct val="100000"/>
              </a:lnSpc>
              <a:spcBef>
                <a:spcPts val="400"/>
              </a:spcBef>
              <a:spcAft>
                <a:spcPts val="0"/>
              </a:spcAft>
              <a:buClr>
                <a:schemeClr val="dk1"/>
              </a:buClr>
              <a:buSzPts val="2000"/>
              <a:buChar char="–"/>
              <a:defRPr sz="2000"/>
            </a:lvl2pPr>
            <a:lvl3pPr marL="1371592" lvl="2" indent="-342898" algn="l">
              <a:lnSpc>
                <a:spcPct val="100000"/>
              </a:lnSpc>
              <a:spcBef>
                <a:spcPts val="360"/>
              </a:spcBef>
              <a:spcAft>
                <a:spcPts val="0"/>
              </a:spcAft>
              <a:buClr>
                <a:schemeClr val="dk1"/>
              </a:buClr>
              <a:buSzPts val="1800"/>
              <a:buChar char="•"/>
              <a:defRPr sz="1800"/>
            </a:lvl3pPr>
            <a:lvl4pPr marL="1828789" lvl="3" indent="-330199" algn="l">
              <a:lnSpc>
                <a:spcPct val="100000"/>
              </a:lnSpc>
              <a:spcBef>
                <a:spcPts val="320"/>
              </a:spcBef>
              <a:spcAft>
                <a:spcPts val="0"/>
              </a:spcAft>
              <a:buClr>
                <a:schemeClr val="dk1"/>
              </a:buClr>
              <a:buSzPts val="1600"/>
              <a:buChar char="–"/>
              <a:defRPr sz="1600"/>
            </a:lvl4pPr>
            <a:lvl5pPr marL="2285987" lvl="4" indent="-330199" algn="l">
              <a:lnSpc>
                <a:spcPct val="100000"/>
              </a:lnSpc>
              <a:spcBef>
                <a:spcPts val="320"/>
              </a:spcBef>
              <a:spcAft>
                <a:spcPts val="0"/>
              </a:spcAft>
              <a:buClr>
                <a:schemeClr val="dk1"/>
              </a:buClr>
              <a:buSzPts val="1600"/>
              <a:buChar char="»"/>
              <a:defRPr sz="1600"/>
            </a:lvl5pPr>
            <a:lvl6pPr marL="2743184" lvl="5" indent="-330199" algn="l">
              <a:lnSpc>
                <a:spcPct val="100000"/>
              </a:lnSpc>
              <a:spcBef>
                <a:spcPts val="320"/>
              </a:spcBef>
              <a:spcAft>
                <a:spcPts val="0"/>
              </a:spcAft>
              <a:buClr>
                <a:schemeClr val="dk1"/>
              </a:buClr>
              <a:buSzPts val="1600"/>
              <a:buChar char="•"/>
              <a:defRPr sz="1600"/>
            </a:lvl6pPr>
            <a:lvl7pPr marL="3200381" lvl="6" indent="-330199" algn="l">
              <a:lnSpc>
                <a:spcPct val="100000"/>
              </a:lnSpc>
              <a:spcBef>
                <a:spcPts val="320"/>
              </a:spcBef>
              <a:spcAft>
                <a:spcPts val="0"/>
              </a:spcAft>
              <a:buClr>
                <a:schemeClr val="dk1"/>
              </a:buClr>
              <a:buSzPts val="1600"/>
              <a:buChar char="•"/>
              <a:defRPr sz="1600"/>
            </a:lvl7pPr>
            <a:lvl8pPr marL="3657579" lvl="7" indent="-330199" algn="l">
              <a:lnSpc>
                <a:spcPct val="100000"/>
              </a:lnSpc>
              <a:spcBef>
                <a:spcPts val="320"/>
              </a:spcBef>
              <a:spcAft>
                <a:spcPts val="0"/>
              </a:spcAft>
              <a:buClr>
                <a:schemeClr val="dk1"/>
              </a:buClr>
              <a:buSzPts val="1600"/>
              <a:buChar char="•"/>
              <a:defRPr sz="1600"/>
            </a:lvl8pPr>
            <a:lvl9pPr marL="4114776" lvl="8" indent="-330199" algn="l">
              <a:lnSpc>
                <a:spcPct val="100000"/>
              </a:lnSpc>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6" y="1535113"/>
            <a:ext cx="4041776" cy="639762"/>
          </a:xfrm>
          <a:prstGeom prst="rect">
            <a:avLst/>
          </a:prstGeom>
          <a:noFill/>
          <a:ln>
            <a:noFill/>
          </a:ln>
        </p:spPr>
        <p:txBody>
          <a:bodyPr spcFirstLastPara="1" wrap="square" lIns="91425" tIns="45700" rIns="91425" bIns="45700" anchor="b" anchorCtr="0">
            <a:normAutofit/>
          </a:bodyPr>
          <a:lstStyle>
            <a:lvl1pPr marL="457197" lvl="0" indent="-228599" algn="l">
              <a:lnSpc>
                <a:spcPct val="100000"/>
              </a:lnSpc>
              <a:spcBef>
                <a:spcPts val="480"/>
              </a:spcBef>
              <a:spcAft>
                <a:spcPts val="0"/>
              </a:spcAft>
              <a:buClr>
                <a:schemeClr val="dk1"/>
              </a:buClr>
              <a:buSzPts val="2400"/>
              <a:buNone/>
              <a:defRPr sz="2400" b="1"/>
            </a:lvl1pPr>
            <a:lvl2pPr marL="914395" lvl="1" indent="-228599" algn="l">
              <a:lnSpc>
                <a:spcPct val="100000"/>
              </a:lnSpc>
              <a:spcBef>
                <a:spcPts val="400"/>
              </a:spcBef>
              <a:spcAft>
                <a:spcPts val="0"/>
              </a:spcAft>
              <a:buClr>
                <a:schemeClr val="dk1"/>
              </a:buClr>
              <a:buSzPts val="2000"/>
              <a:buNone/>
              <a:defRPr sz="2000" b="1"/>
            </a:lvl2pPr>
            <a:lvl3pPr marL="1371592" lvl="2" indent="-228599" algn="l">
              <a:lnSpc>
                <a:spcPct val="100000"/>
              </a:lnSpc>
              <a:spcBef>
                <a:spcPts val="360"/>
              </a:spcBef>
              <a:spcAft>
                <a:spcPts val="0"/>
              </a:spcAft>
              <a:buClr>
                <a:schemeClr val="dk1"/>
              </a:buClr>
              <a:buSzPts val="1800"/>
              <a:buNone/>
              <a:defRPr sz="1800" b="1"/>
            </a:lvl3pPr>
            <a:lvl4pPr marL="1828789" lvl="3" indent="-228599" algn="l">
              <a:lnSpc>
                <a:spcPct val="100000"/>
              </a:lnSpc>
              <a:spcBef>
                <a:spcPts val="320"/>
              </a:spcBef>
              <a:spcAft>
                <a:spcPts val="0"/>
              </a:spcAft>
              <a:buClr>
                <a:schemeClr val="dk1"/>
              </a:buClr>
              <a:buSzPts val="1600"/>
              <a:buNone/>
              <a:defRPr sz="1600" b="1"/>
            </a:lvl4pPr>
            <a:lvl5pPr marL="2285987" lvl="4" indent="-228599" algn="l">
              <a:lnSpc>
                <a:spcPct val="100000"/>
              </a:lnSpc>
              <a:spcBef>
                <a:spcPts val="320"/>
              </a:spcBef>
              <a:spcAft>
                <a:spcPts val="0"/>
              </a:spcAft>
              <a:buClr>
                <a:schemeClr val="dk1"/>
              </a:buClr>
              <a:buSzPts val="1600"/>
              <a:buNone/>
              <a:defRPr sz="1600" b="1"/>
            </a:lvl5pPr>
            <a:lvl6pPr marL="2743184" lvl="5" indent="-228599" algn="l">
              <a:lnSpc>
                <a:spcPct val="100000"/>
              </a:lnSpc>
              <a:spcBef>
                <a:spcPts val="320"/>
              </a:spcBef>
              <a:spcAft>
                <a:spcPts val="0"/>
              </a:spcAft>
              <a:buClr>
                <a:schemeClr val="dk1"/>
              </a:buClr>
              <a:buSzPts val="1600"/>
              <a:buNone/>
              <a:defRPr sz="1600" b="1"/>
            </a:lvl6pPr>
            <a:lvl7pPr marL="3200381" lvl="6" indent="-228599" algn="l">
              <a:lnSpc>
                <a:spcPct val="100000"/>
              </a:lnSpc>
              <a:spcBef>
                <a:spcPts val="320"/>
              </a:spcBef>
              <a:spcAft>
                <a:spcPts val="0"/>
              </a:spcAft>
              <a:buClr>
                <a:schemeClr val="dk1"/>
              </a:buClr>
              <a:buSzPts val="1600"/>
              <a:buNone/>
              <a:defRPr sz="1600" b="1"/>
            </a:lvl7pPr>
            <a:lvl8pPr marL="3657579" lvl="7" indent="-228599" algn="l">
              <a:lnSpc>
                <a:spcPct val="100000"/>
              </a:lnSpc>
              <a:spcBef>
                <a:spcPts val="320"/>
              </a:spcBef>
              <a:spcAft>
                <a:spcPts val="0"/>
              </a:spcAft>
              <a:buClr>
                <a:schemeClr val="dk1"/>
              </a:buClr>
              <a:buSzPts val="1600"/>
              <a:buNone/>
              <a:defRPr sz="1600" b="1"/>
            </a:lvl8pPr>
            <a:lvl9pPr marL="4114776" lvl="8" indent="-228599" algn="l">
              <a:lnSpc>
                <a:spcPct val="100000"/>
              </a:lnSpc>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6" y="2174875"/>
            <a:ext cx="4041776" cy="3951288"/>
          </a:xfrm>
          <a:prstGeom prst="rect">
            <a:avLst/>
          </a:prstGeom>
          <a:noFill/>
          <a:ln>
            <a:noFill/>
          </a:ln>
        </p:spPr>
        <p:txBody>
          <a:bodyPr spcFirstLastPara="1" wrap="square" lIns="91425" tIns="45700" rIns="91425" bIns="45700" anchor="t" anchorCtr="0">
            <a:normAutofit/>
          </a:bodyPr>
          <a:lstStyle>
            <a:lvl1pPr marL="457197" lvl="0" indent="-380998" algn="l">
              <a:lnSpc>
                <a:spcPct val="100000"/>
              </a:lnSpc>
              <a:spcBef>
                <a:spcPts val="480"/>
              </a:spcBef>
              <a:spcAft>
                <a:spcPts val="0"/>
              </a:spcAft>
              <a:buClr>
                <a:schemeClr val="dk1"/>
              </a:buClr>
              <a:buSzPts val="2400"/>
              <a:buChar char="•"/>
              <a:defRPr sz="2400"/>
            </a:lvl1pPr>
            <a:lvl2pPr marL="914395" lvl="1" indent="-355598" algn="l">
              <a:lnSpc>
                <a:spcPct val="100000"/>
              </a:lnSpc>
              <a:spcBef>
                <a:spcPts val="400"/>
              </a:spcBef>
              <a:spcAft>
                <a:spcPts val="0"/>
              </a:spcAft>
              <a:buClr>
                <a:schemeClr val="dk1"/>
              </a:buClr>
              <a:buSzPts val="2000"/>
              <a:buChar char="–"/>
              <a:defRPr sz="2000"/>
            </a:lvl2pPr>
            <a:lvl3pPr marL="1371592" lvl="2" indent="-342898" algn="l">
              <a:lnSpc>
                <a:spcPct val="100000"/>
              </a:lnSpc>
              <a:spcBef>
                <a:spcPts val="360"/>
              </a:spcBef>
              <a:spcAft>
                <a:spcPts val="0"/>
              </a:spcAft>
              <a:buClr>
                <a:schemeClr val="dk1"/>
              </a:buClr>
              <a:buSzPts val="1800"/>
              <a:buChar char="•"/>
              <a:defRPr sz="1800"/>
            </a:lvl3pPr>
            <a:lvl4pPr marL="1828789" lvl="3" indent="-330199" algn="l">
              <a:lnSpc>
                <a:spcPct val="100000"/>
              </a:lnSpc>
              <a:spcBef>
                <a:spcPts val="320"/>
              </a:spcBef>
              <a:spcAft>
                <a:spcPts val="0"/>
              </a:spcAft>
              <a:buClr>
                <a:schemeClr val="dk1"/>
              </a:buClr>
              <a:buSzPts val="1600"/>
              <a:buChar char="–"/>
              <a:defRPr sz="1600"/>
            </a:lvl4pPr>
            <a:lvl5pPr marL="2285987" lvl="4" indent="-330199" algn="l">
              <a:lnSpc>
                <a:spcPct val="100000"/>
              </a:lnSpc>
              <a:spcBef>
                <a:spcPts val="320"/>
              </a:spcBef>
              <a:spcAft>
                <a:spcPts val="0"/>
              </a:spcAft>
              <a:buClr>
                <a:schemeClr val="dk1"/>
              </a:buClr>
              <a:buSzPts val="1600"/>
              <a:buChar char="»"/>
              <a:defRPr sz="1600"/>
            </a:lvl5pPr>
            <a:lvl6pPr marL="2743184" lvl="5" indent="-330199" algn="l">
              <a:lnSpc>
                <a:spcPct val="100000"/>
              </a:lnSpc>
              <a:spcBef>
                <a:spcPts val="320"/>
              </a:spcBef>
              <a:spcAft>
                <a:spcPts val="0"/>
              </a:spcAft>
              <a:buClr>
                <a:schemeClr val="dk1"/>
              </a:buClr>
              <a:buSzPts val="1600"/>
              <a:buChar char="•"/>
              <a:defRPr sz="1600"/>
            </a:lvl6pPr>
            <a:lvl7pPr marL="3200381" lvl="6" indent="-330199" algn="l">
              <a:lnSpc>
                <a:spcPct val="100000"/>
              </a:lnSpc>
              <a:spcBef>
                <a:spcPts val="320"/>
              </a:spcBef>
              <a:spcAft>
                <a:spcPts val="0"/>
              </a:spcAft>
              <a:buClr>
                <a:schemeClr val="dk1"/>
              </a:buClr>
              <a:buSzPts val="1600"/>
              <a:buChar char="•"/>
              <a:defRPr sz="1600"/>
            </a:lvl7pPr>
            <a:lvl8pPr marL="3657579" lvl="7" indent="-330199" algn="l">
              <a:lnSpc>
                <a:spcPct val="100000"/>
              </a:lnSpc>
              <a:spcBef>
                <a:spcPts val="320"/>
              </a:spcBef>
              <a:spcAft>
                <a:spcPts val="0"/>
              </a:spcAft>
              <a:buClr>
                <a:schemeClr val="dk1"/>
              </a:buClr>
              <a:buSzPts val="1600"/>
              <a:buChar char="•"/>
              <a:defRPr sz="1600"/>
            </a:lvl8pPr>
            <a:lvl9pPr marL="4114776" lvl="8" indent="-330199" algn="l">
              <a:lnSpc>
                <a:spcPct val="100000"/>
              </a:lnSpc>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2" y="273055"/>
            <a:ext cx="5111749" cy="5853113"/>
          </a:xfrm>
          <a:prstGeom prst="rect">
            <a:avLst/>
          </a:prstGeom>
          <a:noFill/>
          <a:ln>
            <a:noFill/>
          </a:ln>
        </p:spPr>
        <p:txBody>
          <a:bodyPr spcFirstLastPara="1" wrap="square" lIns="91425" tIns="45700" rIns="91425" bIns="45700" anchor="t" anchorCtr="0">
            <a:normAutofit/>
          </a:bodyPr>
          <a:lstStyle>
            <a:lvl1pPr marL="457197" lvl="0" indent="-431798" algn="l">
              <a:lnSpc>
                <a:spcPct val="100000"/>
              </a:lnSpc>
              <a:spcBef>
                <a:spcPts val="640"/>
              </a:spcBef>
              <a:spcAft>
                <a:spcPts val="0"/>
              </a:spcAft>
              <a:buClr>
                <a:schemeClr val="dk1"/>
              </a:buClr>
              <a:buSzPts val="3200"/>
              <a:buChar char="•"/>
              <a:defRPr sz="3200"/>
            </a:lvl1pPr>
            <a:lvl2pPr marL="914395" lvl="1" indent="-406398" algn="l">
              <a:lnSpc>
                <a:spcPct val="100000"/>
              </a:lnSpc>
              <a:spcBef>
                <a:spcPts val="560"/>
              </a:spcBef>
              <a:spcAft>
                <a:spcPts val="0"/>
              </a:spcAft>
              <a:buClr>
                <a:schemeClr val="dk1"/>
              </a:buClr>
              <a:buSzPts val="2800"/>
              <a:buChar char="–"/>
              <a:defRPr sz="2800"/>
            </a:lvl2pPr>
            <a:lvl3pPr marL="1371592" lvl="2" indent="-380998" algn="l">
              <a:lnSpc>
                <a:spcPct val="100000"/>
              </a:lnSpc>
              <a:spcBef>
                <a:spcPts val="480"/>
              </a:spcBef>
              <a:spcAft>
                <a:spcPts val="0"/>
              </a:spcAft>
              <a:buClr>
                <a:schemeClr val="dk1"/>
              </a:buClr>
              <a:buSzPts val="2400"/>
              <a:buChar char="•"/>
              <a:defRPr sz="2400"/>
            </a:lvl3pPr>
            <a:lvl4pPr marL="1828789" lvl="3" indent="-355598" algn="l">
              <a:lnSpc>
                <a:spcPct val="100000"/>
              </a:lnSpc>
              <a:spcBef>
                <a:spcPts val="400"/>
              </a:spcBef>
              <a:spcAft>
                <a:spcPts val="0"/>
              </a:spcAft>
              <a:buClr>
                <a:schemeClr val="dk1"/>
              </a:buClr>
              <a:buSzPts val="2000"/>
              <a:buChar char="–"/>
              <a:defRPr sz="2000"/>
            </a:lvl4pPr>
            <a:lvl5pPr marL="2285987" lvl="4" indent="-355598" algn="l">
              <a:lnSpc>
                <a:spcPct val="100000"/>
              </a:lnSpc>
              <a:spcBef>
                <a:spcPts val="400"/>
              </a:spcBef>
              <a:spcAft>
                <a:spcPts val="0"/>
              </a:spcAft>
              <a:buClr>
                <a:schemeClr val="dk1"/>
              </a:buClr>
              <a:buSzPts val="2000"/>
              <a:buChar char="»"/>
              <a:defRPr sz="2000"/>
            </a:lvl5pPr>
            <a:lvl6pPr marL="2743184" lvl="5" indent="-355598" algn="l">
              <a:lnSpc>
                <a:spcPct val="100000"/>
              </a:lnSpc>
              <a:spcBef>
                <a:spcPts val="400"/>
              </a:spcBef>
              <a:spcAft>
                <a:spcPts val="0"/>
              </a:spcAft>
              <a:buClr>
                <a:schemeClr val="dk1"/>
              </a:buClr>
              <a:buSzPts val="2000"/>
              <a:buChar char="•"/>
              <a:defRPr sz="2000"/>
            </a:lvl6pPr>
            <a:lvl7pPr marL="3200381" lvl="6" indent="-355598" algn="l">
              <a:lnSpc>
                <a:spcPct val="100000"/>
              </a:lnSpc>
              <a:spcBef>
                <a:spcPts val="400"/>
              </a:spcBef>
              <a:spcAft>
                <a:spcPts val="0"/>
              </a:spcAft>
              <a:buClr>
                <a:schemeClr val="dk1"/>
              </a:buClr>
              <a:buSzPts val="2000"/>
              <a:buChar char="•"/>
              <a:defRPr sz="2000"/>
            </a:lvl7pPr>
            <a:lvl8pPr marL="3657579" lvl="7" indent="-355598" algn="l">
              <a:lnSpc>
                <a:spcPct val="100000"/>
              </a:lnSpc>
              <a:spcBef>
                <a:spcPts val="400"/>
              </a:spcBef>
              <a:spcAft>
                <a:spcPts val="0"/>
              </a:spcAft>
              <a:buClr>
                <a:schemeClr val="dk1"/>
              </a:buClr>
              <a:buSzPts val="2000"/>
              <a:buChar char="•"/>
              <a:defRPr sz="2000"/>
            </a:lvl8pPr>
            <a:lvl9pPr marL="4114776" lvl="8" indent="-355598" algn="l">
              <a:lnSpc>
                <a:spcPct val="100000"/>
              </a:lnSpc>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2" y="1435103"/>
            <a:ext cx="3008313" cy="4691063"/>
          </a:xfrm>
          <a:prstGeom prst="rect">
            <a:avLst/>
          </a:prstGeom>
          <a:noFill/>
          <a:ln>
            <a:noFill/>
          </a:ln>
        </p:spPr>
        <p:txBody>
          <a:bodyPr spcFirstLastPara="1" wrap="square" lIns="91425" tIns="45700" rIns="91425" bIns="45700" anchor="t" anchorCtr="0">
            <a:normAutofit/>
          </a:bodyPr>
          <a:lstStyle>
            <a:lvl1pPr marL="457197" lvl="0" indent="-228599" algn="l">
              <a:lnSpc>
                <a:spcPct val="100000"/>
              </a:lnSpc>
              <a:spcBef>
                <a:spcPts val="279"/>
              </a:spcBef>
              <a:spcAft>
                <a:spcPts val="0"/>
              </a:spcAft>
              <a:buClr>
                <a:schemeClr val="dk1"/>
              </a:buClr>
              <a:buSzPts val="1400"/>
              <a:buNone/>
              <a:defRPr sz="1400"/>
            </a:lvl1pPr>
            <a:lvl2pPr marL="914395" lvl="1" indent="-228599" algn="l">
              <a:lnSpc>
                <a:spcPct val="100000"/>
              </a:lnSpc>
              <a:spcBef>
                <a:spcPts val="240"/>
              </a:spcBef>
              <a:spcAft>
                <a:spcPts val="0"/>
              </a:spcAft>
              <a:buClr>
                <a:schemeClr val="dk1"/>
              </a:buClr>
              <a:buSzPts val="1200"/>
              <a:buNone/>
              <a:defRPr sz="1200"/>
            </a:lvl2pPr>
            <a:lvl3pPr marL="1371592" lvl="2" indent="-228599" algn="l">
              <a:lnSpc>
                <a:spcPct val="100000"/>
              </a:lnSpc>
              <a:spcBef>
                <a:spcPts val="200"/>
              </a:spcBef>
              <a:spcAft>
                <a:spcPts val="0"/>
              </a:spcAft>
              <a:buClr>
                <a:schemeClr val="dk1"/>
              </a:buClr>
              <a:buSzPts val="1000"/>
              <a:buNone/>
              <a:defRPr sz="1000"/>
            </a:lvl3pPr>
            <a:lvl4pPr marL="1828789" lvl="3" indent="-228599" algn="l">
              <a:lnSpc>
                <a:spcPct val="100000"/>
              </a:lnSpc>
              <a:spcBef>
                <a:spcPts val="180"/>
              </a:spcBef>
              <a:spcAft>
                <a:spcPts val="0"/>
              </a:spcAft>
              <a:buClr>
                <a:schemeClr val="dk1"/>
              </a:buClr>
              <a:buSzPts val="900"/>
              <a:buNone/>
              <a:defRPr sz="900"/>
            </a:lvl4pPr>
            <a:lvl5pPr marL="2285987" lvl="4" indent="-228599" algn="l">
              <a:lnSpc>
                <a:spcPct val="100000"/>
              </a:lnSpc>
              <a:spcBef>
                <a:spcPts val="180"/>
              </a:spcBef>
              <a:spcAft>
                <a:spcPts val="0"/>
              </a:spcAft>
              <a:buClr>
                <a:schemeClr val="dk1"/>
              </a:buClr>
              <a:buSzPts val="900"/>
              <a:buNone/>
              <a:defRPr sz="900"/>
            </a:lvl5pPr>
            <a:lvl6pPr marL="2743184" lvl="5" indent="-228599" algn="l">
              <a:lnSpc>
                <a:spcPct val="100000"/>
              </a:lnSpc>
              <a:spcBef>
                <a:spcPts val="180"/>
              </a:spcBef>
              <a:spcAft>
                <a:spcPts val="0"/>
              </a:spcAft>
              <a:buClr>
                <a:schemeClr val="dk1"/>
              </a:buClr>
              <a:buSzPts val="900"/>
              <a:buNone/>
              <a:defRPr sz="900"/>
            </a:lvl6pPr>
            <a:lvl7pPr marL="3200381" lvl="6" indent="-228599" algn="l">
              <a:lnSpc>
                <a:spcPct val="100000"/>
              </a:lnSpc>
              <a:spcBef>
                <a:spcPts val="180"/>
              </a:spcBef>
              <a:spcAft>
                <a:spcPts val="0"/>
              </a:spcAft>
              <a:buClr>
                <a:schemeClr val="dk1"/>
              </a:buClr>
              <a:buSzPts val="900"/>
              <a:buNone/>
              <a:defRPr sz="900"/>
            </a:lvl7pPr>
            <a:lvl8pPr marL="3657579" lvl="7" indent="-228599" algn="l">
              <a:lnSpc>
                <a:spcPct val="100000"/>
              </a:lnSpc>
              <a:spcBef>
                <a:spcPts val="180"/>
              </a:spcBef>
              <a:spcAft>
                <a:spcPts val="0"/>
              </a:spcAft>
              <a:buClr>
                <a:schemeClr val="dk1"/>
              </a:buClr>
              <a:buSzPts val="900"/>
              <a:buNone/>
              <a:defRPr sz="900"/>
            </a:lvl8pPr>
            <a:lvl9pPr marL="4114776" lvl="8" indent="-228599"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197" lvl="0" indent="-228599" algn="l">
              <a:lnSpc>
                <a:spcPct val="100000"/>
              </a:lnSpc>
              <a:spcBef>
                <a:spcPts val="279"/>
              </a:spcBef>
              <a:spcAft>
                <a:spcPts val="0"/>
              </a:spcAft>
              <a:buClr>
                <a:schemeClr val="dk1"/>
              </a:buClr>
              <a:buSzPts val="1400"/>
              <a:buNone/>
              <a:defRPr sz="1400"/>
            </a:lvl1pPr>
            <a:lvl2pPr marL="914395" lvl="1" indent="-228599" algn="l">
              <a:lnSpc>
                <a:spcPct val="100000"/>
              </a:lnSpc>
              <a:spcBef>
                <a:spcPts val="240"/>
              </a:spcBef>
              <a:spcAft>
                <a:spcPts val="0"/>
              </a:spcAft>
              <a:buClr>
                <a:schemeClr val="dk1"/>
              </a:buClr>
              <a:buSzPts val="1200"/>
              <a:buNone/>
              <a:defRPr sz="1200"/>
            </a:lvl2pPr>
            <a:lvl3pPr marL="1371592" lvl="2" indent="-228599" algn="l">
              <a:lnSpc>
                <a:spcPct val="100000"/>
              </a:lnSpc>
              <a:spcBef>
                <a:spcPts val="200"/>
              </a:spcBef>
              <a:spcAft>
                <a:spcPts val="0"/>
              </a:spcAft>
              <a:buClr>
                <a:schemeClr val="dk1"/>
              </a:buClr>
              <a:buSzPts val="1000"/>
              <a:buNone/>
              <a:defRPr sz="1000"/>
            </a:lvl3pPr>
            <a:lvl4pPr marL="1828789" lvl="3" indent="-228599" algn="l">
              <a:lnSpc>
                <a:spcPct val="100000"/>
              </a:lnSpc>
              <a:spcBef>
                <a:spcPts val="180"/>
              </a:spcBef>
              <a:spcAft>
                <a:spcPts val="0"/>
              </a:spcAft>
              <a:buClr>
                <a:schemeClr val="dk1"/>
              </a:buClr>
              <a:buSzPts val="900"/>
              <a:buNone/>
              <a:defRPr sz="900"/>
            </a:lvl4pPr>
            <a:lvl5pPr marL="2285987" lvl="4" indent="-228599" algn="l">
              <a:lnSpc>
                <a:spcPct val="100000"/>
              </a:lnSpc>
              <a:spcBef>
                <a:spcPts val="180"/>
              </a:spcBef>
              <a:spcAft>
                <a:spcPts val="0"/>
              </a:spcAft>
              <a:buClr>
                <a:schemeClr val="dk1"/>
              </a:buClr>
              <a:buSzPts val="900"/>
              <a:buNone/>
              <a:defRPr sz="900"/>
            </a:lvl5pPr>
            <a:lvl6pPr marL="2743184" lvl="5" indent="-228599" algn="l">
              <a:lnSpc>
                <a:spcPct val="100000"/>
              </a:lnSpc>
              <a:spcBef>
                <a:spcPts val="180"/>
              </a:spcBef>
              <a:spcAft>
                <a:spcPts val="0"/>
              </a:spcAft>
              <a:buClr>
                <a:schemeClr val="dk1"/>
              </a:buClr>
              <a:buSzPts val="900"/>
              <a:buNone/>
              <a:defRPr sz="900"/>
            </a:lvl6pPr>
            <a:lvl7pPr marL="3200381" lvl="6" indent="-228599" algn="l">
              <a:lnSpc>
                <a:spcPct val="100000"/>
              </a:lnSpc>
              <a:spcBef>
                <a:spcPts val="180"/>
              </a:spcBef>
              <a:spcAft>
                <a:spcPts val="0"/>
              </a:spcAft>
              <a:buClr>
                <a:schemeClr val="dk1"/>
              </a:buClr>
              <a:buSzPts val="900"/>
              <a:buNone/>
              <a:defRPr sz="900"/>
            </a:lvl7pPr>
            <a:lvl8pPr marL="3657579" lvl="7" indent="-228599" algn="l">
              <a:lnSpc>
                <a:spcPct val="100000"/>
              </a:lnSpc>
              <a:spcBef>
                <a:spcPts val="180"/>
              </a:spcBef>
              <a:spcAft>
                <a:spcPts val="0"/>
              </a:spcAft>
              <a:buClr>
                <a:schemeClr val="dk1"/>
              </a:buClr>
              <a:buSzPts val="900"/>
              <a:buNone/>
              <a:defRPr sz="900"/>
            </a:lvl8pPr>
            <a:lvl9pPr marL="4114776" lvl="8" indent="-228599"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creative-school.e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idc.be/sils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asellaDiTesto 7">
            <a:extLst>
              <a:ext uri="{FF2B5EF4-FFF2-40B4-BE49-F238E27FC236}">
                <a16:creationId xmlns:a16="http://schemas.microsoft.com/office/drawing/2014/main" id="{10BEF012-0E83-4B4F-AF88-604A3DD4413D}"/>
              </a:ext>
            </a:extLst>
          </p:cNvPr>
          <p:cNvSpPr txBox="1">
            <a:spLocks noChangeArrowheads="1"/>
          </p:cNvSpPr>
          <p:nvPr/>
        </p:nvSpPr>
        <p:spPr bwMode="auto">
          <a:xfrm>
            <a:off x="6781800" y="5943600"/>
            <a:ext cx="2286000" cy="830997"/>
          </a:xfrm>
          <a:prstGeom prst="rect">
            <a:avLst/>
          </a:prstGeom>
          <a:noFill/>
          <a:ln w="9525">
            <a:noFill/>
            <a:miter lim="800000"/>
            <a:headEnd/>
            <a:tailEnd/>
          </a:ln>
        </p:spPr>
        <p:txBody>
          <a:bodyPr wrap="square">
            <a:spAutoFit/>
          </a:bodyPr>
          <a:lstStyle/>
          <a:p>
            <a:r>
              <a:rPr lang="it-IT" sz="1200" dirty="0">
                <a:latin typeface="Calibri" panose="020F0502020204030204" pitchFamily="34" charset="0"/>
                <a:cs typeface="Calibri" panose="020F0502020204030204" pitchFamily="34" charset="0"/>
              </a:rPr>
              <a:t>Questi materiali possono essere usati in base alla licenza: </a:t>
            </a:r>
            <a:r>
              <a:rPr lang="en-GB" sz="1200" dirty="0">
                <a:latin typeface="Calibri" panose="020F0502020204030204" pitchFamily="34" charset="0"/>
                <a:cs typeface="Calibri" panose="020F0502020204030204" pitchFamily="34" charset="0"/>
              </a:rPr>
              <a:t>Creative Commons Non Commercial Share Alike license</a:t>
            </a:r>
            <a:endParaRPr lang="it-IT" sz="1200" dirty="0">
              <a:latin typeface="Calibri" panose="020F0502020204030204" pitchFamily="34" charset="0"/>
              <a:cs typeface="Calibri" panose="020F0502020204030204" pitchFamily="34" charset="0"/>
            </a:endParaRPr>
          </a:p>
        </p:txBody>
      </p:sp>
      <p:pic>
        <p:nvPicPr>
          <p:cNvPr id="22" name="Immagine 21">
            <a:extLst>
              <a:ext uri="{FF2B5EF4-FFF2-40B4-BE49-F238E27FC236}">
                <a16:creationId xmlns:a16="http://schemas.microsoft.com/office/drawing/2014/main" id="{BFE84544-F8A4-9D4D-8B80-961DD5C618F7}"/>
              </a:ext>
            </a:extLst>
          </p:cNvPr>
          <p:cNvPicPr/>
          <p:nvPr/>
        </p:nvPicPr>
        <p:blipFill>
          <a:blip r:embed="rId3"/>
          <a:stretch>
            <a:fillRect/>
          </a:stretch>
        </p:blipFill>
        <p:spPr>
          <a:xfrm>
            <a:off x="7315200" y="163286"/>
            <a:ext cx="1676400" cy="1589314"/>
          </a:xfrm>
          <a:prstGeom prst="rect">
            <a:avLst/>
          </a:prstGeom>
        </p:spPr>
      </p:pic>
      <p:pic>
        <p:nvPicPr>
          <p:cNvPr id="23" name="Slika 5" descr="Erasmus+ Programme">
            <a:extLst>
              <a:ext uri="{FF2B5EF4-FFF2-40B4-BE49-F238E27FC236}">
                <a16:creationId xmlns:a16="http://schemas.microsoft.com/office/drawing/2014/main" id="{533ABFDA-1D74-614D-9F59-7174A283E7F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75" y="5105400"/>
            <a:ext cx="3248025" cy="781050"/>
          </a:xfrm>
          <a:prstGeom prst="rect">
            <a:avLst/>
          </a:prstGeom>
          <a:noFill/>
          <a:ln>
            <a:noFill/>
          </a:ln>
        </p:spPr>
      </p:pic>
      <p:sp>
        <p:nvSpPr>
          <p:cNvPr id="24" name="CasellaDiTesto 1">
            <a:extLst>
              <a:ext uri="{FF2B5EF4-FFF2-40B4-BE49-F238E27FC236}">
                <a16:creationId xmlns:a16="http://schemas.microsoft.com/office/drawing/2014/main" id="{17B5AB20-4C6F-8446-9BC3-A59D80AA0641}"/>
              </a:ext>
            </a:extLst>
          </p:cNvPr>
          <p:cNvSpPr txBox="1">
            <a:spLocks noChangeArrowheads="1"/>
          </p:cNvSpPr>
          <p:nvPr/>
        </p:nvSpPr>
        <p:spPr bwMode="auto">
          <a:xfrm>
            <a:off x="139700" y="152400"/>
            <a:ext cx="8851900" cy="4896726"/>
          </a:xfrm>
          <a:prstGeom prst="rect">
            <a:avLst/>
          </a:prstGeom>
          <a:noFill/>
          <a:ln w="9525">
            <a:noFill/>
            <a:miter lim="800000"/>
            <a:headEnd/>
            <a:tailEnd/>
          </a:ln>
        </p:spPr>
        <p:txBody>
          <a:bodyPr wrap="square">
            <a:spAutoFit/>
          </a:bodyPr>
          <a:lstStyle/>
          <a:p>
            <a:r>
              <a:rPr lang="it-IT" sz="2000" b="1" i="1" dirty="0">
                <a:latin typeface="Calibri" panose="020F0502020204030204" pitchFamily="34" charset="0"/>
                <a:cs typeface="Calibri" panose="020F0502020204030204" pitchFamily="34" charset="0"/>
              </a:rPr>
              <a:t>Risorse Didattiche Aperte (</a:t>
            </a:r>
            <a:r>
              <a:rPr lang="it-IT" sz="2000" b="1" i="1" dirty="0" err="1">
                <a:latin typeface="Calibri" panose="020F0502020204030204" pitchFamily="34" charset="0"/>
                <a:cs typeface="Calibri" panose="020F0502020204030204" pitchFamily="34" charset="0"/>
              </a:rPr>
              <a:t>OER</a:t>
            </a:r>
            <a:r>
              <a:rPr lang="it-IT" sz="2000" b="1" i="1" dirty="0">
                <a:latin typeface="Calibri" panose="020F0502020204030204" pitchFamily="34" charset="0"/>
                <a:cs typeface="Calibri" panose="020F0502020204030204" pitchFamily="34" charset="0"/>
              </a:rPr>
              <a:t>)</a:t>
            </a:r>
            <a:endParaRPr lang="it-IT" dirty="0">
              <a:latin typeface="Calibri" panose="020F0502020204030204" pitchFamily="34" charset="0"/>
              <a:cs typeface="Calibri" panose="020F0502020204030204" pitchFamily="34" charset="0"/>
            </a:endParaRPr>
          </a:p>
          <a:p>
            <a:pPr>
              <a:lnSpc>
                <a:spcPct val="90000"/>
              </a:lnSpc>
            </a:pPr>
            <a:endParaRPr lang="it-IT" sz="800" dirty="0">
              <a:latin typeface="Calibri" panose="020F0502020204030204" pitchFamily="34" charset="0"/>
              <a:cs typeface="Calibri" panose="020F0502020204030204" pitchFamily="34" charset="0"/>
            </a:endParaRPr>
          </a:p>
          <a:p>
            <a:pPr algn="just"/>
            <a:r>
              <a:rPr lang="it-IT" sz="1300" dirty="0">
                <a:latin typeface="Calibri" panose="020F0502020204030204" pitchFamily="34" charset="0"/>
                <a:cs typeface="Calibri" panose="020F0502020204030204" pitchFamily="34" charset="0"/>
              </a:rPr>
              <a:t>Oggi, in qualsiasi parte del mondo, bambini e ragazzi devono poter ricevere un’istruzione </a:t>
            </a:r>
          </a:p>
          <a:p>
            <a:pPr algn="just"/>
            <a:r>
              <a:rPr lang="it-IT" sz="1300" dirty="0">
                <a:latin typeface="Calibri" panose="020F0502020204030204" pitchFamily="34" charset="0"/>
                <a:cs typeface="Calibri" panose="020F0502020204030204" pitchFamily="34" charset="0"/>
              </a:rPr>
              <a:t>che consenta loro di affrontare nella vita adulta – sia privata che lavorativa – le sfide sociali, </a:t>
            </a:r>
          </a:p>
          <a:p>
            <a:pPr algn="just"/>
            <a:r>
              <a:rPr lang="it-IT" sz="1300" dirty="0">
                <a:latin typeface="Calibri" panose="020F0502020204030204" pitchFamily="34" charset="0"/>
                <a:cs typeface="Calibri" panose="020F0502020204030204" pitchFamily="34" charset="0"/>
              </a:rPr>
              <a:t>economiche, relazionali.</a:t>
            </a:r>
          </a:p>
          <a:p>
            <a:pPr algn="just"/>
            <a:endParaRPr lang="it-IT" sz="1000" dirty="0">
              <a:latin typeface="Calibri" panose="020F0502020204030204" pitchFamily="34" charset="0"/>
              <a:cs typeface="Calibri" panose="020F0502020204030204" pitchFamily="34" charset="0"/>
            </a:endParaRPr>
          </a:p>
          <a:p>
            <a:pPr algn="just"/>
            <a:r>
              <a:rPr lang="it-IT" sz="1300" dirty="0">
                <a:latin typeface="Calibri" panose="020F0502020204030204" pitchFamily="34" charset="0"/>
                <a:cs typeface="Calibri" panose="020F0502020204030204" pitchFamily="34" charset="0"/>
              </a:rPr>
              <a:t>Per poter affrontare queste sfide, durante la vita scolastica i bambini e i ragazzi devono essere messi</a:t>
            </a:r>
          </a:p>
          <a:p>
            <a:pPr algn="just"/>
            <a:r>
              <a:rPr lang="it-IT" sz="1300" dirty="0">
                <a:latin typeface="Calibri" panose="020F0502020204030204" pitchFamily="34" charset="0"/>
                <a:cs typeface="Calibri" panose="020F0502020204030204" pitchFamily="34" charset="0"/>
              </a:rPr>
              <a:t>in grado di </a:t>
            </a:r>
            <a:r>
              <a:rPr lang="it-IT" sz="1300" b="1" dirty="0">
                <a:latin typeface="Calibri" panose="020F0502020204030204" pitchFamily="34" charset="0"/>
                <a:cs typeface="Calibri" panose="020F0502020204030204" pitchFamily="34" charset="0"/>
              </a:rPr>
              <a:t>SVILUPPARE CAPACITÀ DI PENSIERO COMPLESSE ED EVOLUTE </a:t>
            </a:r>
            <a:r>
              <a:rPr lang="it-IT" sz="1300" dirty="0">
                <a:latin typeface="Calibri" panose="020F0502020204030204" pitchFamily="34" charset="0"/>
                <a:cs typeface="Calibri" panose="020F0502020204030204" pitchFamily="34" charset="0"/>
              </a:rPr>
              <a:t>che potranno meglio fiorire</a:t>
            </a:r>
          </a:p>
          <a:p>
            <a:pPr algn="just"/>
            <a:r>
              <a:rPr lang="it-IT" sz="1300" dirty="0">
                <a:latin typeface="Calibri" panose="020F0502020204030204" pitchFamily="34" charset="0"/>
                <a:cs typeface="Calibri" panose="020F0502020204030204" pitchFamily="34" charset="0"/>
              </a:rPr>
              <a:t>se vengono </a:t>
            </a:r>
            <a:r>
              <a:rPr lang="it-IT" sz="1300" b="1" dirty="0">
                <a:latin typeface="Calibri" panose="020F0502020204030204" pitchFamily="34" charset="0"/>
                <a:cs typeface="Calibri" panose="020F0502020204030204" pitchFamily="34" charset="0"/>
              </a:rPr>
              <a:t>INCORAGGIATI AD ESSERE CREATIVI, INNOVATIVI E ADATTABILI</a:t>
            </a:r>
            <a:r>
              <a:rPr lang="it-IT" sz="1300" dirty="0">
                <a:latin typeface="Calibri" panose="020F0502020204030204" pitchFamily="34" charset="0"/>
                <a:cs typeface="Calibri" panose="020F0502020204030204" pitchFamily="34" charset="0"/>
              </a:rPr>
              <a:t>.</a:t>
            </a:r>
          </a:p>
          <a:p>
            <a:pPr algn="just"/>
            <a:endParaRPr lang="it-IT" sz="1000" dirty="0">
              <a:latin typeface="Calibri" panose="020F0502020204030204" pitchFamily="34" charset="0"/>
              <a:cs typeface="Calibri" panose="020F0502020204030204" pitchFamily="34" charset="0"/>
            </a:endParaRPr>
          </a:p>
          <a:p>
            <a:pPr algn="just"/>
            <a:r>
              <a:rPr lang="it-IT" sz="1300" dirty="0">
                <a:latin typeface="Calibri" panose="020F0502020204030204" pitchFamily="34" charset="0"/>
                <a:cs typeface="Calibri" panose="020F0502020204030204" pitchFamily="34" charset="0"/>
              </a:rPr>
              <a:t>Le Risorse Didattiche (in inglese: </a:t>
            </a:r>
            <a:r>
              <a:rPr lang="it-IT" sz="1300" i="1" dirty="0">
                <a:latin typeface="Calibri" panose="020F0502020204030204" pitchFamily="34" charset="0"/>
                <a:cs typeface="Calibri" panose="020F0502020204030204" pitchFamily="34" charset="0"/>
              </a:rPr>
              <a:t>OER</a:t>
            </a:r>
            <a:r>
              <a:rPr lang="it-IT" sz="1300" dirty="0">
                <a:latin typeface="Calibri" panose="020F0502020204030204" pitchFamily="34" charset="0"/>
                <a:cs typeface="Calibri" panose="020F0502020204030204" pitchFamily="34" charset="0"/>
              </a:rPr>
              <a:t> – </a:t>
            </a:r>
            <a:r>
              <a:rPr lang="it-IT" sz="1300" i="1" dirty="0">
                <a:latin typeface="Calibri" panose="020F0502020204030204" pitchFamily="34" charset="0"/>
                <a:cs typeface="Calibri" panose="020F0502020204030204" pitchFamily="34" charset="0"/>
              </a:rPr>
              <a:t>Open Educational </a:t>
            </a:r>
            <a:r>
              <a:rPr lang="it-IT" sz="1300" i="1" dirty="0" err="1">
                <a:latin typeface="Calibri" panose="020F0502020204030204" pitchFamily="34" charset="0"/>
                <a:cs typeface="Calibri" panose="020F0502020204030204" pitchFamily="34" charset="0"/>
              </a:rPr>
              <a:t>Resources</a:t>
            </a:r>
            <a:r>
              <a:rPr lang="it-IT" sz="1300" dirty="0">
                <a:latin typeface="Calibri" panose="020F0502020204030204" pitchFamily="34" charset="0"/>
                <a:cs typeface="Calibri" panose="020F0502020204030204" pitchFamily="34" charset="0"/>
              </a:rPr>
              <a:t>) che qui vi presentiamo, sono state realizzate nell’ambito di</a:t>
            </a:r>
            <a:r>
              <a:rPr lang="it-IT" sz="1300" b="1" dirty="0">
                <a:latin typeface="Calibri" panose="020F0502020204030204" pitchFamily="34" charset="0"/>
                <a:cs typeface="Calibri" panose="020F0502020204030204" pitchFamily="34" charset="0"/>
              </a:rPr>
              <a:t> </a:t>
            </a:r>
            <a:r>
              <a:rPr lang="it-IT" sz="1300" b="1" i="1" dirty="0">
                <a:latin typeface="Calibri" panose="020F0502020204030204" pitchFamily="34" charset="0"/>
                <a:cs typeface="Calibri" panose="020F0502020204030204" pitchFamily="34" charset="0"/>
              </a:rPr>
              <a:t>Creative School</a:t>
            </a:r>
            <a:r>
              <a:rPr lang="it-IT" sz="1300" dirty="0">
                <a:latin typeface="Calibri" panose="020F0502020204030204" pitchFamily="34" charset="0"/>
                <a:cs typeface="Calibri" panose="020F0502020204030204" pitchFamily="34" charset="0"/>
              </a:rPr>
              <a:t>. Il progetto si pone l’obiettivo di predisporre materiali didattici che stimolano</a:t>
            </a:r>
            <a:r>
              <a:rPr lang="it-IT" sz="1300" b="1" dirty="0">
                <a:latin typeface="Calibri" panose="020F0502020204030204" pitchFamily="34" charset="0"/>
                <a:cs typeface="Calibri" panose="020F0502020204030204" pitchFamily="34" charset="0"/>
              </a:rPr>
              <a:t> L’AUTO-APPRENDIMENTO</a:t>
            </a:r>
            <a:r>
              <a:rPr lang="it-IT" sz="1300" dirty="0">
                <a:latin typeface="Calibri" panose="020F0502020204030204" pitchFamily="34" charset="0"/>
                <a:cs typeface="Calibri" panose="020F0502020204030204" pitchFamily="34" charset="0"/>
              </a:rPr>
              <a:t>, sviluppano le </a:t>
            </a:r>
            <a:r>
              <a:rPr lang="it-IT" sz="1300" b="1" dirty="0">
                <a:latin typeface="Calibri" panose="020F0502020204030204" pitchFamily="34" charset="0"/>
                <a:cs typeface="Calibri" panose="020F0502020204030204" pitchFamily="34" charset="0"/>
              </a:rPr>
              <a:t>CAPACITÀ DI PENSIERO CRITICO </a:t>
            </a:r>
            <a:r>
              <a:rPr lang="it-IT" sz="1300" dirty="0">
                <a:latin typeface="Calibri" panose="020F0502020204030204" pitchFamily="34" charset="0"/>
                <a:cs typeface="Calibri" panose="020F0502020204030204" pitchFamily="34" charset="0"/>
              </a:rPr>
              <a:t>e di </a:t>
            </a:r>
            <a:r>
              <a:rPr lang="it-IT" sz="1300" b="1" dirty="0">
                <a:latin typeface="Calibri" panose="020F0502020204030204" pitchFamily="34" charset="0"/>
                <a:cs typeface="Calibri" panose="020F0502020204030204" pitchFamily="34" charset="0"/>
              </a:rPr>
              <a:t>APPRENDIMENTO VISIVO / SPAZIALE</a:t>
            </a:r>
            <a:r>
              <a:rPr lang="it-IT" sz="1300" dirty="0">
                <a:latin typeface="Calibri" panose="020F0502020204030204" pitchFamily="34" charset="0"/>
                <a:cs typeface="Calibri" panose="020F0502020204030204" pitchFamily="34" charset="0"/>
              </a:rPr>
              <a:t>,</a:t>
            </a:r>
            <a:r>
              <a:rPr lang="it-IT" sz="1300" b="1" dirty="0">
                <a:latin typeface="Calibri" panose="020F0502020204030204" pitchFamily="34" charset="0"/>
                <a:cs typeface="Calibri" panose="020F0502020204030204" pitchFamily="34" charset="0"/>
              </a:rPr>
              <a:t> UTILIZZANDO il</a:t>
            </a:r>
            <a:r>
              <a:rPr lang="it-IT" sz="1300" dirty="0">
                <a:latin typeface="Calibri" panose="020F0502020204030204" pitchFamily="34" charset="0"/>
                <a:cs typeface="Calibri" panose="020F0502020204030204" pitchFamily="34" charset="0"/>
              </a:rPr>
              <a:t> </a:t>
            </a:r>
            <a:r>
              <a:rPr lang="it-IT" sz="1300" b="1" dirty="0">
                <a:latin typeface="Calibri" panose="020F0502020204030204" pitchFamily="34" charset="0"/>
                <a:cs typeface="Calibri" panose="020F0502020204030204" pitchFamily="34" charset="0"/>
              </a:rPr>
              <a:t>PATRIMONIO CULTURALE </a:t>
            </a:r>
            <a:r>
              <a:rPr lang="it-IT" sz="1300" dirty="0">
                <a:latin typeface="Calibri" panose="020F0502020204030204" pitchFamily="34" charset="0"/>
                <a:cs typeface="Calibri" panose="020F0502020204030204" pitchFamily="34" charset="0"/>
              </a:rPr>
              <a:t>messo a disposizione delle organizzazioni che partecipano a </a:t>
            </a:r>
            <a:r>
              <a:rPr lang="it-IT" sz="1300" i="1" dirty="0">
                <a:latin typeface="Calibri" panose="020F0502020204030204" pitchFamily="34" charset="0"/>
                <a:cs typeface="Calibri" panose="020F0502020204030204" pitchFamily="34" charset="0"/>
              </a:rPr>
              <a:t>Creative School</a:t>
            </a:r>
            <a:r>
              <a:rPr lang="it-IT" sz="1300" dirty="0">
                <a:latin typeface="Calibri" panose="020F0502020204030204" pitchFamily="34" charset="0"/>
                <a:cs typeface="Calibri" panose="020F0502020204030204" pitchFamily="34" charset="0"/>
              </a:rPr>
              <a:t>.</a:t>
            </a:r>
          </a:p>
          <a:p>
            <a:pPr algn="just"/>
            <a:endParaRPr lang="it-IT" sz="1000" dirty="0">
              <a:latin typeface="Calibri" panose="020F0502020204030204" pitchFamily="34" charset="0"/>
              <a:cs typeface="Calibri" panose="020F0502020204030204" pitchFamily="34" charset="0"/>
            </a:endParaRPr>
          </a:p>
          <a:p>
            <a:pPr algn="just"/>
            <a:r>
              <a:rPr lang="it-IT" sz="1300" dirty="0">
                <a:latin typeface="Calibri" panose="020F0502020204030204" pitchFamily="34" charset="0"/>
                <a:cs typeface="Calibri" panose="020F0502020204030204" pitchFamily="34" charset="0"/>
              </a:rPr>
              <a:t>I </a:t>
            </a:r>
            <a:r>
              <a:rPr lang="it-IT" sz="1300" b="1" dirty="0">
                <a:latin typeface="Calibri" panose="020F0502020204030204" pitchFamily="34" charset="0"/>
                <a:cs typeface="Calibri" panose="020F0502020204030204" pitchFamily="34" charset="0"/>
              </a:rPr>
              <a:t>DESTINATARI</a:t>
            </a:r>
            <a:r>
              <a:rPr lang="it-IT" sz="1300" dirty="0">
                <a:latin typeface="Calibri" panose="020F0502020204030204" pitchFamily="34" charset="0"/>
                <a:cs typeface="Calibri" panose="020F0502020204030204" pitchFamily="34" charset="0"/>
              </a:rPr>
              <a:t> di queste Risorse Didattiche sono:</a:t>
            </a:r>
          </a:p>
          <a:p>
            <a:pPr marL="285750" indent="-285750" algn="just">
              <a:buFontTx/>
              <a:buChar char="-"/>
            </a:pPr>
            <a:r>
              <a:rPr lang="it-IT" sz="1300" dirty="0">
                <a:latin typeface="Calibri" panose="020F0502020204030204" pitchFamily="34" charset="0"/>
                <a:cs typeface="Calibri" panose="020F0502020204030204" pitchFamily="34" charset="0"/>
              </a:rPr>
              <a:t>gli </a:t>
            </a:r>
            <a:r>
              <a:rPr lang="it-IT" sz="1300" b="1" dirty="0">
                <a:latin typeface="Calibri" panose="020F0502020204030204" pitchFamily="34" charset="0"/>
                <a:cs typeface="Calibri" panose="020F0502020204030204" pitchFamily="34" charset="0"/>
              </a:rPr>
              <a:t>INSEGNANTI DELLE SCUOLE PRIMARIE E SECONDARIE</a:t>
            </a:r>
            <a:r>
              <a:rPr lang="it-IT" sz="1300" dirty="0">
                <a:latin typeface="Calibri" panose="020F0502020204030204" pitchFamily="34" charset="0"/>
                <a:cs typeface="Calibri" panose="020F0502020204030204" pitchFamily="34" charset="0"/>
              </a:rPr>
              <a:t>, che potranno trarre suggerimenti utili per ampliare la propria “cassetta degli attrezzi”, con strategie educative mirate a sviluppare la creatività e il pensiero critico degli studenti;</a:t>
            </a:r>
          </a:p>
          <a:p>
            <a:pPr marL="285750" indent="-285750" algn="just">
              <a:buFontTx/>
              <a:buChar char="-"/>
            </a:pPr>
            <a:r>
              <a:rPr lang="it-IT" sz="1300" dirty="0">
                <a:latin typeface="Calibri" panose="020F0502020204030204" pitchFamily="34" charset="0"/>
                <a:cs typeface="Calibri" panose="020F0502020204030204" pitchFamily="34" charset="0"/>
              </a:rPr>
              <a:t>i </a:t>
            </a:r>
            <a:r>
              <a:rPr lang="it-IT" sz="1300" b="1" dirty="0">
                <a:latin typeface="Calibri" panose="020F0502020204030204" pitchFamily="34" charset="0"/>
                <a:cs typeface="Calibri" panose="020F0502020204030204" pitchFamily="34" charset="0"/>
              </a:rPr>
              <a:t>BAMBINI E RAGAZZI </a:t>
            </a:r>
            <a:r>
              <a:rPr lang="it-IT" sz="1300" dirty="0">
                <a:latin typeface="Calibri" panose="020F0502020204030204" pitchFamily="34" charset="0"/>
                <a:cs typeface="Calibri" panose="020F0502020204030204" pitchFamily="34" charset="0"/>
              </a:rPr>
              <a:t>che utilizzeranno le OER.</a:t>
            </a:r>
          </a:p>
          <a:p>
            <a:pPr algn="just">
              <a:lnSpc>
                <a:spcPct val="70000"/>
              </a:lnSpc>
            </a:pPr>
            <a:endParaRPr lang="it-IT" sz="1000" u="sng" dirty="0">
              <a:latin typeface="Calibri" panose="020F0502020204030204" pitchFamily="34" charset="0"/>
              <a:cs typeface="Calibri" panose="020F0502020204030204" pitchFamily="34" charset="0"/>
            </a:endParaRPr>
          </a:p>
          <a:p>
            <a:pPr algn="just"/>
            <a:r>
              <a:rPr lang="it-IT" sz="1300" dirty="0">
                <a:latin typeface="Calibri" panose="020F0502020204030204" pitchFamily="34" charset="0"/>
                <a:cs typeface="Calibri" panose="020F0502020204030204" pitchFamily="34" charset="0"/>
              </a:rPr>
              <a:t>Gli argomenti delle OER che vi presentiamo sono stati scelti da un </a:t>
            </a:r>
            <a:r>
              <a:rPr lang="it-IT" sz="1300" b="1" dirty="0">
                <a:latin typeface="Calibri" panose="020F0502020204030204" pitchFamily="34" charset="0"/>
                <a:cs typeface="Calibri" panose="020F0502020204030204" pitchFamily="34" charset="0"/>
              </a:rPr>
              <a:t>gruppo di insegnanti ed educatori </a:t>
            </a:r>
            <a:r>
              <a:rPr lang="it-IT" sz="1300" dirty="0">
                <a:latin typeface="Calibri" panose="020F0502020204030204" pitchFamily="34" charset="0"/>
                <a:cs typeface="Calibri" panose="020F0502020204030204" pitchFamily="34" charset="0"/>
              </a:rPr>
              <a:t>provenienti da </a:t>
            </a:r>
            <a:r>
              <a:rPr lang="it-IT" sz="1300" b="1" dirty="0">
                <a:latin typeface="Calibri" panose="020F0502020204030204" pitchFamily="34" charset="0"/>
                <a:cs typeface="Calibri" panose="020F0502020204030204" pitchFamily="34" charset="0"/>
              </a:rPr>
              <a:t>Austria</a:t>
            </a:r>
            <a:r>
              <a:rPr lang="it-IT" sz="1300" dirty="0">
                <a:latin typeface="Calibri" panose="020F0502020204030204" pitchFamily="34" charset="0"/>
                <a:cs typeface="Calibri" panose="020F0502020204030204" pitchFamily="34" charset="0"/>
              </a:rPr>
              <a:t>, </a:t>
            </a:r>
            <a:r>
              <a:rPr lang="it-IT" sz="1300" b="1" dirty="0">
                <a:latin typeface="Calibri" panose="020F0502020204030204" pitchFamily="34" charset="0"/>
                <a:cs typeface="Calibri" panose="020F0502020204030204" pitchFamily="34" charset="0"/>
              </a:rPr>
              <a:t>Croazia</a:t>
            </a:r>
            <a:r>
              <a:rPr lang="it-IT" sz="1300" dirty="0">
                <a:latin typeface="Calibri" panose="020F0502020204030204" pitchFamily="34" charset="0"/>
                <a:cs typeface="Calibri" panose="020F0502020204030204" pitchFamily="34" charset="0"/>
              </a:rPr>
              <a:t>, </a:t>
            </a:r>
            <a:r>
              <a:rPr lang="it-IT" sz="1300" b="1" dirty="0">
                <a:latin typeface="Calibri" panose="020F0502020204030204" pitchFamily="34" charset="0"/>
                <a:cs typeface="Calibri" panose="020F0502020204030204" pitchFamily="34" charset="0"/>
              </a:rPr>
              <a:t>Finlandia</a:t>
            </a:r>
            <a:r>
              <a:rPr lang="it-IT" sz="1300" dirty="0">
                <a:latin typeface="Calibri" panose="020F0502020204030204" pitchFamily="34" charset="0"/>
                <a:cs typeface="Calibri" panose="020F0502020204030204" pitchFamily="34" charset="0"/>
              </a:rPr>
              <a:t>, </a:t>
            </a:r>
            <a:r>
              <a:rPr lang="it-IT" sz="1300" b="1" dirty="0">
                <a:latin typeface="Calibri" panose="020F0502020204030204" pitchFamily="34" charset="0"/>
                <a:cs typeface="Calibri" panose="020F0502020204030204" pitchFamily="34" charset="0"/>
              </a:rPr>
              <a:t>Francia</a:t>
            </a:r>
            <a:r>
              <a:rPr lang="it-IT" sz="1300" dirty="0">
                <a:latin typeface="Calibri" panose="020F0502020204030204" pitchFamily="34" charset="0"/>
                <a:cs typeface="Calibri" panose="020F0502020204030204" pitchFamily="34" charset="0"/>
              </a:rPr>
              <a:t>, </a:t>
            </a:r>
            <a:r>
              <a:rPr lang="it-IT" sz="1300" b="1" dirty="0">
                <a:latin typeface="Calibri" panose="020F0502020204030204" pitchFamily="34" charset="0"/>
                <a:cs typeface="Calibri" panose="020F0502020204030204" pitchFamily="34" charset="0"/>
              </a:rPr>
              <a:t>Irlanda</a:t>
            </a:r>
            <a:r>
              <a:rPr lang="it-IT" sz="1300" dirty="0">
                <a:latin typeface="Calibri" panose="020F0502020204030204" pitchFamily="34" charset="0"/>
                <a:cs typeface="Calibri" panose="020F0502020204030204" pitchFamily="34" charset="0"/>
              </a:rPr>
              <a:t>, </a:t>
            </a:r>
            <a:r>
              <a:rPr lang="it-IT" sz="1300" b="1" dirty="0">
                <a:latin typeface="Calibri" panose="020F0502020204030204" pitchFamily="34" charset="0"/>
                <a:cs typeface="Calibri" panose="020F0502020204030204" pitchFamily="34" charset="0"/>
              </a:rPr>
              <a:t>Italia</a:t>
            </a:r>
            <a:r>
              <a:rPr lang="it-IT" sz="1300" dirty="0">
                <a:latin typeface="Calibri" panose="020F0502020204030204" pitchFamily="34" charset="0"/>
                <a:cs typeface="Calibri" panose="020F0502020204030204" pitchFamily="34" charset="0"/>
              </a:rPr>
              <a:t> e </a:t>
            </a:r>
            <a:r>
              <a:rPr lang="it-IT" sz="1300" b="1" dirty="0">
                <a:latin typeface="Calibri" panose="020F0502020204030204" pitchFamily="34" charset="0"/>
                <a:cs typeface="Calibri" panose="020F0502020204030204" pitchFamily="34" charset="0"/>
              </a:rPr>
              <a:t>Regno Unito</a:t>
            </a:r>
            <a:r>
              <a:rPr lang="it-IT" sz="1300" dirty="0">
                <a:latin typeface="Calibri" panose="020F0502020204030204" pitchFamily="34" charset="0"/>
                <a:cs typeface="Calibri" panose="020F0502020204030204" pitchFamily="34" charset="0"/>
              </a:rPr>
              <a:t>, coinvolti attraverso focus </a:t>
            </a:r>
            <a:r>
              <a:rPr lang="it-IT" sz="1300" dirty="0" err="1">
                <a:latin typeface="Calibri" panose="020F0502020204030204" pitchFamily="34" charset="0"/>
                <a:cs typeface="Calibri" panose="020F0502020204030204" pitchFamily="34" charset="0"/>
              </a:rPr>
              <a:t>group</a:t>
            </a:r>
            <a:r>
              <a:rPr lang="it-IT" sz="1300" dirty="0">
                <a:latin typeface="Calibri" panose="020F0502020204030204" pitchFamily="34" charset="0"/>
                <a:cs typeface="Calibri" panose="020F0502020204030204" pitchFamily="34" charset="0"/>
              </a:rPr>
              <a:t> e interviste.</a:t>
            </a:r>
            <a:endParaRPr lang="it-IT" sz="1300" u="sng" dirty="0">
              <a:latin typeface="Calibri" panose="020F0502020204030204" pitchFamily="34" charset="0"/>
              <a:cs typeface="Calibri" panose="020F0502020204030204" pitchFamily="34" charset="0"/>
            </a:endParaRPr>
          </a:p>
          <a:p>
            <a:pPr algn="just"/>
            <a:r>
              <a:rPr lang="it-IT" sz="1300" dirty="0">
                <a:latin typeface="Calibri" panose="020F0502020204030204" pitchFamily="34" charset="0"/>
                <a:cs typeface="Calibri" panose="020F0502020204030204" pitchFamily="34" charset="0"/>
              </a:rPr>
              <a:t>Speriamo che questi materiali siano utili per arricchire la vostra personale “cassetta degli attrezzi” e sviluppare il pensiero critico e creativo dei vostri studenti.</a:t>
            </a:r>
          </a:p>
          <a:p>
            <a:pPr algn="ctr"/>
            <a:r>
              <a:rPr lang="it-IT" sz="1400" b="1" dirty="0">
                <a:latin typeface="Calibri" panose="020F0502020204030204" pitchFamily="34" charset="0"/>
                <a:cs typeface="Calibri" panose="020F0502020204030204" pitchFamily="34" charset="0"/>
                <a:hlinkClick r:id="rId5"/>
              </a:rPr>
              <a:t>https://www.creative-school.eu</a:t>
            </a:r>
            <a:endParaRPr lang="it-IT" sz="1400" b="1" dirty="0">
              <a:latin typeface="Calibri" panose="020F0502020204030204" pitchFamily="34" charset="0"/>
              <a:cs typeface="Calibri" panose="020F0502020204030204" pitchFamily="34" charset="0"/>
            </a:endParaRPr>
          </a:p>
        </p:txBody>
      </p:sp>
      <p:pic>
        <p:nvPicPr>
          <p:cNvPr id="25" name="Picture 4">
            <a:extLst>
              <a:ext uri="{FF2B5EF4-FFF2-40B4-BE49-F238E27FC236}">
                <a16:creationId xmlns:a16="http://schemas.microsoft.com/office/drawing/2014/main" id="{E347ABD5-1769-9F49-9394-41B71F16CF42}"/>
              </a:ext>
            </a:extLst>
          </p:cNvPr>
          <p:cNvPicPr>
            <a:picLocks noChangeAspect="1" noChangeArrowheads="1"/>
          </p:cNvPicPr>
          <p:nvPr/>
        </p:nvPicPr>
        <p:blipFill>
          <a:blip r:embed="rId6" cstate="print"/>
          <a:srcRect/>
          <a:stretch>
            <a:fillRect/>
          </a:stretch>
        </p:blipFill>
        <p:spPr bwMode="auto">
          <a:xfrm>
            <a:off x="6705601" y="5257800"/>
            <a:ext cx="2343150" cy="762000"/>
          </a:xfrm>
          <a:prstGeom prst="rect">
            <a:avLst/>
          </a:prstGeom>
          <a:noFill/>
          <a:ln w="9525">
            <a:noFill/>
            <a:miter lim="800000"/>
            <a:headEnd/>
            <a:tailEnd/>
          </a:ln>
        </p:spPr>
      </p:pic>
      <p:sp>
        <p:nvSpPr>
          <p:cNvPr id="27" name="CasellaDiTesto 8">
            <a:extLst>
              <a:ext uri="{FF2B5EF4-FFF2-40B4-BE49-F238E27FC236}">
                <a16:creationId xmlns:a16="http://schemas.microsoft.com/office/drawing/2014/main" id="{A705ACAB-2A75-8543-B617-01E2C542F576}"/>
              </a:ext>
            </a:extLst>
          </p:cNvPr>
          <p:cNvSpPr txBox="1">
            <a:spLocks noChangeArrowheads="1"/>
          </p:cNvSpPr>
          <p:nvPr/>
        </p:nvSpPr>
        <p:spPr bwMode="auto">
          <a:xfrm rot="10800000" flipV="1">
            <a:off x="152400" y="5715000"/>
            <a:ext cx="6270625" cy="1015663"/>
          </a:xfrm>
          <a:prstGeom prst="rect">
            <a:avLst/>
          </a:prstGeom>
          <a:noFill/>
          <a:ln w="9525">
            <a:noFill/>
            <a:miter lim="800000"/>
            <a:headEnd/>
            <a:tailEnd/>
          </a:ln>
        </p:spPr>
        <p:txBody>
          <a:bodyPr wrap="square">
            <a:spAutoFit/>
          </a:bodyPr>
          <a:lstStyle/>
          <a:p>
            <a:pPr algn="just"/>
            <a:r>
              <a:rPr lang="it-IT" sz="1200" dirty="0">
                <a:latin typeface="Calibri" panose="020F0502020204030204" pitchFamily="34" charset="0"/>
                <a:cs typeface="Calibri" panose="020F0502020204030204" pitchFamily="34" charset="0"/>
              </a:rPr>
              <a:t>Il Progetto </a:t>
            </a:r>
            <a:r>
              <a:rPr lang="it-IT" sz="1200" i="1" dirty="0">
                <a:latin typeface="Calibri" panose="020F0502020204030204" pitchFamily="34" charset="0"/>
                <a:cs typeface="Calibri" panose="020F0502020204030204" pitchFamily="34" charset="0"/>
              </a:rPr>
              <a:t>Creative School</a:t>
            </a:r>
            <a:r>
              <a:rPr lang="it-IT" sz="1200" dirty="0">
                <a:latin typeface="Calibri" panose="020F0502020204030204" pitchFamily="34" charset="0"/>
                <a:cs typeface="Calibri" panose="020F0502020204030204" pitchFamily="34" charset="0"/>
              </a:rPr>
              <a:t> è finanziato dall’Unione Europea e dall’Agenzia nazionale francese per il Programma ERASMUS+ (Convenzione 2019-1-FR01-KA201-062212). La presente pubblicazione riflette unicamente le opinioni dei suoi autori: l’Unione Europea e l’Agenzia nazionale francese per il Programma ERASMUS+ non possono essere ritenute responsabili di qualsiasi uso possa essere fatto delle informazioni in essa contenute.</a:t>
            </a:r>
          </a:p>
        </p:txBody>
      </p:sp>
    </p:spTree>
    <p:extLst>
      <p:ext uri="{BB962C8B-B14F-4D97-AF65-F5344CB8AC3E}">
        <p14:creationId xmlns:p14="http://schemas.microsoft.com/office/powerpoint/2010/main" val="2657597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ctrTitle"/>
          </p:nvPr>
        </p:nvSpPr>
        <p:spPr>
          <a:xfrm>
            <a:off x="361950" y="2130429"/>
            <a:ext cx="8420100" cy="1470025"/>
          </a:xfrm>
          <a:prstGeom prst="rect">
            <a:avLst/>
          </a:prstGeom>
          <a:noFill/>
          <a:ln>
            <a:noFill/>
          </a:ln>
        </p:spPr>
        <p:txBody>
          <a:bodyPr spcFirstLastPara="1" wrap="square" lIns="91425" tIns="45700" rIns="91425" bIns="45700" anchor="ctr" anchorCtr="0">
            <a:normAutofit/>
          </a:bodyPr>
          <a:lstStyle/>
          <a:p>
            <a:pPr>
              <a:buSzPts val="4400"/>
            </a:pPr>
            <a:r>
              <a:rPr lang="fr-FR" dirty="0"/>
              <a:t>2. I SOSPETTI</a:t>
            </a:r>
            <a:endParaRPr dirty="0"/>
          </a:p>
        </p:txBody>
      </p:sp>
      <p:sp>
        <p:nvSpPr>
          <p:cNvPr id="4" name="Google Shape;104;p15">
            <a:extLst>
              <a:ext uri="{FF2B5EF4-FFF2-40B4-BE49-F238E27FC236}">
                <a16:creationId xmlns:a16="http://schemas.microsoft.com/office/drawing/2014/main" id="{E1C7DCC8-63D3-2445-98BD-8FA742F37DA2}"/>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it-IT" smtClean="0">
                <a:latin typeface="Calibri" panose="020F0502020204030204" pitchFamily="34" charset="0"/>
                <a:cs typeface="Calibri" panose="020F0502020204030204" pitchFamily="34" charset="0"/>
              </a:rPr>
              <a:pPr/>
              <a:t>9</a:t>
            </a:fld>
            <a:endParaRPr lang="it-IT"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22"/>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10</a:t>
            </a:fld>
            <a:endParaRPr lang="en-GB"/>
          </a:p>
        </p:txBody>
      </p:sp>
      <p:sp>
        <p:nvSpPr>
          <p:cNvPr id="174" name="Google Shape;174;p22"/>
          <p:cNvSpPr txBox="1"/>
          <p:nvPr/>
        </p:nvSpPr>
        <p:spPr>
          <a:xfrm>
            <a:off x="114302" y="2607735"/>
            <a:ext cx="8504664" cy="1446509"/>
          </a:xfrm>
          <a:prstGeom prst="rect">
            <a:avLst/>
          </a:prstGeom>
          <a:noFill/>
          <a:ln>
            <a:noFill/>
          </a:ln>
        </p:spPr>
        <p:txBody>
          <a:bodyPr spcFirstLastPara="1" wrap="square" lIns="91425" tIns="45700" rIns="91425" bIns="45700" anchor="t" anchorCtr="0">
            <a:spAutoFit/>
          </a:bodyPr>
          <a:lstStyle/>
          <a:p>
            <a:pPr algn="ctr">
              <a:buClr>
                <a:srgbClr val="3366FF"/>
              </a:buClr>
              <a:buSzPts val="1400"/>
            </a:pPr>
            <a:r>
              <a:rPr lang="it-IT" sz="4400" i="1" dirty="0">
                <a:solidFill>
                  <a:srgbClr val="3366FF"/>
                </a:solidFill>
                <a:latin typeface="Calibri"/>
                <a:ea typeface="Calibri"/>
                <a:cs typeface="Calibri"/>
                <a:sym typeface="Calibri"/>
              </a:rPr>
              <a:t>“Quale pensi sia la causa del riscaldamento globale?...”</a:t>
            </a:r>
            <a:endParaRPr lang="it-IT" sz="4400" b="1" dirty="0">
              <a:solidFill>
                <a:schemeClr val="dk1"/>
              </a:solidFill>
              <a:latin typeface="Calibri"/>
              <a:ea typeface="Calibri"/>
              <a:cs typeface="Calibri"/>
              <a:sym typeface="Calibri"/>
            </a:endParaRPr>
          </a:p>
        </p:txBody>
      </p:sp>
      <p:pic>
        <p:nvPicPr>
          <p:cNvPr id="7" name="Google Shape;109;p15" descr="Scientist woman.png">
            <a:extLst>
              <a:ext uri="{FF2B5EF4-FFF2-40B4-BE49-F238E27FC236}">
                <a16:creationId xmlns:a16="http://schemas.microsoft.com/office/drawing/2014/main" id="{2E9DB382-EC8C-4F44-874D-48F1ACDD5B76}"/>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10" name="Google Shape;188;p24">
            <a:extLst>
              <a:ext uri="{FF2B5EF4-FFF2-40B4-BE49-F238E27FC236}">
                <a16:creationId xmlns:a16="http://schemas.microsoft.com/office/drawing/2014/main" id="{51EA8607-3D55-D04E-B5DA-F452A608A8C1}"/>
              </a:ext>
            </a:extLst>
          </p:cNvPr>
          <p:cNvSpPr txBox="1">
            <a:spLocks noGrp="1"/>
          </p:cNvSpPr>
          <p:nvPr>
            <p:ph type="title"/>
          </p:nvPr>
        </p:nvSpPr>
        <p:spPr>
          <a:xfrm>
            <a:off x="1270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it-IT" dirty="0"/>
              <a:t>2. I Sospetti</a:t>
            </a:r>
            <a:endParaRPr lang="it-IT"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23"/>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11</a:t>
            </a:fld>
            <a:endParaRPr/>
          </a:p>
        </p:txBody>
      </p:sp>
      <p:sp>
        <p:nvSpPr>
          <p:cNvPr id="182" name="Google Shape;182;p23"/>
          <p:cNvSpPr txBox="1"/>
          <p:nvPr/>
        </p:nvSpPr>
        <p:spPr>
          <a:xfrm>
            <a:off x="114302" y="2607736"/>
            <a:ext cx="8504664" cy="769401"/>
          </a:xfrm>
          <a:prstGeom prst="rect">
            <a:avLst/>
          </a:prstGeom>
          <a:noFill/>
          <a:ln>
            <a:noFill/>
          </a:ln>
        </p:spPr>
        <p:txBody>
          <a:bodyPr spcFirstLastPara="1" wrap="square" lIns="91425" tIns="45700" rIns="91425" bIns="45700" anchor="t" anchorCtr="0">
            <a:spAutoFit/>
          </a:bodyPr>
          <a:lstStyle/>
          <a:p>
            <a:pPr algn="ctr">
              <a:buSzPts val="4000"/>
            </a:pPr>
            <a:r>
              <a:rPr lang="it-IT" sz="4400" i="1" dirty="0">
                <a:solidFill>
                  <a:srgbClr val="3366FF"/>
                </a:solidFill>
                <a:latin typeface="Calibri"/>
                <a:ea typeface="Calibri"/>
                <a:cs typeface="Calibri"/>
                <a:sym typeface="Calibri"/>
              </a:rPr>
              <a:t>“È l’unica </a:t>
            </a:r>
            <a:r>
              <a:rPr lang="it-IT" sz="4400" i="1" dirty="0">
                <a:solidFill>
                  <a:srgbClr val="3366FF"/>
                </a:solidFill>
                <a:latin typeface="Calibri"/>
                <a:cs typeface="Calibri"/>
                <a:sym typeface="Calibri"/>
              </a:rPr>
              <a:t>causa?”</a:t>
            </a:r>
            <a:endParaRPr sz="4400" i="1" dirty="0">
              <a:solidFill>
                <a:srgbClr val="3366FF"/>
              </a:solidFill>
              <a:latin typeface="Calibri"/>
              <a:cs typeface="Calibri"/>
              <a:sym typeface="Calibri"/>
            </a:endParaRPr>
          </a:p>
        </p:txBody>
      </p:sp>
      <p:pic>
        <p:nvPicPr>
          <p:cNvPr id="6" name="Google Shape;109;p15" descr="Scientist woman.png">
            <a:extLst>
              <a:ext uri="{FF2B5EF4-FFF2-40B4-BE49-F238E27FC236}">
                <a16:creationId xmlns:a16="http://schemas.microsoft.com/office/drawing/2014/main" id="{440E103D-E297-9B41-B602-97D15CBFB2F7}"/>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9" name="Google Shape;188;p24">
            <a:extLst>
              <a:ext uri="{FF2B5EF4-FFF2-40B4-BE49-F238E27FC236}">
                <a16:creationId xmlns:a16="http://schemas.microsoft.com/office/drawing/2014/main" id="{93958C65-5582-F742-8357-DC72E93D8FCA}"/>
              </a:ext>
            </a:extLst>
          </p:cNvPr>
          <p:cNvSpPr txBox="1">
            <a:spLocks noGrp="1"/>
          </p:cNvSpPr>
          <p:nvPr>
            <p:ph type="title"/>
          </p:nvPr>
        </p:nvSpPr>
        <p:spPr>
          <a:xfrm>
            <a:off x="1270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it-IT" dirty="0"/>
              <a:t>2. I Sospetti</a:t>
            </a:r>
            <a:endParaRPr lang="en-GB"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1270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it-IT" dirty="0"/>
              <a:t>2. I Sospetti</a:t>
            </a:r>
            <a:endParaRPr lang="en-GB" dirty="0">
              <a:solidFill>
                <a:srgbClr val="000000"/>
              </a:solidFill>
            </a:endParaRPr>
          </a:p>
        </p:txBody>
      </p:sp>
      <p:sp>
        <p:nvSpPr>
          <p:cNvPr id="189" name="Google Shape;189;p24"/>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it-IT" smtClean="0"/>
              <a:pPr/>
              <a:t>12</a:t>
            </a:fld>
            <a:endParaRPr lang="it-IT"/>
          </a:p>
        </p:txBody>
      </p:sp>
      <p:pic>
        <p:nvPicPr>
          <p:cNvPr id="190" name="Google Shape;190;p24" descr="ADEME graph.jpg"/>
          <p:cNvPicPr preferRelativeResize="0"/>
          <p:nvPr/>
        </p:nvPicPr>
        <p:blipFill rotWithShape="1">
          <a:blip r:embed="rId3">
            <a:alphaModFix/>
          </a:blip>
          <a:srcRect/>
          <a:stretch/>
        </p:blipFill>
        <p:spPr>
          <a:xfrm>
            <a:off x="0" y="1917700"/>
            <a:ext cx="5160580" cy="3978493"/>
          </a:xfrm>
          <a:prstGeom prst="rect">
            <a:avLst/>
          </a:prstGeom>
          <a:noFill/>
          <a:ln>
            <a:noFill/>
          </a:ln>
        </p:spPr>
      </p:pic>
      <p:sp>
        <p:nvSpPr>
          <p:cNvPr id="191" name="Google Shape;191;p24"/>
          <p:cNvSpPr txBox="1"/>
          <p:nvPr/>
        </p:nvSpPr>
        <p:spPr>
          <a:xfrm>
            <a:off x="5160580" y="2472160"/>
            <a:ext cx="3983419" cy="646290"/>
          </a:xfrm>
          <a:prstGeom prst="rect">
            <a:avLst/>
          </a:prstGeom>
          <a:noFill/>
          <a:ln>
            <a:noFill/>
          </a:ln>
        </p:spPr>
        <p:txBody>
          <a:bodyPr spcFirstLastPara="1" wrap="square" lIns="91425" tIns="45700" rIns="91425" bIns="45700" anchor="t" anchorCtr="0">
            <a:spAutoFit/>
          </a:bodyPr>
          <a:lstStyle/>
          <a:p>
            <a:pPr algn="r">
              <a:buSzPts val="1900"/>
            </a:pPr>
            <a:r>
              <a:rPr lang="it-IT" sz="1800" dirty="0">
                <a:solidFill>
                  <a:schemeClr val="dk1"/>
                </a:solidFill>
                <a:latin typeface="Calibri"/>
                <a:ea typeface="Calibri"/>
                <a:cs typeface="Calibri"/>
                <a:sym typeface="Calibri"/>
              </a:rPr>
              <a:t>…il riscaldamento globale deriva </a:t>
            </a:r>
            <a:br>
              <a:rPr lang="it-IT" sz="1800" dirty="0">
                <a:solidFill>
                  <a:schemeClr val="dk1"/>
                </a:solidFill>
                <a:latin typeface="Calibri"/>
                <a:ea typeface="Calibri"/>
                <a:cs typeface="Calibri"/>
                <a:sym typeface="Calibri"/>
              </a:rPr>
            </a:br>
            <a:r>
              <a:rPr lang="it-IT" sz="1800" dirty="0">
                <a:solidFill>
                  <a:schemeClr val="dk1"/>
                </a:solidFill>
                <a:latin typeface="Calibri"/>
                <a:ea typeface="Calibri"/>
                <a:cs typeface="Calibri"/>
                <a:sym typeface="Calibri"/>
              </a:rPr>
              <a:t>dalle attività dell’uomo</a:t>
            </a:r>
          </a:p>
        </p:txBody>
      </p:sp>
      <p:sp>
        <p:nvSpPr>
          <p:cNvPr id="192" name="Google Shape;192;p24"/>
          <p:cNvSpPr txBox="1"/>
          <p:nvPr/>
        </p:nvSpPr>
        <p:spPr>
          <a:xfrm>
            <a:off x="5033902" y="3360792"/>
            <a:ext cx="4110097" cy="646290"/>
          </a:xfrm>
          <a:prstGeom prst="rect">
            <a:avLst/>
          </a:prstGeom>
          <a:noFill/>
          <a:ln>
            <a:noFill/>
          </a:ln>
        </p:spPr>
        <p:txBody>
          <a:bodyPr spcFirstLastPara="1" wrap="square" lIns="91425" tIns="45700" rIns="91425" bIns="45700" anchor="t" anchorCtr="0">
            <a:spAutoFit/>
          </a:bodyPr>
          <a:lstStyle/>
          <a:p>
            <a:pPr algn="r">
              <a:buSzPts val="1900"/>
            </a:pPr>
            <a:r>
              <a:rPr lang="it-IT" sz="1800">
                <a:solidFill>
                  <a:schemeClr val="dk1"/>
                </a:solidFill>
                <a:latin typeface="Calibri"/>
                <a:ea typeface="Calibri"/>
                <a:cs typeface="Calibri"/>
                <a:sym typeface="Calibri"/>
              </a:rPr>
              <a:t>…si tratta di un fenomeno </a:t>
            </a:r>
            <a:br>
              <a:rPr lang="it-IT" sz="1800">
                <a:solidFill>
                  <a:schemeClr val="dk1"/>
                </a:solidFill>
                <a:latin typeface="Calibri"/>
                <a:ea typeface="Calibri"/>
                <a:cs typeface="Calibri"/>
                <a:sym typeface="Calibri"/>
              </a:rPr>
            </a:br>
            <a:r>
              <a:rPr lang="it-IT" sz="1800">
                <a:solidFill>
                  <a:schemeClr val="dk1"/>
                </a:solidFill>
                <a:latin typeface="Calibri"/>
                <a:ea typeface="Calibri"/>
                <a:cs typeface="Calibri"/>
                <a:sym typeface="Calibri"/>
              </a:rPr>
              <a:t>naturale che esiste da sempre</a:t>
            </a:r>
            <a:endParaRPr lang="it-IT" sz="1800" u="sng">
              <a:solidFill>
                <a:schemeClr val="dk1"/>
              </a:solidFill>
              <a:latin typeface="Calibri"/>
              <a:ea typeface="Calibri"/>
              <a:cs typeface="Calibri"/>
              <a:sym typeface="Calibri"/>
            </a:endParaRPr>
          </a:p>
        </p:txBody>
      </p:sp>
      <p:sp>
        <p:nvSpPr>
          <p:cNvPr id="193" name="Google Shape;193;p24"/>
          <p:cNvSpPr txBox="1"/>
          <p:nvPr/>
        </p:nvSpPr>
        <p:spPr>
          <a:xfrm>
            <a:off x="4584700" y="4200565"/>
            <a:ext cx="4491098" cy="369291"/>
          </a:xfrm>
          <a:prstGeom prst="rect">
            <a:avLst/>
          </a:prstGeom>
          <a:noFill/>
          <a:ln>
            <a:noFill/>
          </a:ln>
        </p:spPr>
        <p:txBody>
          <a:bodyPr spcFirstLastPara="1" wrap="square" lIns="91425" tIns="45700" rIns="91425" bIns="45700" anchor="t" anchorCtr="0">
            <a:spAutoFit/>
          </a:bodyPr>
          <a:lstStyle/>
          <a:p>
            <a:pPr algn="r">
              <a:buSzPts val="1900"/>
            </a:pPr>
            <a:r>
              <a:rPr lang="it-IT" sz="1800">
                <a:solidFill>
                  <a:schemeClr val="dk1"/>
                </a:solidFill>
                <a:latin typeface="Calibri"/>
                <a:ea typeface="Calibri"/>
                <a:cs typeface="Calibri"/>
                <a:sym typeface="Calibri"/>
              </a:rPr>
              <a:t>… nessuna opinione</a:t>
            </a:r>
            <a:endParaRPr lang="it-IT" sz="1800" u="sng">
              <a:solidFill>
                <a:schemeClr val="dk1"/>
              </a:solidFill>
              <a:latin typeface="Calibri"/>
              <a:ea typeface="Calibri"/>
              <a:cs typeface="Calibri"/>
              <a:sym typeface="Calibri"/>
            </a:endParaRPr>
          </a:p>
        </p:txBody>
      </p:sp>
      <p:sp>
        <p:nvSpPr>
          <p:cNvPr id="194" name="Google Shape;194;p24"/>
          <p:cNvSpPr txBox="1"/>
          <p:nvPr/>
        </p:nvSpPr>
        <p:spPr>
          <a:xfrm>
            <a:off x="0" y="5953889"/>
            <a:ext cx="8764751" cy="276959"/>
          </a:xfrm>
          <a:prstGeom prst="rect">
            <a:avLst/>
          </a:prstGeom>
          <a:noFill/>
          <a:ln>
            <a:noFill/>
          </a:ln>
        </p:spPr>
        <p:txBody>
          <a:bodyPr spcFirstLastPara="1" wrap="square" lIns="91425" tIns="45700" rIns="91425" bIns="45700" anchor="t" anchorCtr="0">
            <a:spAutoFit/>
          </a:bodyPr>
          <a:lstStyle/>
          <a:p>
            <a:pPr>
              <a:buSzPts val="1400"/>
            </a:pPr>
            <a:r>
              <a:rPr lang="it-IT" sz="1200" dirty="0">
                <a:solidFill>
                  <a:schemeClr val="dk1"/>
                </a:solidFill>
                <a:latin typeface="Calibri"/>
                <a:ea typeface="Calibri"/>
                <a:cs typeface="Calibri"/>
                <a:sym typeface="Calibri"/>
              </a:rPr>
              <a:t>Fonte: ADEME (Agenzia francese per la transizione ecologica – Indagine sociale sull’effetto serra</a:t>
            </a:r>
          </a:p>
        </p:txBody>
      </p:sp>
      <p:sp>
        <p:nvSpPr>
          <p:cNvPr id="195" name="Google Shape;195;p24"/>
          <p:cNvSpPr txBox="1"/>
          <p:nvPr/>
        </p:nvSpPr>
        <p:spPr>
          <a:xfrm>
            <a:off x="101603" y="1397001"/>
            <a:ext cx="8195047" cy="369291"/>
          </a:xfrm>
          <a:prstGeom prst="rect">
            <a:avLst/>
          </a:prstGeom>
          <a:noFill/>
          <a:ln>
            <a:noFill/>
          </a:ln>
        </p:spPr>
        <p:txBody>
          <a:bodyPr spcFirstLastPara="1" wrap="square" lIns="91425" tIns="45700" rIns="91425" bIns="45700" anchor="t" anchorCtr="0">
            <a:spAutoFit/>
          </a:bodyPr>
          <a:lstStyle/>
          <a:p>
            <a:r>
              <a:rPr lang="it-IT" sz="1800" b="1" dirty="0">
                <a:solidFill>
                  <a:schemeClr val="dk1"/>
                </a:solidFill>
                <a:latin typeface="Calibri"/>
                <a:ea typeface="Calibri"/>
                <a:cs typeface="Calibri"/>
                <a:sym typeface="Calibri"/>
              </a:rPr>
              <a:t>Risultati di un'indagine condotta su un campione di 798 francesi.</a:t>
            </a:r>
            <a:endParaRPr lang="it-IT" sz="1800" dirty="0"/>
          </a:p>
        </p:txBody>
      </p:sp>
      <p:pic>
        <p:nvPicPr>
          <p:cNvPr id="10" name="Google Shape;109;p15" descr="Scientist woman.png">
            <a:extLst>
              <a:ext uri="{FF2B5EF4-FFF2-40B4-BE49-F238E27FC236}">
                <a16:creationId xmlns:a16="http://schemas.microsoft.com/office/drawing/2014/main" id="{CC6177E8-5E94-EB4C-91B7-3EFEAB2572A8}"/>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latin typeface="Calibri" panose="020F0502020204030204" pitchFamily="34" charset="0"/>
                <a:cs typeface="Calibri" panose="020F0502020204030204" pitchFamily="34" charset="0"/>
              </a:rPr>
              <a:pPr/>
              <a:t>13</a:t>
            </a:fld>
            <a:endParaRPr lang="en-GB">
              <a:latin typeface="Calibri" panose="020F0502020204030204" pitchFamily="34" charset="0"/>
              <a:cs typeface="Calibri" panose="020F0502020204030204" pitchFamily="34" charset="0"/>
            </a:endParaRPr>
          </a:p>
        </p:txBody>
      </p:sp>
      <p:sp>
        <p:nvSpPr>
          <p:cNvPr id="201" name="Google Shape;201;p25"/>
          <p:cNvSpPr txBox="1"/>
          <p:nvPr/>
        </p:nvSpPr>
        <p:spPr>
          <a:xfrm>
            <a:off x="127000" y="1976836"/>
            <a:ext cx="8758583" cy="3416279"/>
          </a:xfrm>
          <a:prstGeom prst="rect">
            <a:avLst/>
          </a:prstGeom>
          <a:noFill/>
          <a:ln>
            <a:noFill/>
          </a:ln>
        </p:spPr>
        <p:txBody>
          <a:bodyPr spcFirstLastPara="1" wrap="square" lIns="91425" tIns="45700" rIns="91425" bIns="45700" anchor="t" anchorCtr="0">
            <a:spAutoFit/>
          </a:bodyPr>
          <a:lstStyle/>
          <a:p>
            <a:pPr algn="just"/>
            <a:r>
              <a:rPr lang="it-IT" sz="1800" i="1" dirty="0">
                <a:solidFill>
                  <a:srgbClr val="3366FF"/>
                </a:solidFill>
                <a:latin typeface="Calibri" panose="020F0502020204030204" pitchFamily="34" charset="0"/>
                <a:ea typeface="Calibri"/>
                <a:cs typeface="Calibri" panose="020F0502020204030204" pitchFamily="34" charset="0"/>
                <a:sym typeface="Calibri"/>
              </a:rPr>
              <a:t>Per quanto riguarda i risultati del sondaggio: “Che cosa ne pensi di questi risultati?</a:t>
            </a:r>
            <a:r>
              <a:rPr lang="it-IT" sz="1800" i="1" dirty="0">
                <a:solidFill>
                  <a:srgbClr val="3366FF"/>
                </a:solidFill>
                <a:latin typeface="Calibri"/>
                <a:cs typeface="Calibri"/>
                <a:sym typeface="Calibri"/>
              </a:rPr>
              <a:t>”</a:t>
            </a:r>
            <a:endParaRPr lang="it-IT" sz="1800" i="1" dirty="0">
              <a:solidFill>
                <a:srgbClr val="3366FF"/>
              </a:solidFill>
              <a:latin typeface="Calibri" panose="020F0502020204030204" pitchFamily="34" charset="0"/>
              <a:ea typeface="Calibri"/>
              <a:cs typeface="Calibri" panose="020F0502020204030204" pitchFamily="34" charset="0"/>
              <a:sym typeface="Calibri"/>
            </a:endParaRPr>
          </a:p>
          <a:p>
            <a:pPr algn="just"/>
            <a:endParaRPr lang="it-IT" sz="1800" i="1" dirty="0">
              <a:solidFill>
                <a:srgbClr val="3366FF"/>
              </a:solidFill>
              <a:latin typeface="Calibri" panose="020F0502020204030204" pitchFamily="34" charset="0"/>
              <a:ea typeface="Calibri"/>
              <a:cs typeface="Calibri" panose="020F0502020204030204" pitchFamily="34" charset="0"/>
              <a:sym typeface="Calibri"/>
            </a:endParaRPr>
          </a:p>
          <a:p>
            <a:pPr algn="just"/>
            <a:r>
              <a:rPr lang="it-IT" sz="1800" i="1" dirty="0">
                <a:solidFill>
                  <a:srgbClr val="3366FF"/>
                </a:solidFill>
                <a:latin typeface="Calibri" panose="020F0502020204030204" pitchFamily="34" charset="0"/>
                <a:ea typeface="Calibri"/>
                <a:cs typeface="Calibri" panose="020F0502020204030204" pitchFamily="34" charset="0"/>
                <a:sym typeface="Calibri"/>
              </a:rPr>
              <a:t>Un’altra domanda: “Chi pensa che il riscaldamento globale sia causato dalle attività umane?</a:t>
            </a:r>
            <a:r>
              <a:rPr lang="it-IT" sz="1800" i="1" dirty="0">
                <a:solidFill>
                  <a:srgbClr val="3366FF"/>
                </a:solidFill>
                <a:latin typeface="Calibri"/>
                <a:cs typeface="Calibri"/>
                <a:sym typeface="Calibri"/>
              </a:rPr>
              <a:t>”</a:t>
            </a:r>
            <a:endParaRPr lang="it-IT" sz="1800" i="1" dirty="0">
              <a:solidFill>
                <a:srgbClr val="3366FF"/>
              </a:solidFill>
              <a:latin typeface="Calibri" panose="020F0502020204030204" pitchFamily="34" charset="0"/>
              <a:ea typeface="Calibri"/>
              <a:cs typeface="Calibri" panose="020F0502020204030204" pitchFamily="34" charset="0"/>
              <a:sym typeface="Calibri"/>
            </a:endParaRPr>
          </a:p>
          <a:p>
            <a:pPr algn="just"/>
            <a:endParaRPr lang="it-IT" sz="1800" i="1" dirty="0">
              <a:solidFill>
                <a:srgbClr val="3366FF"/>
              </a:solidFill>
              <a:latin typeface="Calibri" panose="020F0502020204030204" pitchFamily="34" charset="0"/>
              <a:ea typeface="Calibri"/>
              <a:cs typeface="Calibri" panose="020F0502020204030204" pitchFamily="34" charset="0"/>
              <a:sym typeface="Calibri"/>
            </a:endParaRPr>
          </a:p>
          <a:p>
            <a:pPr algn="just"/>
            <a:r>
              <a:rPr lang="it-IT" sz="1800" i="1" dirty="0">
                <a:solidFill>
                  <a:srgbClr val="3366FF"/>
                </a:solidFill>
                <a:latin typeface="Calibri" panose="020F0502020204030204" pitchFamily="34" charset="0"/>
                <a:ea typeface="Calibri"/>
                <a:cs typeface="Calibri" panose="020F0502020204030204" pitchFamily="34" charset="0"/>
                <a:sym typeface="Calibri"/>
              </a:rPr>
              <a:t>Chi pensa che sia solo un fenomeno naturale che è sempre esistito?</a:t>
            </a:r>
          </a:p>
          <a:p>
            <a:pPr algn="just"/>
            <a:endParaRPr lang="it-IT" sz="1800" i="1" dirty="0">
              <a:solidFill>
                <a:srgbClr val="3366FF"/>
              </a:solidFill>
              <a:latin typeface="Calibri" panose="020F0502020204030204" pitchFamily="34" charset="0"/>
              <a:ea typeface="Calibri"/>
              <a:cs typeface="Calibri" panose="020F0502020204030204" pitchFamily="34" charset="0"/>
              <a:sym typeface="Calibri"/>
            </a:endParaRPr>
          </a:p>
          <a:p>
            <a:pPr algn="just"/>
            <a:r>
              <a:rPr lang="it-IT" sz="1800" i="1" dirty="0">
                <a:solidFill>
                  <a:srgbClr val="3366FF"/>
                </a:solidFill>
                <a:latin typeface="Calibri" panose="020F0502020204030204" pitchFamily="34" charset="0"/>
                <a:ea typeface="Calibri"/>
                <a:cs typeface="Calibri" panose="020F0502020204030204" pitchFamily="34" charset="0"/>
                <a:sym typeface="Calibri"/>
              </a:rPr>
              <a:t>Chi pensa che siano entrambe le cose?...</a:t>
            </a:r>
          </a:p>
          <a:p>
            <a:pPr algn="just"/>
            <a:endParaRPr lang="it-IT" sz="1800" i="1" dirty="0">
              <a:solidFill>
                <a:srgbClr val="3366FF"/>
              </a:solidFill>
              <a:latin typeface="Calibri" panose="020F0502020204030204" pitchFamily="34" charset="0"/>
              <a:ea typeface="Calibri"/>
              <a:cs typeface="Calibri" panose="020F0502020204030204" pitchFamily="34" charset="0"/>
              <a:sym typeface="Calibri"/>
            </a:endParaRPr>
          </a:p>
          <a:p>
            <a:pPr algn="just"/>
            <a:r>
              <a:rPr lang="it-IT" sz="1800" i="1" dirty="0">
                <a:solidFill>
                  <a:srgbClr val="3366FF"/>
                </a:solidFill>
                <a:latin typeface="Calibri" panose="020F0502020204030204" pitchFamily="34" charset="0"/>
                <a:ea typeface="Calibri"/>
                <a:cs typeface="Calibri" panose="020F0502020204030204" pitchFamily="34" charset="0"/>
                <a:sym typeface="Calibri"/>
              </a:rPr>
              <a:t>Chi non lo sa?</a:t>
            </a:r>
          </a:p>
          <a:p>
            <a:pPr algn="just"/>
            <a:endParaRPr lang="it-IT" sz="1800" i="1" dirty="0">
              <a:solidFill>
                <a:srgbClr val="3366FF"/>
              </a:solidFill>
              <a:latin typeface="Calibri" panose="020F0502020204030204" pitchFamily="34" charset="0"/>
              <a:ea typeface="Calibri"/>
              <a:cs typeface="Calibri" panose="020F0502020204030204" pitchFamily="34" charset="0"/>
              <a:sym typeface="Calibri"/>
            </a:endParaRPr>
          </a:p>
          <a:p>
            <a:r>
              <a:rPr lang="it-IT" sz="1800" i="1" dirty="0">
                <a:solidFill>
                  <a:srgbClr val="3366FF"/>
                </a:solidFill>
                <a:latin typeface="Calibri" panose="020F0502020204030204" pitchFamily="34" charset="0"/>
                <a:ea typeface="Calibri"/>
                <a:cs typeface="Calibri" panose="020F0502020204030204" pitchFamily="34" charset="0"/>
                <a:sym typeface="Calibri"/>
              </a:rPr>
              <a:t>“A cosa pensi quando parliamo di attività umane e quando parliamo di fattori naturali?</a:t>
            </a:r>
            <a:r>
              <a:rPr lang="it-IT" sz="1800" i="1" dirty="0">
                <a:solidFill>
                  <a:srgbClr val="3366FF"/>
                </a:solidFill>
                <a:latin typeface="Calibri"/>
                <a:cs typeface="Calibri"/>
                <a:sym typeface="Calibri"/>
              </a:rPr>
              <a:t>”</a:t>
            </a:r>
            <a:endParaRPr lang="it-IT" sz="1800" i="1" dirty="0">
              <a:solidFill>
                <a:srgbClr val="3366FF"/>
              </a:solidFill>
              <a:latin typeface="Calibri" panose="020F0502020204030204" pitchFamily="34" charset="0"/>
              <a:ea typeface="Calibri"/>
              <a:cs typeface="Calibri" panose="020F0502020204030204" pitchFamily="34" charset="0"/>
              <a:sym typeface="Calibri"/>
            </a:endParaRPr>
          </a:p>
        </p:txBody>
      </p:sp>
      <p:pic>
        <p:nvPicPr>
          <p:cNvPr id="6" name="Google Shape;109;p15" descr="Scientist woman.png">
            <a:extLst>
              <a:ext uri="{FF2B5EF4-FFF2-40B4-BE49-F238E27FC236}">
                <a16:creationId xmlns:a16="http://schemas.microsoft.com/office/drawing/2014/main" id="{FD2B7EC5-5D0C-684F-B5B1-2C9DEE7DFD5D}"/>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9" name="Google Shape;188;p24">
            <a:extLst>
              <a:ext uri="{FF2B5EF4-FFF2-40B4-BE49-F238E27FC236}">
                <a16:creationId xmlns:a16="http://schemas.microsoft.com/office/drawing/2014/main" id="{5565E248-7DBD-3945-9A70-DED46F1D5DF1}"/>
              </a:ext>
            </a:extLst>
          </p:cNvPr>
          <p:cNvSpPr txBox="1">
            <a:spLocks/>
          </p:cNvSpPr>
          <p:nvPr/>
        </p:nvSpPr>
        <p:spPr>
          <a:xfrm>
            <a:off x="127000" y="0"/>
            <a:ext cx="891540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it-IT" dirty="0"/>
              <a:t>2. I Sospetti</a:t>
            </a:r>
            <a:endParaRPr lang="en-GB" dirty="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latin typeface="Calibri" panose="020F0502020204030204" pitchFamily="34" charset="0"/>
                <a:cs typeface="Calibri" panose="020F0502020204030204" pitchFamily="34" charset="0"/>
              </a:rPr>
              <a:pPr/>
              <a:t>14</a:t>
            </a:fld>
            <a:endParaRPr>
              <a:latin typeface="Calibri" panose="020F0502020204030204" pitchFamily="34" charset="0"/>
              <a:cs typeface="Calibri" panose="020F0502020204030204" pitchFamily="34" charset="0"/>
            </a:endParaRPr>
          </a:p>
        </p:txBody>
      </p:sp>
      <p:sp>
        <p:nvSpPr>
          <p:cNvPr id="209" name="Google Shape;209;p26"/>
          <p:cNvSpPr txBox="1"/>
          <p:nvPr/>
        </p:nvSpPr>
        <p:spPr>
          <a:xfrm>
            <a:off x="198826" y="1792191"/>
            <a:ext cx="8771748" cy="1754286"/>
          </a:xfrm>
          <a:prstGeom prst="rect">
            <a:avLst/>
          </a:prstGeom>
          <a:noFill/>
          <a:ln>
            <a:noFill/>
          </a:ln>
        </p:spPr>
        <p:txBody>
          <a:bodyPr spcFirstLastPara="1" wrap="square" lIns="91425" tIns="45700" rIns="91425" bIns="45700" anchor="t" anchorCtr="0">
            <a:spAutoFit/>
          </a:bodyPr>
          <a:lstStyle/>
          <a:p>
            <a:pPr>
              <a:buSzPts val="2200"/>
            </a:pPr>
            <a:r>
              <a:rPr lang="it-IT" sz="1800" i="1" dirty="0">
                <a:solidFill>
                  <a:srgbClr val="3366FF"/>
                </a:solidFill>
                <a:latin typeface="Calibri" panose="020F0502020204030204" pitchFamily="34" charset="0"/>
                <a:ea typeface="Calibri"/>
                <a:cs typeface="Calibri" panose="020F0502020204030204" pitchFamily="34" charset="0"/>
                <a:sym typeface="Calibri"/>
              </a:rPr>
              <a:t>“Nella discussione sul riscaldamento globale, a volte è difficile distinguere tra ciò che è vero e ciò che è falso tra le informazioni in nostra mano.</a:t>
            </a:r>
          </a:p>
          <a:p>
            <a:pPr>
              <a:buSzPts val="2200"/>
            </a:pPr>
            <a:endParaRPr lang="it-IT" sz="1800" i="1" dirty="0">
              <a:solidFill>
                <a:srgbClr val="3366FF"/>
              </a:solidFill>
              <a:latin typeface="Calibri" panose="020F0502020204030204" pitchFamily="34" charset="0"/>
              <a:ea typeface="Calibri"/>
              <a:cs typeface="Calibri" panose="020F0502020204030204" pitchFamily="34" charset="0"/>
              <a:sym typeface="Calibri"/>
            </a:endParaRPr>
          </a:p>
          <a:p>
            <a:pPr>
              <a:buSzPts val="2200"/>
            </a:pPr>
            <a:r>
              <a:rPr lang="it-IT" sz="1800" i="1" dirty="0">
                <a:solidFill>
                  <a:srgbClr val="3366FF"/>
                </a:solidFill>
                <a:latin typeface="Calibri" panose="020F0502020204030204" pitchFamily="34" charset="0"/>
                <a:ea typeface="Calibri"/>
                <a:cs typeface="Calibri" panose="020F0502020204030204" pitchFamily="34" charset="0"/>
                <a:sym typeface="Calibri"/>
              </a:rPr>
              <a:t>I nostri colleghi hanno raccolto una grande quantità di dati su diversi elementi sospetti e sta a noi classificarli e poi analizzarli per valutare, se possibile, il potenziale coinvolgimento di questi fattori sul riscaldamento globale</a:t>
            </a:r>
            <a:r>
              <a:rPr lang="it-IT" sz="1800" i="1" dirty="0">
                <a:solidFill>
                  <a:srgbClr val="3366FF"/>
                </a:solidFill>
                <a:latin typeface="Calibri"/>
                <a:cs typeface="Calibri"/>
                <a:sym typeface="Calibri"/>
              </a:rPr>
              <a:t>”</a:t>
            </a:r>
            <a:r>
              <a:rPr lang="it-IT" sz="1800" i="1" dirty="0">
                <a:solidFill>
                  <a:srgbClr val="3366FF"/>
                </a:solidFill>
                <a:latin typeface="Calibri" panose="020F0502020204030204" pitchFamily="34" charset="0"/>
                <a:ea typeface="Calibri"/>
                <a:cs typeface="Calibri" panose="020F0502020204030204" pitchFamily="34" charset="0"/>
                <a:sym typeface="Calibri"/>
              </a:rPr>
              <a:t>.</a:t>
            </a:r>
          </a:p>
        </p:txBody>
      </p:sp>
      <p:pic>
        <p:nvPicPr>
          <p:cNvPr id="211" name="Google Shape;211;p26"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188;p24">
            <a:extLst>
              <a:ext uri="{FF2B5EF4-FFF2-40B4-BE49-F238E27FC236}">
                <a16:creationId xmlns:a16="http://schemas.microsoft.com/office/drawing/2014/main" id="{0714ACC6-A4B7-AD47-93E5-722AE0575953}"/>
              </a:ext>
            </a:extLst>
          </p:cNvPr>
          <p:cNvSpPr txBox="1">
            <a:spLocks noGrp="1"/>
          </p:cNvSpPr>
          <p:nvPr>
            <p:ph type="title"/>
          </p:nvPr>
        </p:nvSpPr>
        <p:spPr>
          <a:xfrm>
            <a:off x="1270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it-IT" dirty="0"/>
              <a:t>2. I Sospetti</a:t>
            </a:r>
            <a:endParaRPr lang="en-GB" dirty="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ctrTitle"/>
          </p:nvPr>
        </p:nvSpPr>
        <p:spPr>
          <a:xfrm>
            <a:off x="361950" y="2130429"/>
            <a:ext cx="8420100" cy="1470025"/>
          </a:xfrm>
          <a:prstGeom prst="rect">
            <a:avLst/>
          </a:prstGeom>
          <a:noFill/>
          <a:ln>
            <a:noFill/>
          </a:ln>
        </p:spPr>
        <p:txBody>
          <a:bodyPr spcFirstLastPara="1" wrap="square" lIns="91425" tIns="45700" rIns="91425" bIns="45700" anchor="ctr" anchorCtr="0">
            <a:normAutofit/>
          </a:bodyPr>
          <a:lstStyle/>
          <a:p>
            <a:pPr>
              <a:buSzPts val="4400"/>
            </a:pPr>
            <a:r>
              <a:rPr lang="fr-FR" dirty="0"/>
              <a:t>2. SOSPETTO N°1: IL SOLE</a:t>
            </a:r>
            <a:endParaRPr dirty="0"/>
          </a:p>
        </p:txBody>
      </p:sp>
      <p:pic>
        <p:nvPicPr>
          <p:cNvPr id="217" name="Google Shape;217;p27" descr="suspect-109026874.jpg"/>
          <p:cNvPicPr preferRelativeResize="0"/>
          <p:nvPr/>
        </p:nvPicPr>
        <p:blipFill rotWithShape="1">
          <a:blip r:embed="rId3">
            <a:alphaModFix/>
          </a:blip>
          <a:srcRect b="17515"/>
          <a:stretch/>
        </p:blipFill>
        <p:spPr>
          <a:xfrm>
            <a:off x="2692399" y="3436113"/>
            <a:ext cx="3962400" cy="2418588"/>
          </a:xfrm>
          <a:prstGeom prst="rect">
            <a:avLst/>
          </a:prstGeom>
          <a:noFill/>
          <a:ln>
            <a:noFill/>
          </a:ln>
        </p:spPr>
      </p:pic>
      <p:pic>
        <p:nvPicPr>
          <p:cNvPr id="5" name="Google Shape;109;p15" descr="Scientist woman.png">
            <a:extLst>
              <a:ext uri="{FF2B5EF4-FFF2-40B4-BE49-F238E27FC236}">
                <a16:creationId xmlns:a16="http://schemas.microsoft.com/office/drawing/2014/main" id="{3F7E00F7-B046-2B46-825D-210E55B0D9A1}"/>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6" name="Google Shape;104;p15">
            <a:extLst>
              <a:ext uri="{FF2B5EF4-FFF2-40B4-BE49-F238E27FC236}">
                <a16:creationId xmlns:a16="http://schemas.microsoft.com/office/drawing/2014/main" id="{FD27756E-A90B-C949-BB6C-76796C5A6AB0}"/>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it-IT" smtClean="0">
                <a:latin typeface="Calibri" panose="020F0502020204030204" pitchFamily="34" charset="0"/>
                <a:cs typeface="Calibri" panose="020F0502020204030204" pitchFamily="34" charset="0"/>
              </a:rPr>
              <a:pPr/>
              <a:t>15</a:t>
            </a:fld>
            <a:endParaRPr lang="it-IT" dirty="0">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28"/>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latin typeface="Calibri" panose="020F0502020204030204" pitchFamily="34" charset="0"/>
                <a:cs typeface="Calibri" panose="020F0502020204030204" pitchFamily="34" charset="0"/>
              </a:rPr>
              <a:pPr/>
              <a:t>16</a:t>
            </a:fld>
            <a:endParaRPr lang="en-GB">
              <a:latin typeface="Calibri" panose="020F0502020204030204" pitchFamily="34" charset="0"/>
              <a:cs typeface="Calibri" panose="020F0502020204030204" pitchFamily="34" charset="0"/>
            </a:endParaRPr>
          </a:p>
        </p:txBody>
      </p:sp>
      <p:pic>
        <p:nvPicPr>
          <p:cNvPr id="224" name="Google Shape;224;p28" descr="sun_title.jpg"/>
          <p:cNvPicPr preferRelativeResize="0"/>
          <p:nvPr/>
        </p:nvPicPr>
        <p:blipFill rotWithShape="1">
          <a:blip r:embed="rId3">
            <a:alphaModFix/>
          </a:blip>
          <a:srcRect/>
          <a:stretch/>
        </p:blipFill>
        <p:spPr>
          <a:xfrm>
            <a:off x="0" y="1554023"/>
            <a:ext cx="4515506" cy="3629980"/>
          </a:xfrm>
          <a:prstGeom prst="rect">
            <a:avLst/>
          </a:prstGeom>
          <a:noFill/>
          <a:ln>
            <a:noFill/>
          </a:ln>
        </p:spPr>
      </p:pic>
      <p:sp>
        <p:nvSpPr>
          <p:cNvPr id="225" name="Google Shape;225;p28"/>
          <p:cNvSpPr txBox="1"/>
          <p:nvPr/>
        </p:nvSpPr>
        <p:spPr>
          <a:xfrm>
            <a:off x="4860234" y="1502728"/>
            <a:ext cx="4283766" cy="5355272"/>
          </a:xfrm>
          <a:prstGeom prst="rect">
            <a:avLst/>
          </a:prstGeom>
          <a:solidFill>
            <a:srgbClr val="FDE9D8"/>
          </a:solidFill>
          <a:ln w="12700" cap="flat" cmpd="sng">
            <a:solidFill>
              <a:srgbClr val="953734"/>
            </a:solidFill>
            <a:prstDash val="solid"/>
            <a:round/>
            <a:headEnd type="none" w="sm" len="sm"/>
            <a:tailEnd type="none" w="sm" len="sm"/>
          </a:ln>
        </p:spPr>
        <p:txBody>
          <a:bodyPr spcFirstLastPara="1" wrap="square" lIns="91425" tIns="45700" rIns="91425" bIns="45700" anchor="t" anchorCtr="0">
            <a:spAutoFit/>
          </a:bodyPr>
          <a:lstStyle/>
          <a:p>
            <a:pPr algn="ctr">
              <a:buSzPts val="1800"/>
            </a:pPr>
            <a:r>
              <a:rPr lang="it-IT" sz="1800" dirty="0">
                <a:solidFill>
                  <a:schemeClr val="dk1"/>
                </a:solidFill>
                <a:latin typeface="Calibri" panose="020F0502020204030204" pitchFamily="34" charset="0"/>
                <a:ea typeface="Cutive"/>
                <a:cs typeface="Calibri" panose="020F0502020204030204" pitchFamily="34" charset="0"/>
                <a:sym typeface="Cutive"/>
              </a:rPr>
              <a:t>IDENTIKIT DEL SOSPETTO</a:t>
            </a:r>
          </a:p>
          <a:p>
            <a:pPr algn="ctr">
              <a:buSzPts val="1800"/>
            </a:pPr>
            <a:endParaRPr lang="it-IT" sz="1800" dirty="0">
              <a:solidFill>
                <a:schemeClr val="dk1"/>
              </a:solidFill>
              <a:latin typeface="Calibri" panose="020F0502020204030204" pitchFamily="34" charset="0"/>
              <a:ea typeface="Calibri"/>
              <a:cs typeface="Calibri" panose="020F0502020204030204" pitchFamily="34" charset="0"/>
              <a:sym typeface="Calibri"/>
            </a:endParaRPr>
          </a:p>
          <a:p>
            <a:pPr>
              <a:buSzPts val="1800"/>
            </a:pPr>
            <a:r>
              <a:rPr lang="it-IT" sz="1800" dirty="0">
                <a:solidFill>
                  <a:schemeClr val="dk1"/>
                </a:solidFill>
                <a:latin typeface="Calibri" panose="020F0502020204030204" pitchFamily="34" charset="0"/>
                <a:ea typeface="Cutive"/>
                <a:cs typeface="Calibri" panose="020F0502020204030204" pitchFamily="34" charset="0"/>
                <a:sym typeface="Cutive"/>
              </a:rPr>
              <a:t>Età: 		4,57 miliardi di anni</a:t>
            </a:r>
          </a:p>
          <a:p>
            <a:pPr>
              <a:buSzPts val="1800"/>
            </a:pPr>
            <a:endParaRPr lang="it-IT" sz="1800" dirty="0">
              <a:solidFill>
                <a:schemeClr val="dk1"/>
              </a:solidFill>
              <a:latin typeface="Calibri" panose="020F0502020204030204" pitchFamily="34" charset="0"/>
              <a:ea typeface="Cutive"/>
              <a:cs typeface="Calibri" panose="020F0502020204030204" pitchFamily="34" charset="0"/>
              <a:sym typeface="Cutive"/>
            </a:endParaRPr>
          </a:p>
          <a:p>
            <a:pPr>
              <a:buSzPts val="1800"/>
            </a:pPr>
            <a:r>
              <a:rPr lang="it-IT" sz="1800" dirty="0">
                <a:solidFill>
                  <a:schemeClr val="dk1"/>
                </a:solidFill>
                <a:latin typeface="Calibri" panose="020F0502020204030204" pitchFamily="34" charset="0"/>
                <a:ea typeface="Cutive"/>
                <a:cs typeface="Calibri" panose="020F0502020204030204" pitchFamily="34" charset="0"/>
                <a:sym typeface="Cutive"/>
              </a:rPr>
              <a:t>Aspettativa di vita: 10 miliardi di anni</a:t>
            </a:r>
          </a:p>
          <a:p>
            <a:pPr>
              <a:buSzPts val="1800"/>
            </a:pPr>
            <a:endParaRPr lang="it-IT" sz="1800" dirty="0">
              <a:solidFill>
                <a:schemeClr val="dk1"/>
              </a:solidFill>
              <a:latin typeface="Calibri" panose="020F0502020204030204" pitchFamily="34" charset="0"/>
              <a:ea typeface="Cutive"/>
              <a:cs typeface="Calibri" panose="020F0502020204030204" pitchFamily="34" charset="0"/>
              <a:sym typeface="Cutive"/>
            </a:endParaRPr>
          </a:p>
          <a:p>
            <a:pPr>
              <a:buSzPts val="1800"/>
            </a:pPr>
            <a:r>
              <a:rPr lang="it-IT" sz="1800" dirty="0">
                <a:solidFill>
                  <a:schemeClr val="dk1"/>
                </a:solidFill>
                <a:latin typeface="Calibri" panose="020F0502020204030204" pitchFamily="34" charset="0"/>
                <a:ea typeface="Cutive"/>
                <a:cs typeface="Calibri" panose="020F0502020204030204" pitchFamily="34" charset="0"/>
                <a:sym typeface="Cutive"/>
              </a:rPr>
              <a:t>Diametro: 	14 milioni di chilometri</a:t>
            </a:r>
          </a:p>
          <a:p>
            <a:pPr>
              <a:buSzPts val="1800"/>
            </a:pPr>
            <a:endParaRPr lang="it-IT" sz="1800" dirty="0">
              <a:solidFill>
                <a:schemeClr val="dk1"/>
              </a:solidFill>
              <a:latin typeface="Calibri" panose="020F0502020204030204" pitchFamily="34" charset="0"/>
              <a:ea typeface="Cutive"/>
              <a:cs typeface="Calibri" panose="020F0502020204030204" pitchFamily="34" charset="0"/>
              <a:sym typeface="Cutive"/>
            </a:endParaRPr>
          </a:p>
          <a:p>
            <a:pPr>
              <a:buSzPts val="1800"/>
            </a:pPr>
            <a:r>
              <a:rPr lang="it-IT" sz="1800" dirty="0">
                <a:solidFill>
                  <a:schemeClr val="dk1"/>
                </a:solidFill>
                <a:latin typeface="Calibri" panose="020F0502020204030204" pitchFamily="34" charset="0"/>
                <a:ea typeface="Cutive"/>
                <a:cs typeface="Calibri" panose="020F0502020204030204" pitchFamily="34" charset="0"/>
                <a:sym typeface="Cutive"/>
              </a:rPr>
              <a:t>Numero: 		1</a:t>
            </a:r>
          </a:p>
          <a:p>
            <a:pPr>
              <a:buSzPts val="1800"/>
            </a:pPr>
            <a:endParaRPr lang="it-IT" sz="1800" dirty="0">
              <a:solidFill>
                <a:schemeClr val="dk1"/>
              </a:solidFill>
              <a:latin typeface="Calibri" panose="020F0502020204030204" pitchFamily="34" charset="0"/>
              <a:ea typeface="Cutive"/>
              <a:cs typeface="Calibri" panose="020F0502020204030204" pitchFamily="34" charset="0"/>
              <a:sym typeface="Cutive"/>
            </a:endParaRPr>
          </a:p>
          <a:p>
            <a:pPr>
              <a:buSzPts val="1800"/>
            </a:pPr>
            <a:r>
              <a:rPr lang="it-IT" sz="1800" dirty="0">
                <a:solidFill>
                  <a:schemeClr val="dk1"/>
                </a:solidFill>
                <a:latin typeface="Calibri" panose="020F0502020204030204" pitchFamily="34" charset="0"/>
                <a:ea typeface="Cutive"/>
                <a:cs typeface="Calibri" panose="020F0502020204030204" pitchFamily="34" charset="0"/>
                <a:sym typeface="Cutive"/>
              </a:rPr>
              <a:t>Attività: 		energia luminosa 1360 watt per metro quadrato</a:t>
            </a:r>
          </a:p>
          <a:p>
            <a:pPr>
              <a:buSzPts val="1800"/>
            </a:pPr>
            <a:endParaRPr lang="it-IT" sz="1800" dirty="0">
              <a:solidFill>
                <a:schemeClr val="dk1"/>
              </a:solidFill>
              <a:latin typeface="Calibri" panose="020F0502020204030204" pitchFamily="34" charset="0"/>
              <a:ea typeface="Cutive"/>
              <a:cs typeface="Calibri" panose="020F0502020204030204" pitchFamily="34" charset="0"/>
              <a:sym typeface="Cutive"/>
            </a:endParaRPr>
          </a:p>
          <a:p>
            <a:pPr>
              <a:buSzPts val="1800"/>
            </a:pPr>
            <a:r>
              <a:rPr lang="it-IT" sz="1800" dirty="0">
                <a:solidFill>
                  <a:schemeClr val="dk1"/>
                </a:solidFill>
                <a:latin typeface="Calibri" panose="020F0502020204030204" pitchFamily="34" charset="0"/>
                <a:ea typeface="Cutive"/>
                <a:cs typeface="Calibri" panose="020F0502020204030204" pitchFamily="34" charset="0"/>
                <a:sym typeface="Cutive"/>
              </a:rPr>
              <a:t>Origine: 		naturale</a:t>
            </a:r>
          </a:p>
          <a:p>
            <a:pPr>
              <a:buSzPts val="1800"/>
            </a:pPr>
            <a:endParaRPr lang="it-IT" sz="1800" dirty="0">
              <a:solidFill>
                <a:schemeClr val="dk1"/>
              </a:solidFill>
              <a:latin typeface="Calibri" panose="020F0502020204030204" pitchFamily="34" charset="0"/>
              <a:ea typeface="Cutive"/>
              <a:cs typeface="Calibri" panose="020F0502020204030204" pitchFamily="34" charset="0"/>
              <a:sym typeface="Cutive"/>
            </a:endParaRPr>
          </a:p>
          <a:p>
            <a:pPr>
              <a:buSzPts val="1800"/>
            </a:pPr>
            <a:r>
              <a:rPr lang="it-IT" sz="1800" dirty="0">
                <a:solidFill>
                  <a:schemeClr val="dk1"/>
                </a:solidFill>
                <a:latin typeface="Calibri" panose="020F0502020204030204" pitchFamily="34" charset="0"/>
                <a:ea typeface="Cutive"/>
                <a:cs typeface="Calibri" panose="020F0502020204030204" pitchFamily="34" charset="0"/>
                <a:sym typeface="Cutive"/>
              </a:rPr>
              <a:t>Composizione :</a:t>
            </a:r>
          </a:p>
          <a:p>
            <a:pPr>
              <a:buSzPts val="1800"/>
            </a:pPr>
            <a:r>
              <a:rPr lang="it-IT" sz="1800" dirty="0">
                <a:solidFill>
                  <a:schemeClr val="dk1"/>
                </a:solidFill>
                <a:latin typeface="Calibri" panose="020F0502020204030204" pitchFamily="34" charset="0"/>
                <a:ea typeface="Cutive"/>
                <a:cs typeface="Calibri" panose="020F0502020204030204" pitchFamily="34" charset="0"/>
                <a:sym typeface="Cutive"/>
              </a:rPr>
              <a:t>		73% di idrogeno</a:t>
            </a:r>
          </a:p>
          <a:p>
            <a:pPr>
              <a:buSzPts val="1800"/>
            </a:pPr>
            <a:r>
              <a:rPr lang="it-IT" sz="1800" dirty="0">
                <a:solidFill>
                  <a:schemeClr val="dk1"/>
                </a:solidFill>
                <a:latin typeface="Calibri" panose="020F0502020204030204" pitchFamily="34" charset="0"/>
                <a:ea typeface="Cutive"/>
                <a:cs typeface="Calibri" panose="020F0502020204030204" pitchFamily="34" charset="0"/>
                <a:sym typeface="Cutive"/>
              </a:rPr>
              <a:t>		25% di elio</a:t>
            </a:r>
          </a:p>
          <a:p>
            <a:pPr>
              <a:buSzPts val="1800"/>
            </a:pPr>
            <a:r>
              <a:rPr lang="it-IT" sz="1800" dirty="0">
                <a:solidFill>
                  <a:schemeClr val="dk1"/>
                </a:solidFill>
                <a:latin typeface="Calibri" panose="020F0502020204030204" pitchFamily="34" charset="0"/>
                <a:ea typeface="Cutive"/>
                <a:cs typeface="Calibri" panose="020F0502020204030204" pitchFamily="34" charset="0"/>
                <a:sym typeface="Cutive"/>
              </a:rPr>
              <a:t>		2% altri elementi</a:t>
            </a:r>
            <a:endParaRPr lang="it-IT" dirty="0">
              <a:latin typeface="Calibri" panose="020F0502020204030204" pitchFamily="34" charset="0"/>
              <a:cs typeface="Calibri" panose="020F0502020204030204" pitchFamily="34" charset="0"/>
            </a:endParaRPr>
          </a:p>
        </p:txBody>
      </p:sp>
      <p:sp>
        <p:nvSpPr>
          <p:cNvPr id="226" name="Google Shape;226;p28"/>
          <p:cNvSpPr txBox="1"/>
          <p:nvPr/>
        </p:nvSpPr>
        <p:spPr>
          <a:xfrm>
            <a:off x="-38099" y="5184003"/>
            <a:ext cx="3924300" cy="646290"/>
          </a:xfrm>
          <a:prstGeom prst="rect">
            <a:avLst/>
          </a:prstGeom>
          <a:noFill/>
          <a:ln>
            <a:noFill/>
          </a:ln>
        </p:spPr>
        <p:txBody>
          <a:bodyPr spcFirstLastPara="1" wrap="square" lIns="91425" tIns="45700" rIns="91425" bIns="45700" anchor="t" anchorCtr="0">
            <a:spAutoFit/>
          </a:bodyPr>
          <a:lstStyle/>
          <a:p>
            <a:r>
              <a:rPr lang="en-GB" sz="1200" dirty="0">
                <a:latin typeface="Calibri" panose="020F0502020204030204" pitchFamily="34" charset="0"/>
                <a:cs typeface="Calibri" panose="020F0502020204030204" pitchFamily="34" charset="0"/>
              </a:rPr>
              <a:t>Fonte: </a:t>
            </a:r>
            <a:r>
              <a:rPr lang="en-GB" sz="1200" dirty="0" err="1">
                <a:latin typeface="Calibri" panose="020F0502020204030204" pitchFamily="34" charset="0"/>
                <a:cs typeface="Calibri" panose="020F0502020204030204" pitchFamily="34" charset="0"/>
              </a:rPr>
              <a:t>Futura</a:t>
            </a:r>
            <a:r>
              <a:rPr lang="en-GB" sz="1200" dirty="0">
                <a:latin typeface="Calibri" panose="020F0502020204030204" pitchFamily="34" charset="0"/>
                <a:cs typeface="Calibri" panose="020F0502020204030204" pitchFamily="34" charset="0"/>
              </a:rPr>
              <a:t> Sciences https://</a:t>
            </a:r>
            <a:r>
              <a:rPr lang="en-GB" sz="1200" dirty="0" err="1">
                <a:latin typeface="Calibri" panose="020F0502020204030204" pitchFamily="34" charset="0"/>
                <a:cs typeface="Calibri" panose="020F0502020204030204" pitchFamily="34" charset="0"/>
              </a:rPr>
              <a:t>www.futura-sciences.com</a:t>
            </a:r>
            <a:r>
              <a:rPr lang="en-GB" sz="1200" dirty="0">
                <a:latin typeface="Calibri" panose="020F0502020204030204" pitchFamily="34" charset="0"/>
                <a:cs typeface="Calibri" panose="020F0502020204030204" pitchFamily="34" charset="0"/>
              </a:rPr>
              <a:t>/sciences/questions-</a:t>
            </a:r>
            <a:r>
              <a:rPr lang="en-GB" sz="1200" dirty="0" err="1">
                <a:latin typeface="Calibri" panose="020F0502020204030204" pitchFamily="34" charset="0"/>
                <a:cs typeface="Calibri" panose="020F0502020204030204" pitchFamily="34" charset="0"/>
              </a:rPr>
              <a:t>reponses</a:t>
            </a:r>
            <a:r>
              <a:rPr lang="en-GB" sz="1200" dirty="0">
                <a:latin typeface="Calibri" panose="020F0502020204030204" pitchFamily="34" charset="0"/>
                <a:cs typeface="Calibri" panose="020F0502020204030204" pitchFamily="34" charset="0"/>
              </a:rPr>
              <a:t>/astronomie-temperature-soleil-6296/</a:t>
            </a:r>
          </a:p>
        </p:txBody>
      </p:sp>
      <p:pic>
        <p:nvPicPr>
          <p:cNvPr id="7" name="Google Shape;109;p15" descr="Scientist woman.png">
            <a:extLst>
              <a:ext uri="{FF2B5EF4-FFF2-40B4-BE49-F238E27FC236}">
                <a16:creationId xmlns:a16="http://schemas.microsoft.com/office/drawing/2014/main" id="{970723F7-767C-8046-9DC0-F6D24C96D1FB}"/>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11" name="Google Shape;231;p29">
            <a:extLst>
              <a:ext uri="{FF2B5EF4-FFF2-40B4-BE49-F238E27FC236}">
                <a16:creationId xmlns:a16="http://schemas.microsoft.com/office/drawing/2014/main" id="{8A1EB1E9-DB50-4643-9076-448EAECC79DC}"/>
              </a:ext>
            </a:extLst>
          </p:cNvPr>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it-IT" dirty="0">
                <a:latin typeface="Calibri" panose="020F0502020204030204" pitchFamily="34" charset="0"/>
                <a:cs typeface="Calibri" panose="020F0502020204030204" pitchFamily="34" charset="0"/>
              </a:rPr>
              <a:t>Sospetto n°1: il Sole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4" name="Google Shape;234;p29"/>
          <p:cNvSpPr txBox="1"/>
          <p:nvPr/>
        </p:nvSpPr>
        <p:spPr>
          <a:xfrm>
            <a:off x="5041901" y="1554023"/>
            <a:ext cx="3893377" cy="4524275"/>
          </a:xfrm>
          <a:prstGeom prst="rect">
            <a:avLst/>
          </a:prstGeom>
          <a:noFill/>
          <a:ln>
            <a:noFill/>
          </a:ln>
        </p:spPr>
        <p:txBody>
          <a:bodyPr spcFirstLastPara="1" wrap="square" lIns="91425" tIns="45700" rIns="91425" bIns="45700" anchor="t" anchorCtr="0">
            <a:spAutoFit/>
          </a:bodyPr>
          <a:lstStyle/>
          <a:p>
            <a:pPr>
              <a:buSzPts val="2000"/>
            </a:pPr>
            <a:r>
              <a:rPr lang="it-IT" sz="1800" i="1" dirty="0">
                <a:solidFill>
                  <a:srgbClr val="3366FF"/>
                </a:solidFill>
                <a:latin typeface="Calibri" panose="020F0502020204030204" pitchFamily="34" charset="0"/>
                <a:ea typeface="Calibri"/>
                <a:cs typeface="Calibri" panose="020F0502020204030204" pitchFamily="34" charset="0"/>
                <a:sym typeface="Calibri"/>
              </a:rPr>
              <a:t>"Il Sole da solo fornisce il 99,99% dell'energia che entra nel nostro ambiente sulla Terra.</a:t>
            </a:r>
          </a:p>
          <a:p>
            <a:pPr>
              <a:buSzPts val="2000"/>
            </a:pPr>
            <a:endParaRPr lang="it-IT" sz="1800" i="1" dirty="0">
              <a:solidFill>
                <a:srgbClr val="3366FF"/>
              </a:solidFill>
              <a:latin typeface="Calibri" panose="020F0502020204030204" pitchFamily="34" charset="0"/>
              <a:ea typeface="Calibri"/>
              <a:cs typeface="Calibri" panose="020F0502020204030204" pitchFamily="34" charset="0"/>
              <a:sym typeface="Calibri"/>
            </a:endParaRPr>
          </a:p>
          <a:p>
            <a:pPr>
              <a:buSzPts val="2000"/>
            </a:pPr>
            <a:r>
              <a:rPr lang="it-IT" sz="1800" i="1" dirty="0">
                <a:solidFill>
                  <a:srgbClr val="3366FF"/>
                </a:solidFill>
                <a:latin typeface="Calibri" panose="020F0502020204030204" pitchFamily="34" charset="0"/>
                <a:ea typeface="Calibri"/>
                <a:cs typeface="Calibri" panose="020F0502020204030204" pitchFamily="34" charset="0"/>
                <a:sym typeface="Calibri"/>
              </a:rPr>
              <a:t>Questa abbondante energia ci raggiunge principalmente sotto forma di radiazioni, compresa la luce visibile, le radiazioni infrarosse e ultraviolette."</a:t>
            </a:r>
          </a:p>
          <a:p>
            <a:pPr>
              <a:buSzPts val="2000"/>
            </a:pPr>
            <a:endParaRPr lang="it-IT" sz="1800" i="1" dirty="0">
              <a:solidFill>
                <a:srgbClr val="3366FF"/>
              </a:solidFill>
              <a:latin typeface="Calibri" panose="020F0502020204030204" pitchFamily="34" charset="0"/>
              <a:ea typeface="Calibri"/>
              <a:cs typeface="Calibri" panose="020F0502020204030204" pitchFamily="34" charset="0"/>
              <a:sym typeface="Calibri"/>
            </a:endParaRPr>
          </a:p>
          <a:p>
            <a:pPr>
              <a:buSzPts val="2000"/>
            </a:pPr>
            <a:r>
              <a:rPr lang="it-IT" sz="1800" i="1" dirty="0">
                <a:solidFill>
                  <a:srgbClr val="3366FF"/>
                </a:solidFill>
                <a:latin typeface="Calibri" panose="020F0502020204030204" pitchFamily="34" charset="0"/>
                <a:ea typeface="Calibri"/>
                <a:cs typeface="Calibri" panose="020F0502020204030204" pitchFamily="34" charset="0"/>
                <a:sym typeface="Calibri"/>
              </a:rPr>
              <a:t>"Chi pensa che il sole possa essere responsabile dell'attuale riscaldamento globale? Perché sì o perché no?"</a:t>
            </a:r>
          </a:p>
          <a:p>
            <a:pPr>
              <a:buSzPts val="2000"/>
            </a:pPr>
            <a:endParaRPr lang="it-IT" sz="1800" i="1" dirty="0">
              <a:solidFill>
                <a:srgbClr val="3366FF"/>
              </a:solidFill>
              <a:latin typeface="Calibri" panose="020F0502020204030204" pitchFamily="34" charset="0"/>
              <a:ea typeface="Calibri"/>
              <a:cs typeface="Calibri" panose="020F0502020204030204" pitchFamily="34" charset="0"/>
              <a:sym typeface="Calibri"/>
            </a:endParaRPr>
          </a:p>
          <a:p>
            <a:pPr>
              <a:buSzPts val="2000"/>
            </a:pPr>
            <a:r>
              <a:rPr lang="it-IT" sz="1800" i="1" dirty="0">
                <a:solidFill>
                  <a:srgbClr val="3366FF"/>
                </a:solidFill>
                <a:latin typeface="Calibri" panose="020F0502020204030204" pitchFamily="34" charset="0"/>
                <a:ea typeface="Calibri"/>
                <a:cs typeface="Calibri" panose="020F0502020204030204" pitchFamily="34" charset="0"/>
                <a:sym typeface="Calibri"/>
              </a:rPr>
              <a:t>"Pensi che il riscaldamento globale sia un fenomeno naturale o causato dall'uomo?"</a:t>
            </a:r>
            <a:endParaRPr lang="it-IT" sz="18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8" name="Google Shape;109;p15" descr="Scientist woman.png">
            <a:extLst>
              <a:ext uri="{FF2B5EF4-FFF2-40B4-BE49-F238E27FC236}">
                <a16:creationId xmlns:a16="http://schemas.microsoft.com/office/drawing/2014/main" id="{B2FDEE9B-0995-F045-98FB-F177E1016BA3}"/>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pic>
        <p:nvPicPr>
          <p:cNvPr id="9" name="Google Shape;224;p28" descr="sun_title.jpg">
            <a:extLst>
              <a:ext uri="{FF2B5EF4-FFF2-40B4-BE49-F238E27FC236}">
                <a16:creationId xmlns:a16="http://schemas.microsoft.com/office/drawing/2014/main" id="{7AC4B33C-071E-2449-969C-B6A1B92FD2B7}"/>
              </a:ext>
            </a:extLst>
          </p:cNvPr>
          <p:cNvPicPr preferRelativeResize="0"/>
          <p:nvPr/>
        </p:nvPicPr>
        <p:blipFill rotWithShape="1">
          <a:blip r:embed="rId4">
            <a:alphaModFix/>
          </a:blip>
          <a:srcRect/>
          <a:stretch/>
        </p:blipFill>
        <p:spPr>
          <a:xfrm>
            <a:off x="0" y="1554023"/>
            <a:ext cx="4515506" cy="3629980"/>
          </a:xfrm>
          <a:prstGeom prst="rect">
            <a:avLst/>
          </a:prstGeom>
          <a:noFill/>
          <a:ln>
            <a:noFill/>
          </a:ln>
        </p:spPr>
      </p:pic>
      <p:sp>
        <p:nvSpPr>
          <p:cNvPr id="10" name="Google Shape;226;p28">
            <a:extLst>
              <a:ext uri="{FF2B5EF4-FFF2-40B4-BE49-F238E27FC236}">
                <a16:creationId xmlns:a16="http://schemas.microsoft.com/office/drawing/2014/main" id="{DAB58DC1-F82F-BF46-8051-53E16CD82748}"/>
              </a:ext>
            </a:extLst>
          </p:cNvPr>
          <p:cNvSpPr txBox="1"/>
          <p:nvPr/>
        </p:nvSpPr>
        <p:spPr>
          <a:xfrm>
            <a:off x="-38099" y="5184003"/>
            <a:ext cx="3924300" cy="646290"/>
          </a:xfrm>
          <a:prstGeom prst="rect">
            <a:avLst/>
          </a:prstGeom>
          <a:noFill/>
          <a:ln>
            <a:noFill/>
          </a:ln>
        </p:spPr>
        <p:txBody>
          <a:bodyPr spcFirstLastPara="1" wrap="square" lIns="91425" tIns="45700" rIns="91425" bIns="45700" anchor="t" anchorCtr="0">
            <a:spAutoFit/>
          </a:bodyPr>
          <a:lstStyle/>
          <a:p>
            <a:r>
              <a:rPr lang="en-GB" sz="1200" dirty="0">
                <a:latin typeface="Calibri" panose="020F0502020204030204" pitchFamily="34" charset="0"/>
                <a:cs typeface="Calibri" panose="020F0502020204030204" pitchFamily="34" charset="0"/>
              </a:rPr>
              <a:t>Fonte: </a:t>
            </a:r>
            <a:r>
              <a:rPr lang="en-GB" sz="1200" dirty="0" err="1">
                <a:latin typeface="Calibri" panose="020F0502020204030204" pitchFamily="34" charset="0"/>
                <a:cs typeface="Calibri" panose="020F0502020204030204" pitchFamily="34" charset="0"/>
              </a:rPr>
              <a:t>Futura</a:t>
            </a:r>
            <a:r>
              <a:rPr lang="en-GB" sz="1200" dirty="0">
                <a:latin typeface="Calibri" panose="020F0502020204030204" pitchFamily="34" charset="0"/>
                <a:cs typeface="Calibri" panose="020F0502020204030204" pitchFamily="34" charset="0"/>
              </a:rPr>
              <a:t> Sciences https://</a:t>
            </a:r>
            <a:r>
              <a:rPr lang="en-GB" sz="1200" dirty="0" err="1">
                <a:latin typeface="Calibri" panose="020F0502020204030204" pitchFamily="34" charset="0"/>
                <a:cs typeface="Calibri" panose="020F0502020204030204" pitchFamily="34" charset="0"/>
              </a:rPr>
              <a:t>www.futura-sciences.com</a:t>
            </a:r>
            <a:r>
              <a:rPr lang="en-GB" sz="1200" dirty="0">
                <a:latin typeface="Calibri" panose="020F0502020204030204" pitchFamily="34" charset="0"/>
                <a:cs typeface="Calibri" panose="020F0502020204030204" pitchFamily="34" charset="0"/>
              </a:rPr>
              <a:t>/sciences/questions-</a:t>
            </a:r>
            <a:r>
              <a:rPr lang="en-GB" sz="1200" dirty="0" err="1">
                <a:latin typeface="Calibri" panose="020F0502020204030204" pitchFamily="34" charset="0"/>
                <a:cs typeface="Calibri" panose="020F0502020204030204" pitchFamily="34" charset="0"/>
              </a:rPr>
              <a:t>reponses</a:t>
            </a:r>
            <a:r>
              <a:rPr lang="en-GB" sz="1200" dirty="0">
                <a:latin typeface="Calibri" panose="020F0502020204030204" pitchFamily="34" charset="0"/>
                <a:cs typeface="Calibri" panose="020F0502020204030204" pitchFamily="34" charset="0"/>
              </a:rPr>
              <a:t>/astronomie-temperature-soleil-6296/</a:t>
            </a:r>
          </a:p>
        </p:txBody>
      </p:sp>
      <p:sp>
        <p:nvSpPr>
          <p:cNvPr id="13" name="Google Shape;231;p29">
            <a:extLst>
              <a:ext uri="{FF2B5EF4-FFF2-40B4-BE49-F238E27FC236}">
                <a16:creationId xmlns:a16="http://schemas.microsoft.com/office/drawing/2014/main" id="{782CBAD1-0A3F-4447-AA1C-67541B6F1EFE}"/>
              </a:ext>
            </a:extLst>
          </p:cNvPr>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it-IT" dirty="0">
                <a:latin typeface="Calibri" panose="020F0502020204030204" pitchFamily="34" charset="0"/>
                <a:cs typeface="Calibri" panose="020F0502020204030204" pitchFamily="34" charset="0"/>
              </a:rPr>
              <a:t>Sospetto n°1: il Sole</a:t>
            </a:r>
            <a:endParaRPr lang="en-GB" dirty="0">
              <a:latin typeface="Calibri" panose="020F0502020204030204" pitchFamily="34" charset="0"/>
              <a:cs typeface="Calibri" panose="020F0502020204030204" pitchFamily="34" charset="0"/>
            </a:endParaRPr>
          </a:p>
        </p:txBody>
      </p:sp>
      <p:sp>
        <p:nvSpPr>
          <p:cNvPr id="11" name="Google Shape;104;p15">
            <a:extLst>
              <a:ext uri="{FF2B5EF4-FFF2-40B4-BE49-F238E27FC236}">
                <a16:creationId xmlns:a16="http://schemas.microsoft.com/office/drawing/2014/main" id="{4A53F771-5050-B644-869A-6552BBFBE104}"/>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it-IT" smtClean="0">
                <a:latin typeface="Calibri" panose="020F0502020204030204" pitchFamily="34" charset="0"/>
                <a:cs typeface="Calibri" panose="020F0502020204030204" pitchFamily="34" charset="0"/>
              </a:rPr>
              <a:pPr/>
              <a:t>17</a:t>
            </a:fld>
            <a:endParaRPr lang="it-IT" dirty="0">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it-IT" dirty="0">
                <a:latin typeface="Calibri" panose="020F0502020204030204" pitchFamily="34" charset="0"/>
                <a:cs typeface="Calibri" panose="020F0502020204030204" pitchFamily="34" charset="0"/>
              </a:rPr>
              <a:t>Sospetto n°1: il Sole</a:t>
            </a:r>
            <a:endParaRPr lang="en-GB" dirty="0">
              <a:latin typeface="Calibri" panose="020F0502020204030204" pitchFamily="34" charset="0"/>
              <a:cs typeface="Calibri" panose="020F0502020204030204" pitchFamily="34" charset="0"/>
            </a:endParaRPr>
          </a:p>
        </p:txBody>
      </p:sp>
      <p:sp>
        <p:nvSpPr>
          <p:cNvPr id="242" name="Google Shape;242;p30"/>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latin typeface="Calibri" panose="020F0502020204030204" pitchFamily="34" charset="0"/>
                <a:cs typeface="Calibri" panose="020F0502020204030204" pitchFamily="34" charset="0"/>
              </a:rPr>
              <a:pPr/>
              <a:t>18</a:t>
            </a:fld>
            <a:endParaRPr lang="en-GB">
              <a:latin typeface="Calibri" panose="020F0502020204030204" pitchFamily="34" charset="0"/>
              <a:cs typeface="Calibri" panose="020F0502020204030204" pitchFamily="34" charset="0"/>
            </a:endParaRPr>
          </a:p>
        </p:txBody>
      </p:sp>
      <p:sp>
        <p:nvSpPr>
          <p:cNvPr id="244" name="Google Shape;244;p30"/>
          <p:cNvSpPr txBox="1"/>
          <p:nvPr/>
        </p:nvSpPr>
        <p:spPr>
          <a:xfrm>
            <a:off x="5331422" y="1554023"/>
            <a:ext cx="3812578" cy="3139281"/>
          </a:xfrm>
          <a:prstGeom prst="rect">
            <a:avLst/>
          </a:prstGeom>
          <a:noFill/>
          <a:ln>
            <a:noFill/>
          </a:ln>
        </p:spPr>
        <p:txBody>
          <a:bodyPr spcFirstLastPara="1" wrap="square" lIns="91425" tIns="45700" rIns="91425" bIns="45700" anchor="t" anchorCtr="0">
            <a:spAutoFit/>
          </a:bodyPr>
          <a:lstStyle/>
          <a:p>
            <a:pPr>
              <a:buSzPts val="2200"/>
            </a:pPr>
            <a:r>
              <a:rPr lang="it-IT" sz="1800" i="1" dirty="0">
                <a:solidFill>
                  <a:srgbClr val="3366FF"/>
                </a:solidFill>
                <a:latin typeface="Calibri" panose="020F0502020204030204" pitchFamily="34" charset="0"/>
                <a:ea typeface="Calibri"/>
                <a:cs typeface="Calibri" panose="020F0502020204030204" pitchFamily="34" charset="0"/>
                <a:sym typeface="Calibri"/>
              </a:rPr>
              <a:t>"Il flusso di energia solare ricevuta sulla superficie terrestre e l'insolazione varia essenzialmente a causa del movimento rotatorio del nostro pianeta attorno al suo asse di rotazione, che è l'origine dell'alternanza tra giorno e notte. Varia anche con il movimento di rivoluzione nella sua orbita intorno al Sole, che è l'origine dell'alternanza delle stagioni."</a:t>
            </a:r>
            <a:endParaRPr lang="it-IT" sz="1800" dirty="0">
              <a:latin typeface="Calibri" panose="020F0502020204030204" pitchFamily="34" charset="0"/>
              <a:cs typeface="Calibri" panose="020F0502020204030204" pitchFamily="34" charset="0"/>
            </a:endParaRPr>
          </a:p>
        </p:txBody>
      </p:sp>
      <p:pic>
        <p:nvPicPr>
          <p:cNvPr id="8" name="Google Shape;109;p15" descr="Scientist woman.png">
            <a:extLst>
              <a:ext uri="{FF2B5EF4-FFF2-40B4-BE49-F238E27FC236}">
                <a16:creationId xmlns:a16="http://schemas.microsoft.com/office/drawing/2014/main" id="{76B30CE5-0179-8245-A0E4-9FEADC61AB10}"/>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pic>
        <p:nvPicPr>
          <p:cNvPr id="9" name="Google Shape;224;p28" descr="sun_title.jpg">
            <a:extLst>
              <a:ext uri="{FF2B5EF4-FFF2-40B4-BE49-F238E27FC236}">
                <a16:creationId xmlns:a16="http://schemas.microsoft.com/office/drawing/2014/main" id="{98BAE159-A4C0-9943-A261-70F8CDEEACF2}"/>
              </a:ext>
            </a:extLst>
          </p:cNvPr>
          <p:cNvPicPr preferRelativeResize="0"/>
          <p:nvPr/>
        </p:nvPicPr>
        <p:blipFill rotWithShape="1">
          <a:blip r:embed="rId4">
            <a:alphaModFix/>
          </a:blip>
          <a:srcRect/>
          <a:stretch/>
        </p:blipFill>
        <p:spPr>
          <a:xfrm>
            <a:off x="0" y="1554023"/>
            <a:ext cx="4515506" cy="3629980"/>
          </a:xfrm>
          <a:prstGeom prst="rect">
            <a:avLst/>
          </a:prstGeom>
          <a:noFill/>
          <a:ln>
            <a:noFill/>
          </a:ln>
        </p:spPr>
      </p:pic>
      <p:sp>
        <p:nvSpPr>
          <p:cNvPr id="10" name="Google Shape;226;p28">
            <a:extLst>
              <a:ext uri="{FF2B5EF4-FFF2-40B4-BE49-F238E27FC236}">
                <a16:creationId xmlns:a16="http://schemas.microsoft.com/office/drawing/2014/main" id="{85727024-295D-8B4A-99DB-F0E763B95A6B}"/>
              </a:ext>
            </a:extLst>
          </p:cNvPr>
          <p:cNvSpPr txBox="1"/>
          <p:nvPr/>
        </p:nvSpPr>
        <p:spPr>
          <a:xfrm>
            <a:off x="-38099" y="5184003"/>
            <a:ext cx="3924300" cy="646290"/>
          </a:xfrm>
          <a:prstGeom prst="rect">
            <a:avLst/>
          </a:prstGeom>
          <a:noFill/>
          <a:ln>
            <a:noFill/>
          </a:ln>
        </p:spPr>
        <p:txBody>
          <a:bodyPr spcFirstLastPara="1" wrap="square" lIns="91425" tIns="45700" rIns="91425" bIns="45700" anchor="t" anchorCtr="0">
            <a:spAutoFit/>
          </a:bodyPr>
          <a:lstStyle/>
          <a:p>
            <a:r>
              <a:rPr lang="en-GB" sz="1200" dirty="0">
                <a:latin typeface="Calibri" panose="020F0502020204030204" pitchFamily="34" charset="0"/>
                <a:cs typeface="Calibri" panose="020F0502020204030204" pitchFamily="34" charset="0"/>
              </a:rPr>
              <a:t>Fonte: </a:t>
            </a:r>
            <a:r>
              <a:rPr lang="en-GB" sz="1200" dirty="0" err="1">
                <a:latin typeface="Calibri" panose="020F0502020204030204" pitchFamily="34" charset="0"/>
                <a:cs typeface="Calibri" panose="020F0502020204030204" pitchFamily="34" charset="0"/>
              </a:rPr>
              <a:t>Futura</a:t>
            </a:r>
            <a:r>
              <a:rPr lang="en-GB" sz="1200" dirty="0">
                <a:latin typeface="Calibri" panose="020F0502020204030204" pitchFamily="34" charset="0"/>
                <a:cs typeface="Calibri" panose="020F0502020204030204" pitchFamily="34" charset="0"/>
              </a:rPr>
              <a:t> Sciences https://</a:t>
            </a:r>
            <a:r>
              <a:rPr lang="en-GB" sz="1200" dirty="0" err="1">
                <a:latin typeface="Calibri" panose="020F0502020204030204" pitchFamily="34" charset="0"/>
                <a:cs typeface="Calibri" panose="020F0502020204030204" pitchFamily="34" charset="0"/>
              </a:rPr>
              <a:t>www.futura-sciences.com</a:t>
            </a:r>
            <a:r>
              <a:rPr lang="en-GB" sz="1200" dirty="0">
                <a:latin typeface="Calibri" panose="020F0502020204030204" pitchFamily="34" charset="0"/>
                <a:cs typeface="Calibri" panose="020F0502020204030204" pitchFamily="34" charset="0"/>
              </a:rPr>
              <a:t>/sciences/questions-</a:t>
            </a:r>
            <a:r>
              <a:rPr lang="en-GB" sz="1200" dirty="0" err="1">
                <a:latin typeface="Calibri" panose="020F0502020204030204" pitchFamily="34" charset="0"/>
                <a:cs typeface="Calibri" panose="020F0502020204030204" pitchFamily="34" charset="0"/>
              </a:rPr>
              <a:t>reponses</a:t>
            </a:r>
            <a:r>
              <a:rPr lang="en-GB" sz="1200" dirty="0">
                <a:latin typeface="Calibri" panose="020F0502020204030204" pitchFamily="34" charset="0"/>
                <a:cs typeface="Calibri" panose="020F0502020204030204" pitchFamily="34" charset="0"/>
              </a:rPr>
              <a:t>/astronomie-temperature-soleil-6296/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361950" y="2130429"/>
            <a:ext cx="8420100" cy="1470025"/>
          </a:xfrm>
          <a:prstGeom prst="rect">
            <a:avLst/>
          </a:prstGeom>
          <a:noFill/>
          <a:ln>
            <a:noFill/>
          </a:ln>
        </p:spPr>
        <p:txBody>
          <a:bodyPr spcFirstLastPara="1" wrap="square" lIns="91425" tIns="45700" rIns="91425" bIns="45700" anchor="ctr" anchorCtr="0">
            <a:normAutofit/>
          </a:bodyPr>
          <a:lstStyle/>
          <a:p>
            <a:pPr>
              <a:buSzPts val="4400"/>
            </a:pPr>
            <a:r>
              <a:rPr lang="it-IT" dirty="0"/>
              <a:t>Ricerca sui Cambiamenti Climatici</a:t>
            </a:r>
          </a:p>
        </p:txBody>
      </p:sp>
      <p:sp>
        <p:nvSpPr>
          <p:cNvPr id="89" name="Google Shape;89;p13"/>
          <p:cNvSpPr txBox="1">
            <a:spLocks noGrp="1"/>
          </p:cNvSpPr>
          <p:nvPr>
            <p:ph type="subTitle" idx="1"/>
          </p:nvPr>
        </p:nvSpPr>
        <p:spPr>
          <a:xfrm>
            <a:off x="1104900" y="3886201"/>
            <a:ext cx="6934200" cy="1752600"/>
          </a:xfrm>
          <a:prstGeom prst="rect">
            <a:avLst/>
          </a:prstGeom>
          <a:noFill/>
          <a:ln>
            <a:noFill/>
          </a:ln>
        </p:spPr>
        <p:txBody>
          <a:bodyPr spcFirstLastPara="1" wrap="square" lIns="91425" tIns="45700" rIns="91425" bIns="45700" anchor="t" anchorCtr="0">
            <a:normAutofit/>
          </a:bodyPr>
          <a:lstStyle/>
          <a:p>
            <a:pPr marL="0" indent="0">
              <a:spcBef>
                <a:spcPts val="0"/>
              </a:spcBef>
            </a:pPr>
            <a:r>
              <a:rPr lang="it-IT" dirty="0"/>
              <a:t>Risorsa educativa</a:t>
            </a:r>
          </a:p>
          <a:p>
            <a:pPr marL="0" indent="0">
              <a:spcBef>
                <a:spcPts val="400"/>
              </a:spcBef>
              <a:buSzPts val="2000"/>
            </a:pPr>
            <a:r>
              <a:rPr lang="it-IT" sz="2000" dirty="0"/>
              <a:t>Per studenti dai 14 ai 18 anni</a:t>
            </a:r>
          </a:p>
        </p:txBody>
      </p:sp>
      <p:sp>
        <p:nvSpPr>
          <p:cNvPr id="5" name="Google Shape;104;p15">
            <a:extLst>
              <a:ext uri="{FF2B5EF4-FFF2-40B4-BE49-F238E27FC236}">
                <a16:creationId xmlns:a16="http://schemas.microsoft.com/office/drawing/2014/main" id="{6CFBC13F-F0E2-C44A-A918-197CD7E08CEF}"/>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it-IT" smtClean="0">
                <a:latin typeface="Calibri" panose="020F0502020204030204" pitchFamily="34" charset="0"/>
                <a:cs typeface="Calibri" panose="020F0502020204030204" pitchFamily="34" charset="0"/>
              </a:rPr>
              <a:pPr/>
              <a:t>1</a:t>
            </a:fld>
            <a:endParaRPr lang="it-IT"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31"/>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latin typeface="Calibri" panose="020F0502020204030204" pitchFamily="34" charset="0"/>
                <a:cs typeface="Calibri" panose="020F0502020204030204" pitchFamily="34" charset="0"/>
              </a:rPr>
              <a:pPr/>
              <a:t>19</a:t>
            </a:fld>
            <a:endParaRPr>
              <a:latin typeface="Calibri" panose="020F0502020204030204" pitchFamily="34" charset="0"/>
              <a:cs typeface="Calibri" panose="020F0502020204030204" pitchFamily="34" charset="0"/>
            </a:endParaRPr>
          </a:p>
        </p:txBody>
      </p:sp>
      <p:sp>
        <p:nvSpPr>
          <p:cNvPr id="253" name="Google Shape;253;p31"/>
          <p:cNvSpPr txBox="1"/>
          <p:nvPr/>
        </p:nvSpPr>
        <p:spPr>
          <a:xfrm>
            <a:off x="5509222" y="1564285"/>
            <a:ext cx="3634778" cy="4524275"/>
          </a:xfrm>
          <a:prstGeom prst="rect">
            <a:avLst/>
          </a:prstGeom>
          <a:noFill/>
          <a:ln>
            <a:noFill/>
          </a:ln>
        </p:spPr>
        <p:txBody>
          <a:bodyPr spcFirstLastPara="1" wrap="square" lIns="91425" tIns="45700" rIns="91425" bIns="45700" anchor="t" anchorCtr="0">
            <a:spAutoFit/>
          </a:bodyPr>
          <a:lstStyle/>
          <a:p>
            <a:pPr>
              <a:buSzPts val="2000"/>
            </a:pPr>
            <a:r>
              <a:rPr lang="it-IT" sz="1800" b="1" i="1" dirty="0">
                <a:solidFill>
                  <a:srgbClr val="3366FF"/>
                </a:solidFill>
                <a:latin typeface="Calibri" panose="020F0502020204030204" pitchFamily="34" charset="0"/>
                <a:ea typeface="Calibri"/>
                <a:cs typeface="Calibri" panose="020F0502020204030204" pitchFamily="34" charset="0"/>
                <a:sym typeface="Calibri"/>
              </a:rPr>
              <a:t>Ciclo di </a:t>
            </a:r>
            <a:r>
              <a:rPr lang="it-IT" sz="1800" b="1" i="1" dirty="0" err="1">
                <a:solidFill>
                  <a:srgbClr val="3366FF"/>
                </a:solidFill>
                <a:latin typeface="Calibri" panose="020F0502020204030204" pitchFamily="34" charset="0"/>
                <a:ea typeface="Calibri"/>
                <a:cs typeface="Calibri" panose="020F0502020204030204" pitchFamily="34" charset="0"/>
                <a:sym typeface="Calibri"/>
              </a:rPr>
              <a:t>Milutin</a:t>
            </a:r>
            <a:r>
              <a:rPr lang="it-IT" sz="1800" b="1" i="1" dirty="0">
                <a:solidFill>
                  <a:srgbClr val="3366FF"/>
                </a:solidFill>
                <a:latin typeface="Calibri" panose="020F0502020204030204" pitchFamily="34" charset="0"/>
                <a:ea typeface="Calibri"/>
                <a:cs typeface="Calibri" panose="020F0502020204030204" pitchFamily="34" charset="0"/>
                <a:sym typeface="Calibri"/>
              </a:rPr>
              <a:t> </a:t>
            </a:r>
            <a:r>
              <a:rPr lang="it-IT" sz="1800" b="1" i="1" dirty="0" err="1">
                <a:solidFill>
                  <a:srgbClr val="3366FF"/>
                </a:solidFill>
                <a:latin typeface="Calibri" panose="020F0502020204030204" pitchFamily="34" charset="0"/>
                <a:ea typeface="Calibri"/>
                <a:cs typeface="Calibri" panose="020F0502020204030204" pitchFamily="34" charset="0"/>
                <a:sym typeface="Calibri"/>
              </a:rPr>
              <a:t>Milankovitch</a:t>
            </a:r>
            <a:endParaRPr lang="it-IT" sz="1800" b="1" i="1" dirty="0">
              <a:solidFill>
                <a:srgbClr val="3366FF"/>
              </a:solidFill>
              <a:latin typeface="Calibri" panose="020F0502020204030204" pitchFamily="34" charset="0"/>
              <a:ea typeface="Calibri"/>
              <a:cs typeface="Calibri" panose="020F0502020204030204" pitchFamily="34" charset="0"/>
              <a:sym typeface="Calibri"/>
            </a:endParaRPr>
          </a:p>
          <a:p>
            <a:pPr>
              <a:buSzPts val="2000"/>
            </a:pPr>
            <a:r>
              <a:rPr lang="it-IT" sz="1800" i="1" dirty="0">
                <a:solidFill>
                  <a:srgbClr val="3366FF"/>
                </a:solidFill>
                <a:latin typeface="Calibri" panose="020F0502020204030204" pitchFamily="34" charset="0"/>
                <a:ea typeface="Calibri"/>
                <a:cs typeface="Calibri" panose="020F0502020204030204" pitchFamily="34" charset="0"/>
                <a:sym typeface="Calibri"/>
              </a:rPr>
              <a:t>I cicli sono osservabili negli archivi climatici delle carote di ghiaccio. </a:t>
            </a:r>
            <a:br>
              <a:rPr lang="it-IT" sz="1800" i="1" dirty="0">
                <a:solidFill>
                  <a:srgbClr val="3366FF"/>
                </a:solidFill>
                <a:latin typeface="Calibri" panose="020F0502020204030204" pitchFamily="34" charset="0"/>
                <a:ea typeface="Calibri"/>
                <a:cs typeface="Calibri" panose="020F0502020204030204" pitchFamily="34" charset="0"/>
                <a:sym typeface="Calibri"/>
              </a:rPr>
            </a:br>
            <a:r>
              <a:rPr lang="it-IT" sz="1800" i="1" dirty="0">
                <a:solidFill>
                  <a:srgbClr val="3366FF"/>
                </a:solidFill>
                <a:latin typeface="Calibri" panose="020F0502020204030204" pitchFamily="34" charset="0"/>
                <a:ea typeface="Calibri"/>
                <a:cs typeface="Calibri" panose="020F0502020204030204" pitchFamily="34" charset="0"/>
                <a:sym typeface="Calibri"/>
              </a:rPr>
              <a:t>Il flusso di energia irradiato dal Sole, l'irraggiamento (espresso in </a:t>
            </a:r>
            <a:r>
              <a:rPr lang="it-IT" sz="1800" i="1" dirty="0" err="1">
                <a:solidFill>
                  <a:srgbClr val="3366FF"/>
                </a:solidFill>
                <a:latin typeface="Calibri" panose="020F0502020204030204" pitchFamily="34" charset="0"/>
                <a:ea typeface="Calibri"/>
                <a:cs typeface="Calibri" panose="020F0502020204030204" pitchFamily="34" charset="0"/>
                <a:sym typeface="Calibri"/>
              </a:rPr>
              <a:t>W</a:t>
            </a:r>
            <a:r>
              <a:rPr lang="it-IT" sz="1800" i="1" dirty="0">
                <a:solidFill>
                  <a:srgbClr val="3366FF"/>
                </a:solidFill>
                <a:latin typeface="Calibri" panose="020F0502020204030204" pitchFamily="34" charset="0"/>
                <a:ea typeface="Calibri"/>
                <a:cs typeface="Calibri" panose="020F0502020204030204" pitchFamily="34" charset="0"/>
                <a:sym typeface="Calibri"/>
              </a:rPr>
              <a:t>/m</a:t>
            </a:r>
            <a:r>
              <a:rPr lang="it-IT" sz="1800" i="1" baseline="30000" dirty="0">
                <a:solidFill>
                  <a:srgbClr val="3366FF"/>
                </a:solidFill>
                <a:latin typeface="Calibri" panose="020F0502020204030204" pitchFamily="34" charset="0"/>
                <a:ea typeface="Calibri"/>
                <a:cs typeface="Calibri" panose="020F0502020204030204" pitchFamily="34" charset="0"/>
                <a:sym typeface="Calibri"/>
              </a:rPr>
              <a:t>2</a:t>
            </a:r>
            <a:r>
              <a:rPr lang="it-IT" sz="1800" i="1" dirty="0">
                <a:solidFill>
                  <a:srgbClr val="3366FF"/>
                </a:solidFill>
                <a:latin typeface="Calibri" panose="020F0502020204030204" pitchFamily="34" charset="0"/>
                <a:ea typeface="Calibri"/>
                <a:cs typeface="Calibri" panose="020F0502020204030204" pitchFamily="34" charset="0"/>
                <a:sym typeface="Calibri"/>
              </a:rPr>
              <a:t>), è stato a lungo considerato costante, da qui il suo nome di "costante solare".</a:t>
            </a:r>
          </a:p>
          <a:p>
            <a:pPr>
              <a:buSzPts val="2000"/>
            </a:pPr>
            <a:endParaRPr lang="it-IT" sz="1800" i="1" dirty="0">
              <a:solidFill>
                <a:srgbClr val="3366FF"/>
              </a:solidFill>
              <a:latin typeface="Calibri" panose="020F0502020204030204" pitchFamily="34" charset="0"/>
              <a:ea typeface="Calibri"/>
              <a:cs typeface="Calibri" panose="020F0502020204030204" pitchFamily="34" charset="0"/>
              <a:sym typeface="Calibri"/>
            </a:endParaRPr>
          </a:p>
          <a:p>
            <a:pPr>
              <a:buSzPts val="2000"/>
            </a:pPr>
            <a:r>
              <a:rPr lang="it-IT" sz="1800" i="1" dirty="0">
                <a:solidFill>
                  <a:srgbClr val="3366FF"/>
                </a:solidFill>
                <a:latin typeface="Calibri" panose="020F0502020204030204" pitchFamily="34" charset="0"/>
                <a:ea typeface="Calibri"/>
                <a:cs typeface="Calibri" panose="020F0502020204030204" pitchFamily="34" charset="0"/>
                <a:sym typeface="Calibri"/>
              </a:rPr>
              <a:t>Solo con le misurazioni estremamente precise ottenute dai satelliti negli anni '60 è stato dimostrato che questa "costante" è in realtà variabile, anche se solo leggermente, sulla base della scala umana.</a:t>
            </a:r>
            <a:endParaRPr lang="it-IT" sz="2000" dirty="0">
              <a:latin typeface="Calibri" panose="020F0502020204030204" pitchFamily="34" charset="0"/>
              <a:cs typeface="Calibri" panose="020F0502020204030204" pitchFamily="34" charset="0"/>
            </a:endParaRPr>
          </a:p>
        </p:txBody>
      </p:sp>
      <p:pic>
        <p:nvPicPr>
          <p:cNvPr id="254" name="Google Shape;254;p31" descr="milankovitch-cycles-hg.jpg"/>
          <p:cNvPicPr preferRelativeResize="0"/>
          <p:nvPr/>
        </p:nvPicPr>
        <p:blipFill rotWithShape="1">
          <a:blip r:embed="rId3">
            <a:alphaModFix/>
          </a:blip>
          <a:srcRect/>
          <a:stretch/>
        </p:blipFill>
        <p:spPr>
          <a:xfrm>
            <a:off x="0" y="1650124"/>
            <a:ext cx="5219700" cy="3671176"/>
          </a:xfrm>
          <a:prstGeom prst="rect">
            <a:avLst/>
          </a:prstGeom>
          <a:noFill/>
          <a:ln>
            <a:noFill/>
          </a:ln>
        </p:spPr>
      </p:pic>
      <p:sp>
        <p:nvSpPr>
          <p:cNvPr id="255" name="Google Shape;255;p31"/>
          <p:cNvSpPr txBox="1"/>
          <p:nvPr/>
        </p:nvSpPr>
        <p:spPr>
          <a:xfrm>
            <a:off x="0" y="5321300"/>
            <a:ext cx="3530601" cy="461624"/>
          </a:xfrm>
          <a:prstGeom prst="rect">
            <a:avLst/>
          </a:prstGeom>
          <a:noFill/>
          <a:ln>
            <a:noFill/>
          </a:ln>
        </p:spPr>
        <p:txBody>
          <a:bodyPr spcFirstLastPara="1" wrap="square" lIns="91425" tIns="45700" rIns="91425" bIns="45700" anchor="t" anchorCtr="0">
            <a:spAutoFit/>
          </a:bodyPr>
          <a:lstStyle/>
          <a:p>
            <a:r>
              <a:rPr lang="fr-FR" sz="1200" dirty="0">
                <a:latin typeface="Calibri" panose="020F0502020204030204" pitchFamily="34" charset="0"/>
                <a:cs typeface="Calibri" panose="020F0502020204030204" pitchFamily="34" charset="0"/>
              </a:rPr>
              <a:t>Fonte: © Hannes </a:t>
            </a:r>
            <a:r>
              <a:rPr lang="fr-FR" sz="1200" dirty="0" err="1">
                <a:latin typeface="Calibri" panose="020F0502020204030204" pitchFamily="34" charset="0"/>
                <a:cs typeface="Calibri" panose="020F0502020204030204" pitchFamily="34" charset="0"/>
              </a:rPr>
              <a:t>Grobe</a:t>
            </a:r>
            <a:r>
              <a:rPr lang="fr-FR" sz="1200" dirty="0">
                <a:latin typeface="Calibri" panose="020F0502020204030204" pitchFamily="34" charset="0"/>
                <a:cs typeface="Calibri" panose="020F0502020204030204" pitchFamily="34" charset="0"/>
              </a:rPr>
              <a:t>, </a:t>
            </a:r>
            <a:r>
              <a:rPr lang="fr-FR" sz="1200" i="1" dirty="0">
                <a:latin typeface="Calibri" panose="020F0502020204030204" pitchFamily="34" charset="0"/>
                <a:cs typeface="Calibri" panose="020F0502020204030204" pitchFamily="34" charset="0"/>
              </a:rPr>
              <a:t>Alfred Wegener Institute for Polar and Marine </a:t>
            </a:r>
            <a:r>
              <a:rPr lang="fr-FR" sz="1200" i="1" dirty="0" err="1">
                <a:latin typeface="Calibri" panose="020F0502020204030204" pitchFamily="34" charset="0"/>
                <a:cs typeface="Calibri" panose="020F0502020204030204" pitchFamily="34" charset="0"/>
              </a:rPr>
              <a:t>Research</a:t>
            </a:r>
            <a:r>
              <a:rPr lang="fr-FR" sz="1200" dirty="0">
                <a:latin typeface="Calibri" panose="020F0502020204030204" pitchFamily="34" charset="0"/>
                <a:cs typeface="Calibri" panose="020F0502020204030204" pitchFamily="34" charset="0"/>
              </a:rPr>
              <a:t>  </a:t>
            </a:r>
            <a:endParaRPr sz="1200" dirty="0">
              <a:latin typeface="Calibri" panose="020F0502020204030204" pitchFamily="34" charset="0"/>
              <a:cs typeface="Calibri" panose="020F0502020204030204" pitchFamily="34" charset="0"/>
            </a:endParaRPr>
          </a:p>
        </p:txBody>
      </p:sp>
      <p:pic>
        <p:nvPicPr>
          <p:cNvPr id="8" name="Google Shape;109;p15" descr="Scientist woman.png">
            <a:extLst>
              <a:ext uri="{FF2B5EF4-FFF2-40B4-BE49-F238E27FC236}">
                <a16:creationId xmlns:a16="http://schemas.microsoft.com/office/drawing/2014/main" id="{146D8C5A-7869-E14E-B67A-A4A04A2D93F6}"/>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11" name="Google Shape;231;p29">
            <a:extLst>
              <a:ext uri="{FF2B5EF4-FFF2-40B4-BE49-F238E27FC236}">
                <a16:creationId xmlns:a16="http://schemas.microsoft.com/office/drawing/2014/main" id="{1B331DFB-9F61-0D4B-AE7A-672DFBB37883}"/>
              </a:ext>
            </a:extLst>
          </p:cNvPr>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it-IT" dirty="0">
                <a:latin typeface="Calibri" panose="020F0502020204030204" pitchFamily="34" charset="0"/>
                <a:cs typeface="Calibri" panose="020F0502020204030204" pitchFamily="34" charset="0"/>
              </a:rPr>
              <a:t>Sospetto n°1: il Sole</a:t>
            </a:r>
            <a:endParaRPr lang="en-GB" dirty="0">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32"/>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latin typeface="Calibri" panose="020F0502020204030204" pitchFamily="34" charset="0"/>
                <a:cs typeface="Calibri" panose="020F0502020204030204" pitchFamily="34" charset="0"/>
              </a:rPr>
              <a:pPr/>
              <a:t>20</a:t>
            </a:fld>
            <a:endParaRPr>
              <a:latin typeface="Calibri" panose="020F0502020204030204" pitchFamily="34" charset="0"/>
              <a:cs typeface="Calibri" panose="020F0502020204030204" pitchFamily="34" charset="0"/>
            </a:endParaRPr>
          </a:p>
        </p:txBody>
      </p:sp>
      <p:sp>
        <p:nvSpPr>
          <p:cNvPr id="263" name="Google Shape;263;p32"/>
          <p:cNvSpPr txBox="1"/>
          <p:nvPr/>
        </p:nvSpPr>
        <p:spPr>
          <a:xfrm>
            <a:off x="-13998" y="1405016"/>
            <a:ext cx="9144000" cy="923289"/>
          </a:xfrm>
          <a:prstGeom prst="rect">
            <a:avLst/>
          </a:prstGeom>
          <a:noFill/>
          <a:ln>
            <a:noFill/>
          </a:ln>
        </p:spPr>
        <p:txBody>
          <a:bodyPr spcFirstLastPara="1" wrap="square" lIns="91425" tIns="45700" rIns="91425" bIns="45700" anchor="t" anchorCtr="0">
            <a:spAutoFit/>
          </a:bodyPr>
          <a:lstStyle/>
          <a:p>
            <a:pPr>
              <a:buSzPts val="1700"/>
            </a:pPr>
            <a:r>
              <a:rPr lang="it-IT" sz="1800" i="1" dirty="0">
                <a:solidFill>
                  <a:srgbClr val="3366FF"/>
                </a:solidFill>
                <a:latin typeface="Calibri" panose="020F0502020204030204" pitchFamily="34" charset="0"/>
                <a:ea typeface="Calibri"/>
                <a:cs typeface="Calibri" panose="020F0502020204030204" pitchFamily="34" charset="0"/>
                <a:sym typeface="Calibri"/>
              </a:rPr>
              <a:t>"Il sole è stato osservato e studiato per molto tempo, ma sistematicamente solo dall'inizio del XVI secolo, grazie in particolare alla diffusione del telescopio astronomico. Ecco che cosa si può osservare."       Che differenza vedi tra queste due immagini?...      Che ipotesi potremmo fare?</a:t>
            </a:r>
            <a:endParaRPr lang="it-IT" sz="1800" dirty="0">
              <a:latin typeface="Calibri" panose="020F0502020204030204" pitchFamily="34" charset="0"/>
              <a:cs typeface="Calibri" panose="020F0502020204030204" pitchFamily="34" charset="0"/>
            </a:endParaRPr>
          </a:p>
        </p:txBody>
      </p:sp>
      <p:pic>
        <p:nvPicPr>
          <p:cNvPr id="264" name="Google Shape;264;p32"/>
          <p:cNvPicPr preferRelativeResize="0"/>
          <p:nvPr/>
        </p:nvPicPr>
        <p:blipFill rotWithShape="1">
          <a:blip r:embed="rId3">
            <a:alphaModFix/>
          </a:blip>
          <a:srcRect/>
          <a:stretch/>
        </p:blipFill>
        <p:spPr>
          <a:xfrm>
            <a:off x="0" y="2531505"/>
            <a:ext cx="4281226" cy="3913553"/>
          </a:xfrm>
          <a:prstGeom prst="rect">
            <a:avLst/>
          </a:prstGeom>
          <a:noFill/>
          <a:ln>
            <a:noFill/>
          </a:ln>
        </p:spPr>
      </p:pic>
      <p:pic>
        <p:nvPicPr>
          <p:cNvPr id="265" name="Google Shape;265;p32"/>
          <p:cNvPicPr preferRelativeResize="0"/>
          <p:nvPr/>
        </p:nvPicPr>
        <p:blipFill rotWithShape="1">
          <a:blip r:embed="rId4">
            <a:alphaModFix/>
          </a:blip>
          <a:srcRect/>
          <a:stretch/>
        </p:blipFill>
        <p:spPr>
          <a:xfrm>
            <a:off x="4866290" y="2531505"/>
            <a:ext cx="4263712" cy="3913015"/>
          </a:xfrm>
          <a:prstGeom prst="rect">
            <a:avLst/>
          </a:prstGeom>
          <a:noFill/>
          <a:ln>
            <a:noFill/>
          </a:ln>
        </p:spPr>
      </p:pic>
      <p:sp>
        <p:nvSpPr>
          <p:cNvPr id="266" name="Google Shape;266;p32"/>
          <p:cNvSpPr txBox="1"/>
          <p:nvPr/>
        </p:nvSpPr>
        <p:spPr>
          <a:xfrm>
            <a:off x="0" y="6444520"/>
            <a:ext cx="9186268" cy="276959"/>
          </a:xfrm>
          <a:prstGeom prst="rect">
            <a:avLst/>
          </a:prstGeom>
          <a:noFill/>
          <a:ln>
            <a:noFill/>
          </a:ln>
        </p:spPr>
        <p:txBody>
          <a:bodyPr spcFirstLastPara="1" wrap="square" lIns="91425" tIns="45700" rIns="91425" bIns="45700" anchor="t" anchorCtr="0">
            <a:spAutoFit/>
          </a:bodyPr>
          <a:lstStyle/>
          <a:p>
            <a:r>
              <a:rPr lang="fr-FR" sz="1200" dirty="0">
                <a:latin typeface="Calibri" panose="020F0502020204030204" pitchFamily="34" charset="0"/>
                <a:cs typeface="Calibri" panose="020F0502020204030204" pitchFamily="34" charset="0"/>
              </a:rPr>
              <a:t>Fonte: https://</a:t>
            </a:r>
            <a:r>
              <a:rPr lang="fr-FR" sz="1200" dirty="0" err="1">
                <a:latin typeface="Calibri" panose="020F0502020204030204" pitchFamily="34" charset="0"/>
                <a:cs typeface="Calibri" panose="020F0502020204030204" pitchFamily="34" charset="0"/>
              </a:rPr>
              <a:t>www.maxisciences.com</a:t>
            </a:r>
            <a:r>
              <a:rPr lang="fr-FR" sz="1200" dirty="0">
                <a:latin typeface="Calibri" panose="020F0502020204030204" pitchFamily="34" charset="0"/>
                <a:cs typeface="Calibri" panose="020F0502020204030204" pitchFamily="34" charset="0"/>
              </a:rPr>
              <a:t>/tache-solaire/un-satellite-de-la-nasa-observe-un-enorme-trou-a-la-surface-du-soleil_art39701.html</a:t>
            </a:r>
            <a:endParaRPr sz="1200" dirty="0">
              <a:latin typeface="Calibri" panose="020F0502020204030204" pitchFamily="34" charset="0"/>
              <a:cs typeface="Calibri" panose="020F0502020204030204" pitchFamily="34" charset="0"/>
            </a:endParaRPr>
          </a:p>
        </p:txBody>
      </p:sp>
      <p:pic>
        <p:nvPicPr>
          <p:cNvPr id="267" name="Google Shape;267;p32" descr="Scientist woman.png"/>
          <p:cNvPicPr preferRelativeResize="0"/>
          <p:nvPr/>
        </p:nvPicPr>
        <p:blipFill rotWithShape="1">
          <a:blip r:embed="rId5">
            <a:alphaModFix/>
          </a:blip>
          <a:srcRect/>
          <a:stretch/>
        </p:blipFill>
        <p:spPr>
          <a:xfrm>
            <a:off x="0" y="0"/>
            <a:ext cx="939800" cy="939800"/>
          </a:xfrm>
          <a:prstGeom prst="rect">
            <a:avLst/>
          </a:prstGeom>
          <a:noFill/>
          <a:ln>
            <a:noFill/>
          </a:ln>
        </p:spPr>
      </p:pic>
      <p:sp>
        <p:nvSpPr>
          <p:cNvPr id="11" name="Google Shape;231;p29">
            <a:extLst>
              <a:ext uri="{FF2B5EF4-FFF2-40B4-BE49-F238E27FC236}">
                <a16:creationId xmlns:a16="http://schemas.microsoft.com/office/drawing/2014/main" id="{18E863DC-DEFB-5542-A50E-DD43113A7B15}"/>
              </a:ext>
            </a:extLst>
          </p:cNvPr>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it-IT" dirty="0">
                <a:latin typeface="Calibri" panose="020F0502020204030204" pitchFamily="34" charset="0"/>
                <a:cs typeface="Calibri" panose="020F0502020204030204" pitchFamily="34" charset="0"/>
              </a:rPr>
              <a:t>Sospetto n°1: il Sole</a:t>
            </a:r>
            <a:endParaRPr lang="en-GB" dirty="0">
              <a:latin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it-IT" dirty="0">
                <a:latin typeface="Calibri" panose="020F0502020204030204" pitchFamily="34" charset="0"/>
                <a:cs typeface="Calibri" panose="020F0502020204030204" pitchFamily="34" charset="0"/>
              </a:rPr>
              <a:t>Sospetto n°1: il Sole</a:t>
            </a:r>
            <a:endParaRPr dirty="0">
              <a:latin typeface="Calibri" panose="020F0502020204030204" pitchFamily="34" charset="0"/>
              <a:cs typeface="Calibri" panose="020F0502020204030204" pitchFamily="34" charset="0"/>
            </a:endParaRPr>
          </a:p>
        </p:txBody>
      </p:sp>
      <p:sp>
        <p:nvSpPr>
          <p:cNvPr id="273" name="Google Shape;273;p33"/>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latin typeface="Calibri" panose="020F0502020204030204" pitchFamily="34" charset="0"/>
                <a:cs typeface="Calibri" panose="020F0502020204030204" pitchFamily="34" charset="0"/>
              </a:rPr>
              <a:pPr/>
              <a:t>21</a:t>
            </a:fld>
            <a:endParaRPr>
              <a:latin typeface="Calibri" panose="020F0502020204030204" pitchFamily="34" charset="0"/>
              <a:cs typeface="Calibri" panose="020F0502020204030204" pitchFamily="34" charset="0"/>
            </a:endParaRPr>
          </a:p>
        </p:txBody>
      </p:sp>
      <p:sp>
        <p:nvSpPr>
          <p:cNvPr id="274" name="Google Shape;274;p33"/>
          <p:cNvSpPr txBox="1"/>
          <p:nvPr/>
        </p:nvSpPr>
        <p:spPr>
          <a:xfrm>
            <a:off x="5526157" y="1469073"/>
            <a:ext cx="3617843" cy="4247276"/>
          </a:xfrm>
          <a:prstGeom prst="rect">
            <a:avLst/>
          </a:prstGeom>
          <a:noFill/>
          <a:ln>
            <a:noFill/>
          </a:ln>
        </p:spPr>
        <p:txBody>
          <a:bodyPr spcFirstLastPara="1" wrap="square" lIns="91425" tIns="45700" rIns="91425" bIns="45700" anchor="t" anchorCtr="0">
            <a:spAutoFit/>
          </a:bodyPr>
          <a:lstStyle/>
          <a:p>
            <a:pPr>
              <a:buSzPts val="1800"/>
            </a:pPr>
            <a:r>
              <a:rPr lang="it-IT" sz="1800" i="1" dirty="0">
                <a:solidFill>
                  <a:srgbClr val="3366FF"/>
                </a:solidFill>
                <a:latin typeface="Calibri" panose="020F0502020204030204" pitchFamily="34" charset="0"/>
                <a:ea typeface="Calibri"/>
                <a:cs typeface="Calibri" panose="020F0502020204030204" pitchFamily="34" charset="0"/>
                <a:sym typeface="Calibri"/>
              </a:rPr>
              <a:t>"L'indicatore principale dell'attività del Sole sono le macchie solari, macchie scure episodiche sulla superficie della stella. Dal XVI secolo queste macchie sono state contate continuamente. Questa è la serie temporale più famosa. Oggi, satelliti specializzati come Ulisse, Soho (studio della corona solare con un'eclissi artificiale), Cluster e recentemente Solar </a:t>
            </a:r>
            <a:r>
              <a:rPr lang="it-IT" sz="1800" i="1" dirty="0" err="1">
                <a:solidFill>
                  <a:srgbClr val="3366FF"/>
                </a:solidFill>
                <a:latin typeface="Calibri" panose="020F0502020204030204" pitchFamily="34" charset="0"/>
                <a:ea typeface="Calibri"/>
                <a:cs typeface="Calibri" panose="020F0502020204030204" pitchFamily="34" charset="0"/>
                <a:sym typeface="Calibri"/>
              </a:rPr>
              <a:t>orbiter</a:t>
            </a:r>
            <a:r>
              <a:rPr lang="it-IT" sz="1800" i="1" dirty="0">
                <a:solidFill>
                  <a:srgbClr val="3366FF"/>
                </a:solidFill>
                <a:latin typeface="Calibri" panose="020F0502020204030204" pitchFamily="34" charset="0"/>
                <a:ea typeface="Calibri"/>
                <a:cs typeface="Calibri" panose="020F0502020204030204" pitchFamily="34" charset="0"/>
                <a:sym typeface="Calibri"/>
              </a:rPr>
              <a:t> studiano il sole più da vicino. Il progetto Solar Dynamics </a:t>
            </a:r>
            <a:r>
              <a:rPr lang="it-IT" sz="1800" i="1" dirty="0" err="1">
                <a:solidFill>
                  <a:srgbClr val="3366FF"/>
                </a:solidFill>
                <a:latin typeface="Calibri" panose="020F0502020204030204" pitchFamily="34" charset="0"/>
                <a:ea typeface="Calibri"/>
                <a:cs typeface="Calibri" panose="020F0502020204030204" pitchFamily="34" charset="0"/>
                <a:sym typeface="Calibri"/>
              </a:rPr>
              <a:t>Observatory</a:t>
            </a:r>
            <a:r>
              <a:rPr lang="it-IT" sz="1800" i="1" dirty="0">
                <a:solidFill>
                  <a:srgbClr val="3366FF"/>
                </a:solidFill>
                <a:latin typeface="Calibri" panose="020F0502020204030204" pitchFamily="34" charset="0"/>
                <a:ea typeface="Calibri"/>
                <a:cs typeface="Calibri" panose="020F0502020204030204" pitchFamily="34" charset="0"/>
                <a:sym typeface="Calibri"/>
              </a:rPr>
              <a:t> della NASA ha registrato 11 anni di attività solare."</a:t>
            </a:r>
            <a:endParaRPr lang="it-IT" sz="18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275" name="Google Shape;275;p33"/>
          <p:cNvPicPr preferRelativeResize="0"/>
          <p:nvPr/>
        </p:nvPicPr>
        <p:blipFill rotWithShape="1">
          <a:blip r:embed="rId3">
            <a:alphaModFix/>
          </a:blip>
          <a:srcRect l="14739" r="19193"/>
          <a:stretch/>
        </p:blipFill>
        <p:spPr>
          <a:xfrm>
            <a:off x="0" y="1469073"/>
            <a:ext cx="5439815" cy="4398880"/>
          </a:xfrm>
          <a:prstGeom prst="rect">
            <a:avLst/>
          </a:prstGeom>
          <a:noFill/>
          <a:ln>
            <a:noFill/>
          </a:ln>
        </p:spPr>
      </p:pic>
      <p:sp>
        <p:nvSpPr>
          <p:cNvPr id="276" name="Google Shape;276;p33"/>
          <p:cNvSpPr txBox="1"/>
          <p:nvPr/>
        </p:nvSpPr>
        <p:spPr>
          <a:xfrm>
            <a:off x="0" y="5867953"/>
            <a:ext cx="3530601" cy="276959"/>
          </a:xfrm>
          <a:prstGeom prst="rect">
            <a:avLst/>
          </a:prstGeom>
          <a:noFill/>
          <a:ln>
            <a:noFill/>
          </a:ln>
        </p:spPr>
        <p:txBody>
          <a:bodyPr spcFirstLastPara="1" wrap="square" lIns="91425" tIns="45700" rIns="91425" bIns="45700" anchor="t" anchorCtr="0">
            <a:spAutoFit/>
          </a:bodyPr>
          <a:lstStyle/>
          <a:p>
            <a:r>
              <a:rPr lang="fr-FR" sz="1200" dirty="0">
                <a:latin typeface="Calibri" panose="020F0502020204030204" pitchFamily="34" charset="0"/>
                <a:cs typeface="Calibri" panose="020F0502020204030204" pitchFamily="34" charset="0"/>
              </a:rPr>
              <a:t>Fonte: NASA</a:t>
            </a:r>
            <a:endParaRPr sz="1200" dirty="0">
              <a:latin typeface="Calibri" panose="020F0502020204030204" pitchFamily="34" charset="0"/>
              <a:cs typeface="Calibri" panose="020F0502020204030204" pitchFamily="34" charset="0"/>
            </a:endParaRPr>
          </a:p>
        </p:txBody>
      </p:sp>
      <p:pic>
        <p:nvPicPr>
          <p:cNvPr id="8" name="Google Shape;109;p15" descr="Scientist woman.png">
            <a:extLst>
              <a:ext uri="{FF2B5EF4-FFF2-40B4-BE49-F238E27FC236}">
                <a16:creationId xmlns:a16="http://schemas.microsoft.com/office/drawing/2014/main" id="{FF01E293-7DE4-964F-8B06-00CD8B54C57C}"/>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4"/>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it-IT" dirty="0">
                <a:latin typeface="Calibri" panose="020F0502020204030204" pitchFamily="34" charset="0"/>
                <a:cs typeface="Calibri" panose="020F0502020204030204" pitchFamily="34" charset="0"/>
              </a:rPr>
              <a:t>Sospetto n°1: il Sole</a:t>
            </a:r>
            <a:endParaRPr lang="en-GB" dirty="0">
              <a:latin typeface="Calibri" panose="020F0502020204030204" pitchFamily="34" charset="0"/>
              <a:cs typeface="Calibri" panose="020F0502020204030204" pitchFamily="34" charset="0"/>
            </a:endParaRPr>
          </a:p>
        </p:txBody>
      </p:sp>
      <p:sp>
        <p:nvSpPr>
          <p:cNvPr id="283" name="Google Shape;283;p34"/>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latin typeface="Calibri" panose="020F0502020204030204" pitchFamily="34" charset="0"/>
                <a:cs typeface="Calibri" panose="020F0502020204030204" pitchFamily="34" charset="0"/>
              </a:rPr>
              <a:pPr/>
              <a:t>22</a:t>
            </a:fld>
            <a:endParaRPr lang="en-GB">
              <a:latin typeface="Calibri" panose="020F0502020204030204" pitchFamily="34" charset="0"/>
              <a:cs typeface="Calibri" panose="020F0502020204030204" pitchFamily="34" charset="0"/>
            </a:endParaRPr>
          </a:p>
        </p:txBody>
      </p:sp>
      <p:grpSp>
        <p:nvGrpSpPr>
          <p:cNvPr id="284" name="Google Shape;284;p34"/>
          <p:cNvGrpSpPr/>
          <p:nvPr/>
        </p:nvGrpSpPr>
        <p:grpSpPr>
          <a:xfrm>
            <a:off x="1" y="3448304"/>
            <a:ext cx="9029700" cy="2911628"/>
            <a:chOff x="1209641" y="4675707"/>
            <a:chExt cx="6266795" cy="1701098"/>
          </a:xfrm>
        </p:grpSpPr>
        <p:pic>
          <p:nvPicPr>
            <p:cNvPr id="285" name="Google Shape;285;p34" descr="https://images.theconversation.com/files/239980/original/file-20181009-72121-16avk6e.jpg?ixlib=rb-1.1.0&amp;q=45&amp;auto=format&amp;w=1000&amp;fit=clip"/>
            <p:cNvPicPr preferRelativeResize="0"/>
            <p:nvPr/>
          </p:nvPicPr>
          <p:blipFill rotWithShape="1">
            <a:blip r:embed="rId3">
              <a:alphaModFix/>
            </a:blip>
            <a:srcRect l="2438" b="7577"/>
            <a:stretch/>
          </p:blipFill>
          <p:spPr>
            <a:xfrm>
              <a:off x="1856156" y="4675707"/>
              <a:ext cx="5620280" cy="1557935"/>
            </a:xfrm>
            <a:prstGeom prst="rect">
              <a:avLst/>
            </a:prstGeom>
            <a:noFill/>
            <a:ln>
              <a:noFill/>
            </a:ln>
          </p:spPr>
        </p:pic>
        <p:sp>
          <p:nvSpPr>
            <p:cNvPr id="286" name="Google Shape;286;p34"/>
            <p:cNvSpPr txBox="1"/>
            <p:nvPr/>
          </p:nvSpPr>
          <p:spPr>
            <a:xfrm>
              <a:off x="3894827" y="6229889"/>
              <a:ext cx="1731719" cy="146916"/>
            </a:xfrm>
            <a:prstGeom prst="rect">
              <a:avLst/>
            </a:prstGeom>
            <a:noFill/>
            <a:ln>
              <a:noFill/>
            </a:ln>
          </p:spPr>
          <p:txBody>
            <a:bodyPr spcFirstLastPara="1" wrap="square" lIns="91425" tIns="45700" rIns="91425" bIns="45700" anchor="t" anchorCtr="0">
              <a:spAutoFit/>
            </a:bodyPr>
            <a:lstStyle/>
            <a:p>
              <a:pPr algn="ctr">
                <a:buSzPts val="1200"/>
              </a:pPr>
              <a:r>
                <a:rPr lang="en-GB" sz="1200">
                  <a:solidFill>
                    <a:schemeClr val="dk1"/>
                  </a:solidFill>
                  <a:latin typeface="Calibri" panose="020F0502020204030204" pitchFamily="34" charset="0"/>
                  <a:ea typeface="Calibri"/>
                  <a:cs typeface="Calibri" panose="020F0502020204030204" pitchFamily="34" charset="0"/>
                  <a:sym typeface="Calibri"/>
                </a:rPr>
                <a:t>Years</a:t>
              </a:r>
            </a:p>
          </p:txBody>
        </p:sp>
        <p:sp>
          <p:nvSpPr>
            <p:cNvPr id="287" name="Google Shape;287;p34"/>
            <p:cNvSpPr txBox="1"/>
            <p:nvPr/>
          </p:nvSpPr>
          <p:spPr>
            <a:xfrm>
              <a:off x="1209641" y="5250377"/>
              <a:ext cx="646515" cy="244874"/>
            </a:xfrm>
            <a:prstGeom prst="rect">
              <a:avLst/>
            </a:prstGeom>
            <a:noFill/>
            <a:ln>
              <a:noFill/>
            </a:ln>
          </p:spPr>
          <p:txBody>
            <a:bodyPr spcFirstLastPara="1" wrap="square" lIns="91425" tIns="45700" rIns="91425" bIns="45700" anchor="t" anchorCtr="0">
              <a:spAutoFit/>
            </a:bodyPr>
            <a:lstStyle/>
            <a:p>
              <a:pPr algn="ctr">
                <a:buSzPts val="1200"/>
              </a:pPr>
              <a:r>
                <a:rPr lang="en-GB" sz="1200">
                  <a:solidFill>
                    <a:schemeClr val="dk1"/>
                  </a:solidFill>
                  <a:latin typeface="Calibri" panose="020F0502020204030204" pitchFamily="34" charset="0"/>
                  <a:ea typeface="Calibri"/>
                  <a:cs typeface="Calibri" panose="020F0502020204030204" pitchFamily="34" charset="0"/>
                  <a:sym typeface="Calibri"/>
                </a:rPr>
                <a:t>Number </a:t>
              </a:r>
              <a:endParaRPr lang="en-GB">
                <a:latin typeface="Calibri" panose="020F0502020204030204" pitchFamily="34" charset="0"/>
                <a:cs typeface="Calibri" panose="020F0502020204030204" pitchFamily="34" charset="0"/>
              </a:endParaRPr>
            </a:p>
            <a:p>
              <a:pPr algn="ctr">
                <a:buSzPts val="1200"/>
              </a:pPr>
              <a:r>
                <a:rPr lang="en-GB" sz="1200">
                  <a:solidFill>
                    <a:schemeClr val="dk1"/>
                  </a:solidFill>
                  <a:latin typeface="Calibri" panose="020F0502020204030204" pitchFamily="34" charset="0"/>
                  <a:ea typeface="Calibri"/>
                  <a:cs typeface="Calibri" panose="020F0502020204030204" pitchFamily="34" charset="0"/>
                  <a:sym typeface="Calibri"/>
                </a:rPr>
                <a:t>of spots</a:t>
              </a:r>
            </a:p>
          </p:txBody>
        </p:sp>
      </p:grpSp>
      <p:sp>
        <p:nvSpPr>
          <p:cNvPr id="288" name="Google Shape;288;p34"/>
          <p:cNvSpPr txBox="1"/>
          <p:nvPr/>
        </p:nvSpPr>
        <p:spPr>
          <a:xfrm>
            <a:off x="30217" y="6538916"/>
            <a:ext cx="8750300" cy="276959"/>
          </a:xfrm>
          <a:prstGeom prst="rect">
            <a:avLst/>
          </a:prstGeom>
          <a:noFill/>
          <a:ln>
            <a:noFill/>
          </a:ln>
        </p:spPr>
        <p:txBody>
          <a:bodyPr spcFirstLastPara="1" wrap="square" lIns="91425" tIns="45700" rIns="91425" bIns="45700" anchor="t" anchorCtr="0">
            <a:spAutoFit/>
          </a:bodyPr>
          <a:lstStyle/>
          <a:p>
            <a:r>
              <a:rPr lang="en-GB" sz="1200" dirty="0">
                <a:latin typeface="Calibri" panose="020F0502020204030204" pitchFamily="34" charset="0"/>
                <a:cs typeface="Calibri" panose="020F0502020204030204" pitchFamily="34" charset="0"/>
              </a:rPr>
              <a:t>Fonte: SILSO graphics (</a:t>
            </a:r>
            <a:r>
              <a:rPr lang="en-GB" sz="1200" u="sng" dirty="0">
                <a:solidFill>
                  <a:schemeClr val="hlink"/>
                </a:solidFill>
                <a:latin typeface="Calibri" panose="020F0502020204030204" pitchFamily="34" charset="0"/>
                <a:cs typeface="Calibri" panose="020F0502020204030204" pitchFamily="34" charset="0"/>
                <a:hlinkClick r:id="rId4"/>
              </a:rPr>
              <a:t>http://sidc.be/silso</a:t>
            </a:r>
            <a:r>
              <a:rPr lang="en-GB" sz="1200" dirty="0">
                <a:latin typeface="Calibri" panose="020F0502020204030204" pitchFamily="34" charset="0"/>
                <a:cs typeface="Calibri" panose="020F0502020204030204" pitchFamily="34" charset="0"/>
              </a:rPr>
              <a:t>) Royal Observatory of Belgium 2019 September</a:t>
            </a:r>
          </a:p>
        </p:txBody>
      </p:sp>
      <p:sp>
        <p:nvSpPr>
          <p:cNvPr id="289" name="Google Shape;289;p34"/>
          <p:cNvSpPr txBox="1"/>
          <p:nvPr/>
        </p:nvSpPr>
        <p:spPr>
          <a:xfrm>
            <a:off x="0" y="1386241"/>
            <a:ext cx="9144000" cy="1754286"/>
          </a:xfrm>
          <a:prstGeom prst="rect">
            <a:avLst/>
          </a:prstGeom>
          <a:noFill/>
          <a:ln>
            <a:noFill/>
          </a:ln>
        </p:spPr>
        <p:txBody>
          <a:bodyPr spcFirstLastPara="1" wrap="square" lIns="91425" tIns="45700" rIns="91425" bIns="45700" anchor="t" anchorCtr="0">
            <a:spAutoFit/>
          </a:bodyPr>
          <a:lstStyle/>
          <a:p>
            <a:r>
              <a:rPr lang="it-IT" sz="1800" i="1" dirty="0">
                <a:solidFill>
                  <a:srgbClr val="3366FF"/>
                </a:solidFill>
                <a:latin typeface="Calibri" panose="020F0502020204030204" pitchFamily="34" charset="0"/>
                <a:ea typeface="Calibri"/>
                <a:cs typeface="Calibri" panose="020F0502020204030204" pitchFamily="34" charset="0"/>
                <a:sym typeface="Calibri"/>
              </a:rPr>
              <a:t>Il ciclo solare dura circa 11 anni. Durante il ciclo, il comportamento tempestoso del Sole raggiunge il massimo e il suo campo magnetico si inverte. Quindi, il Sole si stabilizza al minimo prima che inizi un altro ciclo. </a:t>
            </a:r>
          </a:p>
          <a:p>
            <a:r>
              <a:rPr lang="it-IT" sz="1800" i="1" dirty="0">
                <a:solidFill>
                  <a:srgbClr val="3366FF"/>
                </a:solidFill>
                <a:latin typeface="Calibri" panose="020F0502020204030204" pitchFamily="34" charset="0"/>
                <a:ea typeface="Calibri"/>
                <a:cs typeface="Calibri" panose="020F0502020204030204" pitchFamily="34" charset="0"/>
                <a:sym typeface="Calibri"/>
              </a:rPr>
              <a:t>Ecco i risultati di tutti i conteggi in diverse parti del mondo dal XVI secolo. Puoi misurare e contare. Ci sono senz’altro informazioni da recuperare. </a:t>
            </a:r>
            <a:endParaRPr lang="it-IT" sz="1800" dirty="0">
              <a:latin typeface="Calibri" panose="020F0502020204030204" pitchFamily="34" charset="0"/>
              <a:cs typeface="Calibri" panose="020F0502020204030204" pitchFamily="34" charset="0"/>
            </a:endParaRPr>
          </a:p>
          <a:p>
            <a:endParaRPr lang="it-IT" sz="1800" i="1" dirty="0">
              <a:solidFill>
                <a:srgbClr val="3366FF"/>
              </a:solidFill>
              <a:latin typeface="Calibri" panose="020F0502020204030204" pitchFamily="34" charset="0"/>
              <a:ea typeface="Calibri"/>
              <a:cs typeface="Calibri" panose="020F0502020204030204" pitchFamily="34" charset="0"/>
              <a:sym typeface="Calibri"/>
            </a:endParaRPr>
          </a:p>
        </p:txBody>
      </p:sp>
      <p:pic>
        <p:nvPicPr>
          <p:cNvPr id="290" name="Google Shape;290;p34" descr="Scientist woman.png"/>
          <p:cNvPicPr preferRelativeResize="0"/>
          <p:nvPr/>
        </p:nvPicPr>
        <p:blipFill rotWithShape="1">
          <a:blip r:embed="rId5">
            <a:alphaModFix/>
          </a:blip>
          <a:srcRect/>
          <a:stretch/>
        </p:blipFill>
        <p:spPr>
          <a:xfrm>
            <a:off x="0" y="0"/>
            <a:ext cx="939800" cy="939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it-IT" dirty="0">
                <a:latin typeface="Calibri" panose="020F0502020204030204" pitchFamily="34" charset="0"/>
                <a:cs typeface="Calibri" panose="020F0502020204030204" pitchFamily="34" charset="0"/>
              </a:rPr>
              <a:t>Sospetto n°1: il Sole</a:t>
            </a:r>
            <a:endParaRPr dirty="0">
              <a:latin typeface="Calibri" panose="020F0502020204030204" pitchFamily="34" charset="0"/>
              <a:cs typeface="Calibri" panose="020F0502020204030204" pitchFamily="34" charset="0"/>
            </a:endParaRPr>
          </a:p>
        </p:txBody>
      </p:sp>
      <p:sp>
        <p:nvSpPr>
          <p:cNvPr id="296" name="Google Shape;296;p35"/>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latin typeface="Calibri" panose="020F0502020204030204" pitchFamily="34" charset="0"/>
                <a:cs typeface="Calibri" panose="020F0502020204030204" pitchFamily="34" charset="0"/>
              </a:rPr>
              <a:pPr/>
              <a:t>23</a:t>
            </a:fld>
            <a:endParaRPr>
              <a:latin typeface="Calibri" panose="020F0502020204030204" pitchFamily="34" charset="0"/>
              <a:cs typeface="Calibri" panose="020F0502020204030204" pitchFamily="34" charset="0"/>
            </a:endParaRPr>
          </a:p>
        </p:txBody>
      </p:sp>
      <p:sp>
        <p:nvSpPr>
          <p:cNvPr id="297" name="Google Shape;297;p35"/>
          <p:cNvSpPr txBox="1"/>
          <p:nvPr/>
        </p:nvSpPr>
        <p:spPr>
          <a:xfrm>
            <a:off x="0" y="1031215"/>
            <a:ext cx="3069021" cy="5909270"/>
          </a:xfrm>
          <a:prstGeom prst="rect">
            <a:avLst/>
          </a:prstGeom>
          <a:noFill/>
          <a:ln>
            <a:noFill/>
          </a:ln>
        </p:spPr>
        <p:txBody>
          <a:bodyPr spcFirstLastPara="1" wrap="square" lIns="91425" tIns="45700" rIns="91425" bIns="45700" anchor="t" anchorCtr="0">
            <a:spAutoFit/>
          </a:bodyPr>
          <a:lstStyle/>
          <a:p>
            <a:pPr>
              <a:buSzPts val="1400"/>
            </a:pPr>
            <a:r>
              <a:rPr lang="it-IT" sz="1800" i="1" dirty="0">
                <a:solidFill>
                  <a:srgbClr val="3366FF"/>
                </a:solidFill>
                <a:latin typeface="Calibri" panose="020F0502020204030204" pitchFamily="34" charset="0"/>
                <a:ea typeface="Calibri"/>
                <a:cs typeface="Calibri" panose="020F0502020204030204" pitchFamily="34" charset="0"/>
                <a:sym typeface="Calibri"/>
              </a:rPr>
              <a:t>"E dove siamo oggi? Anche se non sappiamo esattamente quando finirà l'attuale ciclo, abbiamo quasi tre secoli di studi passati per prevederlo. Il 9 dicembre 2019, lo Space </a:t>
            </a:r>
            <a:r>
              <a:rPr lang="it-IT" sz="1800" i="1" dirty="0" err="1">
                <a:solidFill>
                  <a:srgbClr val="3366FF"/>
                </a:solidFill>
                <a:latin typeface="Calibri" panose="020F0502020204030204" pitchFamily="34" charset="0"/>
                <a:ea typeface="Calibri"/>
                <a:cs typeface="Calibri" panose="020F0502020204030204" pitchFamily="34" charset="0"/>
                <a:sym typeface="Calibri"/>
              </a:rPr>
              <a:t>Weather</a:t>
            </a:r>
            <a:r>
              <a:rPr lang="it-IT" sz="1800" i="1" dirty="0">
                <a:solidFill>
                  <a:srgbClr val="3366FF"/>
                </a:solidFill>
                <a:latin typeface="Calibri" panose="020F0502020204030204" pitchFamily="34" charset="0"/>
                <a:ea typeface="Calibri"/>
                <a:cs typeface="Calibri" panose="020F0502020204030204" pitchFamily="34" charset="0"/>
                <a:sym typeface="Calibri"/>
              </a:rPr>
              <a:t> </a:t>
            </a:r>
            <a:r>
              <a:rPr lang="it-IT" sz="1800" i="1" dirty="0" err="1">
                <a:solidFill>
                  <a:srgbClr val="3366FF"/>
                </a:solidFill>
                <a:latin typeface="Calibri" panose="020F0502020204030204" pitchFamily="34" charset="0"/>
                <a:ea typeface="Calibri"/>
                <a:cs typeface="Calibri" panose="020F0502020204030204" pitchFamily="34" charset="0"/>
                <a:sym typeface="Calibri"/>
              </a:rPr>
              <a:t>Prediction</a:t>
            </a:r>
            <a:r>
              <a:rPr lang="it-IT" sz="1800" i="1" dirty="0">
                <a:solidFill>
                  <a:srgbClr val="3366FF"/>
                </a:solidFill>
                <a:latin typeface="Calibri" panose="020F0502020204030204" pitchFamily="34" charset="0"/>
                <a:ea typeface="Calibri"/>
                <a:cs typeface="Calibri" panose="020F0502020204030204" pitchFamily="34" charset="0"/>
                <a:sym typeface="Calibri"/>
              </a:rPr>
              <a:t> Center (SWPC) ha confermato che si sarebbe verificato nell'aprile 2020, più o meno sei mesi. Siamo quindi proprio all'inizio del 25° ciclo in un periodo secolare con attività piuttosto bassa. Ora dobbiamo sapere se questa attività ha un impatto sulla radiazione solare."</a:t>
            </a:r>
          </a:p>
          <a:p>
            <a:pPr>
              <a:buSzPts val="1400"/>
            </a:pPr>
            <a:endParaRPr lang="it-IT" sz="1800" i="1" dirty="0">
              <a:solidFill>
                <a:srgbClr val="3366FF"/>
              </a:solidFill>
              <a:latin typeface="Calibri" panose="020F0502020204030204" pitchFamily="34" charset="0"/>
              <a:ea typeface="Calibri"/>
              <a:cs typeface="Calibri" panose="020F0502020204030204" pitchFamily="34" charset="0"/>
              <a:sym typeface="Calibri"/>
            </a:endParaRPr>
          </a:p>
          <a:p>
            <a:pPr>
              <a:buSzPts val="1400"/>
            </a:pPr>
            <a:r>
              <a:rPr lang="it-IT" sz="1800" i="1" dirty="0">
                <a:solidFill>
                  <a:srgbClr val="3366FF"/>
                </a:solidFill>
                <a:latin typeface="Calibri" panose="020F0502020204030204" pitchFamily="34" charset="0"/>
                <a:ea typeface="Calibri"/>
                <a:cs typeface="Calibri" panose="020F0502020204030204" pitchFamily="34" charset="0"/>
                <a:sym typeface="Calibri"/>
              </a:rPr>
              <a:t>Ecco un secondo grafico. Che cosa possiamo imparare da esso?</a:t>
            </a:r>
            <a:endParaRPr lang="it-IT" sz="1800" dirty="0">
              <a:latin typeface="Calibri" panose="020F0502020204030204" pitchFamily="34" charset="0"/>
              <a:cs typeface="Calibri" panose="020F0502020204030204" pitchFamily="34" charset="0"/>
            </a:endParaRPr>
          </a:p>
        </p:txBody>
      </p:sp>
      <p:grpSp>
        <p:nvGrpSpPr>
          <p:cNvPr id="299" name="Google Shape;299;p35"/>
          <p:cNvGrpSpPr/>
          <p:nvPr/>
        </p:nvGrpSpPr>
        <p:grpSpPr>
          <a:xfrm>
            <a:off x="3232858" y="1400768"/>
            <a:ext cx="5784743" cy="4420037"/>
            <a:chOff x="4203700" y="2412291"/>
            <a:chExt cx="5518043" cy="3645609"/>
          </a:xfrm>
        </p:grpSpPr>
        <p:pic>
          <p:nvPicPr>
            <p:cNvPr id="300" name="Google Shape;300;p35" descr="sunspots-climate-friends-of-science.jpg"/>
            <p:cNvPicPr preferRelativeResize="0"/>
            <p:nvPr/>
          </p:nvPicPr>
          <p:blipFill rotWithShape="1">
            <a:blip r:embed="rId3">
              <a:alphaModFix/>
            </a:blip>
            <a:srcRect t="1790"/>
            <a:stretch/>
          </p:blipFill>
          <p:spPr>
            <a:xfrm>
              <a:off x="4203700" y="2802524"/>
              <a:ext cx="5518043" cy="3255376"/>
            </a:xfrm>
            <a:prstGeom prst="rect">
              <a:avLst/>
            </a:prstGeom>
            <a:noFill/>
            <a:ln>
              <a:noFill/>
            </a:ln>
          </p:spPr>
        </p:pic>
        <p:sp>
          <p:nvSpPr>
            <p:cNvPr id="301" name="Google Shape;301;p35"/>
            <p:cNvSpPr txBox="1"/>
            <p:nvPr/>
          </p:nvSpPr>
          <p:spPr>
            <a:xfrm>
              <a:off x="5470286" y="2412291"/>
              <a:ext cx="3100211" cy="304588"/>
            </a:xfrm>
            <a:prstGeom prst="rect">
              <a:avLst/>
            </a:prstGeom>
            <a:noFill/>
            <a:ln>
              <a:noFill/>
            </a:ln>
          </p:spPr>
          <p:txBody>
            <a:bodyPr spcFirstLastPara="1" wrap="square" lIns="91425" tIns="45700" rIns="91425" bIns="45700" anchor="t" anchorCtr="0">
              <a:spAutoFit/>
            </a:bodyPr>
            <a:lstStyle/>
            <a:p>
              <a:pPr algn="ctr">
                <a:buSzPts val="1800"/>
              </a:pPr>
              <a:r>
                <a:rPr lang="fr-FR" sz="1800" b="1">
                  <a:solidFill>
                    <a:schemeClr val="dk1"/>
                  </a:solidFill>
                  <a:latin typeface="Calibri" panose="020F0502020204030204" pitchFamily="34" charset="0"/>
                  <a:ea typeface="Calibri"/>
                  <a:cs typeface="Calibri" panose="020F0502020204030204" pitchFamily="34" charset="0"/>
                  <a:sym typeface="Calibri"/>
                </a:rPr>
                <a:t>Sunspot cycle length</a:t>
              </a:r>
              <a:endParaRPr sz="1800" b="1">
                <a:solidFill>
                  <a:schemeClr val="dk1"/>
                </a:solidFill>
                <a:latin typeface="Calibri" panose="020F0502020204030204" pitchFamily="34" charset="0"/>
                <a:ea typeface="Calibri"/>
                <a:cs typeface="Calibri" panose="020F0502020204030204" pitchFamily="34" charset="0"/>
                <a:sym typeface="Calibri"/>
              </a:endParaRPr>
            </a:p>
          </p:txBody>
        </p:sp>
      </p:grpSp>
      <p:pic>
        <p:nvPicPr>
          <p:cNvPr id="11" name="Google Shape;109;p15" descr="Scientist woman.png">
            <a:extLst>
              <a:ext uri="{FF2B5EF4-FFF2-40B4-BE49-F238E27FC236}">
                <a16:creationId xmlns:a16="http://schemas.microsoft.com/office/drawing/2014/main" id="{65E39BF3-5FB2-6B42-A6B3-1D32A3795DD3}"/>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12" name="Google Shape;302;p35">
            <a:extLst>
              <a:ext uri="{FF2B5EF4-FFF2-40B4-BE49-F238E27FC236}">
                <a16:creationId xmlns:a16="http://schemas.microsoft.com/office/drawing/2014/main" id="{1AB4BA7E-185C-9047-B0AC-B0CA0EF441E5}"/>
              </a:ext>
            </a:extLst>
          </p:cNvPr>
          <p:cNvSpPr txBox="1"/>
          <p:nvPr/>
        </p:nvSpPr>
        <p:spPr>
          <a:xfrm>
            <a:off x="3776870" y="5811620"/>
            <a:ext cx="5367130" cy="276959"/>
          </a:xfrm>
          <a:prstGeom prst="rect">
            <a:avLst/>
          </a:prstGeom>
          <a:noFill/>
          <a:ln>
            <a:noFill/>
          </a:ln>
        </p:spPr>
        <p:txBody>
          <a:bodyPr spcFirstLastPara="1" wrap="square" lIns="91425" tIns="45700" rIns="91425" bIns="45700" anchor="t" anchorCtr="0">
            <a:spAutoFit/>
          </a:bodyPr>
          <a:lstStyle/>
          <a:p>
            <a:r>
              <a:rPr lang="fr-FR" sz="1200" dirty="0">
                <a:latin typeface="Calibri" panose="020F0502020204030204" pitchFamily="34" charset="0"/>
                <a:cs typeface="Calibri" panose="020F0502020204030204" pitchFamily="34" charset="0"/>
              </a:rPr>
              <a:t>Fonte: https://</a:t>
            </a:r>
            <a:r>
              <a:rPr lang="fr-FR" sz="1200" dirty="0" err="1">
                <a:latin typeface="Calibri" panose="020F0502020204030204" pitchFamily="34" charset="0"/>
                <a:cs typeface="Calibri" panose="020F0502020204030204" pitchFamily="34" charset="0"/>
              </a:rPr>
              <a:t>coyoteblog.com</a:t>
            </a:r>
            <a:r>
              <a:rPr lang="fr-FR" sz="1200" dirty="0">
                <a:latin typeface="Calibri" panose="020F0502020204030204" pitchFamily="34" charset="0"/>
                <a:cs typeface="Calibri" panose="020F0502020204030204" pitchFamily="34" charset="0"/>
              </a:rPr>
              <a:t>/</a:t>
            </a:r>
            <a:r>
              <a:rPr lang="fr-FR" sz="1200" dirty="0" err="1">
                <a:latin typeface="Calibri" panose="020F0502020204030204" pitchFamily="34" charset="0"/>
                <a:cs typeface="Calibri" panose="020F0502020204030204" pitchFamily="34" charset="0"/>
              </a:rPr>
              <a:t>coyote_blog</a:t>
            </a:r>
            <a:r>
              <a:rPr lang="fr-FR" sz="1200" dirty="0">
                <a:latin typeface="Calibri" panose="020F0502020204030204" pitchFamily="34" charset="0"/>
                <a:cs typeface="Calibri" panose="020F0502020204030204" pitchFamily="34" charset="0"/>
              </a:rPr>
              <a:t>/tag/</a:t>
            </a:r>
            <a:r>
              <a:rPr lang="fr-FR" sz="1200" dirty="0" err="1">
                <a:latin typeface="Calibri" panose="020F0502020204030204" pitchFamily="34" charset="0"/>
                <a:cs typeface="Calibri" panose="020F0502020204030204" pitchFamily="34" charset="0"/>
              </a:rPr>
              <a:t>sunspot</a:t>
            </a:r>
            <a:r>
              <a:rPr lang="fr-FR" sz="1200" dirty="0">
                <a:latin typeface="Calibri" panose="020F0502020204030204" pitchFamily="34" charset="0"/>
                <a:cs typeface="Calibri" panose="020F0502020204030204" pitchFamily="34" charset="0"/>
              </a:rPr>
              <a:t>-cycle-</a:t>
            </a:r>
            <a:r>
              <a:rPr lang="fr-FR" sz="1200" dirty="0" err="1">
                <a:latin typeface="Calibri" panose="020F0502020204030204" pitchFamily="34" charset="0"/>
                <a:cs typeface="Calibri" panose="020F0502020204030204" pitchFamily="34" charset="0"/>
              </a:rPr>
              <a:t>length</a:t>
            </a:r>
            <a:endParaRPr sz="1200" dirty="0">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p36"/>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latin typeface="Calibri" panose="020F0502020204030204" pitchFamily="34" charset="0"/>
                <a:cs typeface="Calibri" panose="020F0502020204030204" pitchFamily="34" charset="0"/>
              </a:rPr>
              <a:pPr/>
              <a:t>24</a:t>
            </a:fld>
            <a:endParaRPr lang="en-GB">
              <a:latin typeface="Calibri" panose="020F0502020204030204" pitchFamily="34" charset="0"/>
              <a:cs typeface="Calibri" panose="020F0502020204030204" pitchFamily="34" charset="0"/>
            </a:endParaRPr>
          </a:p>
        </p:txBody>
      </p:sp>
      <p:sp>
        <p:nvSpPr>
          <p:cNvPr id="310" name="Google Shape;310;p36"/>
          <p:cNvSpPr txBox="1"/>
          <p:nvPr/>
        </p:nvSpPr>
        <p:spPr>
          <a:xfrm>
            <a:off x="0" y="1278081"/>
            <a:ext cx="3173915" cy="4524275"/>
          </a:xfrm>
          <a:prstGeom prst="rect">
            <a:avLst/>
          </a:prstGeom>
          <a:noFill/>
          <a:ln>
            <a:noFill/>
          </a:ln>
        </p:spPr>
        <p:txBody>
          <a:bodyPr spcFirstLastPara="1" wrap="square" lIns="91425" tIns="45700" rIns="91425" bIns="45700" anchor="t" anchorCtr="0">
            <a:spAutoFit/>
          </a:bodyPr>
          <a:lstStyle/>
          <a:p>
            <a:pPr algn="just">
              <a:buSzPts val="1900"/>
            </a:pPr>
            <a:r>
              <a:rPr lang="it-IT" sz="1800" dirty="0">
                <a:latin typeface="Calibri" panose="020F0502020204030204" pitchFamily="34" charset="0"/>
                <a:ea typeface="Calibri"/>
                <a:cs typeface="Calibri" panose="020F0502020204030204" pitchFamily="34" charset="0"/>
                <a:sym typeface="Calibri"/>
              </a:rPr>
              <a:t>Risposta:</a:t>
            </a:r>
          </a:p>
          <a:p>
            <a:pPr algn="just">
              <a:buSzPts val="1900"/>
            </a:pPr>
            <a:endParaRPr lang="it-IT" sz="1800" dirty="0">
              <a:latin typeface="Calibri" panose="020F0502020204030204" pitchFamily="34" charset="0"/>
              <a:ea typeface="Calibri"/>
              <a:cs typeface="Calibri" panose="020F0502020204030204" pitchFamily="34" charset="0"/>
              <a:sym typeface="Calibri"/>
            </a:endParaRPr>
          </a:p>
          <a:p>
            <a:pPr>
              <a:buSzPts val="1900"/>
            </a:pPr>
            <a:r>
              <a:rPr lang="it-IT" sz="1800" i="1" dirty="0">
                <a:solidFill>
                  <a:srgbClr val="3366FF"/>
                </a:solidFill>
                <a:latin typeface="Calibri" panose="020F0502020204030204" pitchFamily="34" charset="0"/>
                <a:ea typeface="Calibri"/>
                <a:cs typeface="Calibri" panose="020F0502020204030204" pitchFamily="34" charset="0"/>
                <a:sym typeface="Calibri"/>
              </a:rPr>
              <a:t>"Esiste una correlazione tra il numero di macchie solari e l'irradiamento solare, ma la variazione di irraggiamento rimane molto piccola. Oggi siamo proprio all'inizio di un nuovo ciclo 'decadale' e in un periodo di bassa attività globale (ciclo secolare) . Pertanto, siamo in un periodo di basso irraggiamento. Tuttavia, la temperatura sta aumentando indipendentemente da questa attività."</a:t>
            </a:r>
            <a:endParaRPr lang="it-IT" sz="1800" dirty="0">
              <a:latin typeface="Calibri" panose="020F0502020204030204" pitchFamily="34" charset="0"/>
              <a:cs typeface="Calibri" panose="020F0502020204030204" pitchFamily="34" charset="0"/>
            </a:endParaRPr>
          </a:p>
        </p:txBody>
      </p:sp>
      <p:pic>
        <p:nvPicPr>
          <p:cNvPr id="312" name="Google Shape;312;p36"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12" name="Google Shape;231;p29">
            <a:extLst>
              <a:ext uri="{FF2B5EF4-FFF2-40B4-BE49-F238E27FC236}">
                <a16:creationId xmlns:a16="http://schemas.microsoft.com/office/drawing/2014/main" id="{8E2E7A4A-410B-E14B-9C97-7A7B7BC68BE2}"/>
              </a:ext>
            </a:extLst>
          </p:cNvPr>
          <p:cNvSpPr txBox="1">
            <a:spLocks/>
          </p:cNvSpPr>
          <p:nvPr/>
        </p:nvSpPr>
        <p:spPr>
          <a:xfrm>
            <a:off x="114300" y="0"/>
            <a:ext cx="891540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it-IT" dirty="0">
                <a:latin typeface="Calibri" panose="020F0502020204030204" pitchFamily="34" charset="0"/>
                <a:cs typeface="Calibri" panose="020F0502020204030204" pitchFamily="34" charset="0"/>
              </a:rPr>
              <a:t>Sospetto n°1: il Sole</a:t>
            </a:r>
            <a:endParaRPr lang="en-GB" dirty="0">
              <a:latin typeface="Calibri" panose="020F0502020204030204" pitchFamily="34" charset="0"/>
              <a:cs typeface="Calibri" panose="020F0502020204030204" pitchFamily="34" charset="0"/>
            </a:endParaRPr>
          </a:p>
        </p:txBody>
      </p:sp>
      <p:grpSp>
        <p:nvGrpSpPr>
          <p:cNvPr id="13" name="Google Shape;299;p35">
            <a:extLst>
              <a:ext uri="{FF2B5EF4-FFF2-40B4-BE49-F238E27FC236}">
                <a16:creationId xmlns:a16="http://schemas.microsoft.com/office/drawing/2014/main" id="{5A324662-5081-D647-89C3-C4834F202F4B}"/>
              </a:ext>
            </a:extLst>
          </p:cNvPr>
          <p:cNvGrpSpPr/>
          <p:nvPr/>
        </p:nvGrpSpPr>
        <p:grpSpPr>
          <a:xfrm>
            <a:off x="3232858" y="1400768"/>
            <a:ext cx="5784743" cy="4420037"/>
            <a:chOff x="4203700" y="2412291"/>
            <a:chExt cx="5518043" cy="3645609"/>
          </a:xfrm>
        </p:grpSpPr>
        <p:pic>
          <p:nvPicPr>
            <p:cNvPr id="14" name="Google Shape;300;p35" descr="sunspots-climate-friends-of-science.jpg">
              <a:extLst>
                <a:ext uri="{FF2B5EF4-FFF2-40B4-BE49-F238E27FC236}">
                  <a16:creationId xmlns:a16="http://schemas.microsoft.com/office/drawing/2014/main" id="{B58516A9-C200-F842-9907-134B1D9FF11B}"/>
                </a:ext>
              </a:extLst>
            </p:cNvPr>
            <p:cNvPicPr preferRelativeResize="0"/>
            <p:nvPr/>
          </p:nvPicPr>
          <p:blipFill rotWithShape="1">
            <a:blip r:embed="rId4">
              <a:alphaModFix/>
            </a:blip>
            <a:srcRect t="1790"/>
            <a:stretch/>
          </p:blipFill>
          <p:spPr>
            <a:xfrm>
              <a:off x="4203700" y="2802524"/>
              <a:ext cx="5518043" cy="3255376"/>
            </a:xfrm>
            <a:prstGeom prst="rect">
              <a:avLst/>
            </a:prstGeom>
            <a:noFill/>
            <a:ln>
              <a:noFill/>
            </a:ln>
          </p:spPr>
        </p:pic>
        <p:sp>
          <p:nvSpPr>
            <p:cNvPr id="15" name="Google Shape;301;p35">
              <a:extLst>
                <a:ext uri="{FF2B5EF4-FFF2-40B4-BE49-F238E27FC236}">
                  <a16:creationId xmlns:a16="http://schemas.microsoft.com/office/drawing/2014/main" id="{C7F4EE53-CC66-3B4E-8202-E7EB27EB589A}"/>
                </a:ext>
              </a:extLst>
            </p:cNvPr>
            <p:cNvSpPr txBox="1"/>
            <p:nvPr/>
          </p:nvSpPr>
          <p:spPr>
            <a:xfrm>
              <a:off x="5470286" y="2412291"/>
              <a:ext cx="3100211" cy="304588"/>
            </a:xfrm>
            <a:prstGeom prst="rect">
              <a:avLst/>
            </a:prstGeom>
            <a:noFill/>
            <a:ln>
              <a:noFill/>
            </a:ln>
          </p:spPr>
          <p:txBody>
            <a:bodyPr spcFirstLastPara="1" wrap="square" lIns="91425" tIns="45700" rIns="91425" bIns="45700" anchor="t" anchorCtr="0">
              <a:spAutoFit/>
            </a:bodyPr>
            <a:lstStyle/>
            <a:p>
              <a:pPr algn="ctr">
                <a:buSzPts val="1800"/>
              </a:pPr>
              <a:r>
                <a:rPr lang="fr-FR" sz="1800" b="1">
                  <a:solidFill>
                    <a:schemeClr val="dk1"/>
                  </a:solidFill>
                  <a:latin typeface="Calibri" panose="020F0502020204030204" pitchFamily="34" charset="0"/>
                  <a:ea typeface="Calibri"/>
                  <a:cs typeface="Calibri" panose="020F0502020204030204" pitchFamily="34" charset="0"/>
                  <a:sym typeface="Calibri"/>
                </a:rPr>
                <a:t>Sunspot cycle length</a:t>
              </a:r>
              <a:endParaRPr sz="1800" b="1">
                <a:solidFill>
                  <a:schemeClr val="dk1"/>
                </a:solidFill>
                <a:latin typeface="Calibri" panose="020F0502020204030204" pitchFamily="34" charset="0"/>
                <a:ea typeface="Calibri"/>
                <a:cs typeface="Calibri" panose="020F0502020204030204" pitchFamily="34" charset="0"/>
                <a:sym typeface="Calibri"/>
              </a:endParaRPr>
            </a:p>
          </p:txBody>
        </p:sp>
      </p:grpSp>
      <p:sp>
        <p:nvSpPr>
          <p:cNvPr id="16" name="Google Shape;302;p35">
            <a:extLst>
              <a:ext uri="{FF2B5EF4-FFF2-40B4-BE49-F238E27FC236}">
                <a16:creationId xmlns:a16="http://schemas.microsoft.com/office/drawing/2014/main" id="{39AC8BBB-85B2-B341-B4E6-90860916D504}"/>
              </a:ext>
            </a:extLst>
          </p:cNvPr>
          <p:cNvSpPr txBox="1"/>
          <p:nvPr/>
        </p:nvSpPr>
        <p:spPr>
          <a:xfrm>
            <a:off x="3776870" y="5811620"/>
            <a:ext cx="5367130" cy="276959"/>
          </a:xfrm>
          <a:prstGeom prst="rect">
            <a:avLst/>
          </a:prstGeom>
          <a:noFill/>
          <a:ln>
            <a:noFill/>
          </a:ln>
        </p:spPr>
        <p:txBody>
          <a:bodyPr spcFirstLastPara="1" wrap="square" lIns="91425" tIns="45700" rIns="91425" bIns="45700" anchor="t" anchorCtr="0">
            <a:spAutoFit/>
          </a:bodyPr>
          <a:lstStyle/>
          <a:p>
            <a:r>
              <a:rPr lang="fr-FR" sz="1200" dirty="0">
                <a:latin typeface="Calibri" panose="020F0502020204030204" pitchFamily="34" charset="0"/>
                <a:cs typeface="Calibri" panose="020F0502020204030204" pitchFamily="34" charset="0"/>
              </a:rPr>
              <a:t>Fonte: https://</a:t>
            </a:r>
            <a:r>
              <a:rPr lang="fr-FR" sz="1200" dirty="0" err="1">
                <a:latin typeface="Calibri" panose="020F0502020204030204" pitchFamily="34" charset="0"/>
                <a:cs typeface="Calibri" panose="020F0502020204030204" pitchFamily="34" charset="0"/>
              </a:rPr>
              <a:t>coyoteblog.com</a:t>
            </a:r>
            <a:r>
              <a:rPr lang="fr-FR" sz="1200" dirty="0">
                <a:latin typeface="Calibri" panose="020F0502020204030204" pitchFamily="34" charset="0"/>
                <a:cs typeface="Calibri" panose="020F0502020204030204" pitchFamily="34" charset="0"/>
              </a:rPr>
              <a:t>/</a:t>
            </a:r>
            <a:r>
              <a:rPr lang="fr-FR" sz="1200" dirty="0" err="1">
                <a:latin typeface="Calibri" panose="020F0502020204030204" pitchFamily="34" charset="0"/>
                <a:cs typeface="Calibri" panose="020F0502020204030204" pitchFamily="34" charset="0"/>
              </a:rPr>
              <a:t>coyote_blog</a:t>
            </a:r>
            <a:r>
              <a:rPr lang="fr-FR" sz="1200" dirty="0">
                <a:latin typeface="Calibri" panose="020F0502020204030204" pitchFamily="34" charset="0"/>
                <a:cs typeface="Calibri" panose="020F0502020204030204" pitchFamily="34" charset="0"/>
              </a:rPr>
              <a:t>/tag/</a:t>
            </a:r>
            <a:r>
              <a:rPr lang="fr-FR" sz="1200" dirty="0" err="1">
                <a:latin typeface="Calibri" panose="020F0502020204030204" pitchFamily="34" charset="0"/>
                <a:cs typeface="Calibri" panose="020F0502020204030204" pitchFamily="34" charset="0"/>
              </a:rPr>
              <a:t>sunspot</a:t>
            </a:r>
            <a:r>
              <a:rPr lang="fr-FR" sz="1200" dirty="0">
                <a:latin typeface="Calibri" panose="020F0502020204030204" pitchFamily="34" charset="0"/>
                <a:cs typeface="Calibri" panose="020F0502020204030204" pitchFamily="34" charset="0"/>
              </a:rPr>
              <a:t>-cycle-</a:t>
            </a:r>
            <a:r>
              <a:rPr lang="fr-FR" sz="1200" dirty="0" err="1">
                <a:latin typeface="Calibri" panose="020F0502020204030204" pitchFamily="34" charset="0"/>
                <a:cs typeface="Calibri" panose="020F0502020204030204" pitchFamily="34" charset="0"/>
              </a:rPr>
              <a:t>length</a:t>
            </a:r>
            <a:endParaRPr sz="1200" dirty="0">
              <a:latin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7"/>
          <p:cNvSpPr txBox="1">
            <a:spLocks noGrp="1"/>
          </p:cNvSpPr>
          <p:nvPr>
            <p:ph type="title"/>
          </p:nvPr>
        </p:nvSpPr>
        <p:spPr>
          <a:xfrm>
            <a:off x="1016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it-IT" dirty="0">
                <a:latin typeface="Calibri" panose="020F0502020204030204" pitchFamily="34" charset="0"/>
                <a:cs typeface="Calibri" panose="020F0502020204030204" pitchFamily="34" charset="0"/>
              </a:rPr>
              <a:t>Sospetto n°1: il Sole</a:t>
            </a:r>
            <a:endParaRPr dirty="0"/>
          </a:p>
        </p:txBody>
      </p:sp>
      <p:sp>
        <p:nvSpPr>
          <p:cNvPr id="321" name="Google Shape;321;p37"/>
          <p:cNvSpPr txBox="1">
            <a:spLocks noGrp="1"/>
          </p:cNvSpPr>
          <p:nvPr>
            <p:ph type="body" idx="1"/>
          </p:nvPr>
        </p:nvSpPr>
        <p:spPr>
          <a:xfrm>
            <a:off x="101600" y="2733261"/>
            <a:ext cx="9080502" cy="3629440"/>
          </a:xfrm>
          <a:prstGeom prst="rect">
            <a:avLst/>
          </a:prstGeom>
          <a:noFill/>
          <a:ln>
            <a:noFill/>
          </a:ln>
        </p:spPr>
        <p:txBody>
          <a:bodyPr spcFirstLastPara="1" wrap="square" lIns="91425" tIns="45700" rIns="91425" bIns="45700" anchor="t" anchorCtr="0">
            <a:noAutofit/>
          </a:bodyPr>
          <a:lstStyle/>
          <a:p>
            <a:pPr marL="342898" algn="ctr">
              <a:spcBef>
                <a:spcPts val="400"/>
              </a:spcBef>
              <a:buClr>
                <a:srgbClr val="3366FF"/>
              </a:buClr>
              <a:buSzPts val="2000"/>
              <a:buNone/>
            </a:pPr>
            <a:r>
              <a:rPr lang="it-IT" sz="4400" i="1" dirty="0">
                <a:solidFill>
                  <a:srgbClr val="3366FF"/>
                </a:solidFill>
              </a:rPr>
              <a:t>"Dove collocheresti il sole: </a:t>
            </a:r>
            <a:br>
              <a:rPr lang="it-IT" sz="4400" i="1" dirty="0">
                <a:solidFill>
                  <a:srgbClr val="3366FF"/>
                </a:solidFill>
              </a:rPr>
            </a:br>
            <a:r>
              <a:rPr lang="it-IT" sz="4400" i="1" dirty="0">
                <a:solidFill>
                  <a:srgbClr val="3366FF"/>
                </a:solidFill>
              </a:rPr>
              <a:t>sospetto o fenomeno naturale?"  </a:t>
            </a:r>
          </a:p>
        </p:txBody>
      </p:sp>
      <p:sp>
        <p:nvSpPr>
          <p:cNvPr id="322" name="Google Shape;322;p37"/>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25</a:t>
            </a:fld>
            <a:endParaRPr/>
          </a:p>
        </p:txBody>
      </p:sp>
      <p:pic>
        <p:nvPicPr>
          <p:cNvPr id="323" name="Google Shape;323;p37"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Google Shape;329;p38"/>
          <p:cNvSpPr txBox="1">
            <a:spLocks noGrp="1"/>
          </p:cNvSpPr>
          <p:nvPr>
            <p:ph type="body" idx="1"/>
          </p:nvPr>
        </p:nvSpPr>
        <p:spPr>
          <a:xfrm>
            <a:off x="0" y="1828803"/>
            <a:ext cx="8923283" cy="4525963"/>
          </a:xfrm>
          <a:prstGeom prst="rect">
            <a:avLst/>
          </a:prstGeom>
          <a:noFill/>
          <a:ln>
            <a:noFill/>
          </a:ln>
        </p:spPr>
        <p:txBody>
          <a:bodyPr spcFirstLastPara="1" wrap="square" lIns="91425" tIns="45700" rIns="91425" bIns="45700" anchor="t" anchorCtr="0">
            <a:normAutofit/>
          </a:bodyPr>
          <a:lstStyle/>
          <a:p>
            <a:pPr marL="342898">
              <a:spcBef>
                <a:spcPts val="320"/>
              </a:spcBef>
              <a:buClr>
                <a:srgbClr val="3366FF"/>
              </a:buClr>
              <a:buSzPts val="1600"/>
              <a:buNone/>
            </a:pPr>
            <a:r>
              <a:rPr lang="it-IT" sz="1800" dirty="0">
                <a:solidFill>
                  <a:srgbClr val="3366FF"/>
                </a:solidFill>
              </a:rPr>
              <a:t>	"Tuttavia gli scienziati ritengono che questa attività possa avere un impatto sulle temperature regionali. La caratteristica più sorprendente dell'evoluzione dell'attività solare negli ultimi secoli è l'assenza di macchie solari durante gran parte del 17° secolo (il minimo di </a:t>
            </a:r>
            <a:r>
              <a:rPr lang="it-IT" sz="1800" dirty="0" err="1">
                <a:solidFill>
                  <a:srgbClr val="3366FF"/>
                </a:solidFill>
              </a:rPr>
              <a:t>Maunder</a:t>
            </a:r>
            <a:r>
              <a:rPr lang="it-IT" sz="1800" dirty="0">
                <a:solidFill>
                  <a:srgbClr val="3366FF"/>
                </a:solidFill>
              </a:rPr>
              <a:t>: MM). </a:t>
            </a:r>
          </a:p>
          <a:p>
            <a:pPr marL="342898">
              <a:spcBef>
                <a:spcPts val="320"/>
              </a:spcBef>
              <a:buClr>
                <a:srgbClr val="3366FF"/>
              </a:buClr>
              <a:buSzPts val="1600"/>
              <a:buNone/>
            </a:pPr>
            <a:r>
              <a:rPr lang="it-IT" sz="1800" dirty="0">
                <a:solidFill>
                  <a:srgbClr val="3366FF"/>
                </a:solidFill>
              </a:rPr>
              <a:t>	Questo avvenne all'inizio della Piccola Era Glaciale (c'erano solo circa 50 macchie solari invece delle solite 40-50.000) e c’è oggi un consenso generale* che il corrispondente raffreddamento sia dovuto a questo fenomeno."</a:t>
            </a:r>
          </a:p>
          <a:p>
            <a:pPr marL="342898">
              <a:spcBef>
                <a:spcPts val="320"/>
              </a:spcBef>
              <a:buClr>
                <a:srgbClr val="3366FF"/>
              </a:buClr>
              <a:buSzPts val="1600"/>
              <a:buNone/>
            </a:pPr>
            <a:r>
              <a:rPr lang="it-IT" sz="1800" dirty="0">
                <a:solidFill>
                  <a:srgbClr val="3366FF"/>
                </a:solidFill>
              </a:rPr>
              <a:t>	</a:t>
            </a:r>
          </a:p>
          <a:p>
            <a:pPr marL="342898">
              <a:spcBef>
                <a:spcPts val="320"/>
              </a:spcBef>
              <a:buClr>
                <a:srgbClr val="3366FF"/>
              </a:buClr>
              <a:buSzPts val="1600"/>
              <a:buNone/>
            </a:pPr>
            <a:r>
              <a:rPr lang="it-IT" sz="1800" dirty="0">
                <a:solidFill>
                  <a:srgbClr val="3366FF"/>
                </a:solidFill>
              </a:rPr>
              <a:t>	 * Altri parametri spiegano oggi questo raffreddamento, eruzioni vulcaniche particolarmente intense (vulcano indonesiano </a:t>
            </a:r>
            <a:r>
              <a:rPr lang="it-IT" sz="1800" dirty="0" err="1">
                <a:solidFill>
                  <a:srgbClr val="3366FF"/>
                </a:solidFill>
              </a:rPr>
              <a:t>Samalas</a:t>
            </a:r>
            <a:r>
              <a:rPr lang="it-IT" sz="1800" dirty="0">
                <a:solidFill>
                  <a:srgbClr val="3366FF"/>
                </a:solidFill>
              </a:rPr>
              <a:t>).</a:t>
            </a:r>
            <a:endParaRPr lang="it-IT" sz="1800" i="1" dirty="0">
              <a:solidFill>
                <a:srgbClr val="3366FF"/>
              </a:solidFill>
            </a:endParaRPr>
          </a:p>
        </p:txBody>
      </p:sp>
      <p:sp>
        <p:nvSpPr>
          <p:cNvPr id="330" name="Google Shape;330;p38"/>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26</a:t>
            </a:fld>
            <a:endParaRPr dirty="0"/>
          </a:p>
        </p:txBody>
      </p:sp>
      <p:pic>
        <p:nvPicPr>
          <p:cNvPr id="331" name="Google Shape;331;p38"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231;p29">
            <a:extLst>
              <a:ext uri="{FF2B5EF4-FFF2-40B4-BE49-F238E27FC236}">
                <a16:creationId xmlns:a16="http://schemas.microsoft.com/office/drawing/2014/main" id="{0B37C96F-3DC0-214F-8579-32637F12E98A}"/>
              </a:ext>
            </a:extLst>
          </p:cNvPr>
          <p:cNvSpPr txBox="1">
            <a:spLocks/>
          </p:cNvSpPr>
          <p:nvPr/>
        </p:nvSpPr>
        <p:spPr>
          <a:xfrm>
            <a:off x="114300" y="0"/>
            <a:ext cx="891540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it-IT" dirty="0">
                <a:latin typeface="Calibri" panose="020F0502020204030204" pitchFamily="34" charset="0"/>
                <a:cs typeface="Calibri" panose="020F0502020204030204" pitchFamily="34" charset="0"/>
              </a:rPr>
              <a:t>Sospetto n°1: il Sole</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9"/>
          <p:cNvSpPr txBox="1">
            <a:spLocks noGrp="1"/>
          </p:cNvSpPr>
          <p:nvPr>
            <p:ph type="ctrTitle"/>
          </p:nvPr>
        </p:nvSpPr>
        <p:spPr>
          <a:xfrm>
            <a:off x="361950" y="2130429"/>
            <a:ext cx="8420100" cy="1470025"/>
          </a:xfrm>
          <a:prstGeom prst="rect">
            <a:avLst/>
          </a:prstGeom>
          <a:noFill/>
          <a:ln>
            <a:noFill/>
          </a:ln>
        </p:spPr>
        <p:txBody>
          <a:bodyPr spcFirstLastPara="1" wrap="square" lIns="91425" tIns="45700" rIns="91425" bIns="45700" anchor="ctr" anchorCtr="0">
            <a:normAutofit/>
          </a:bodyPr>
          <a:lstStyle/>
          <a:p>
            <a:pPr>
              <a:buSzPts val="4400"/>
            </a:pPr>
            <a:r>
              <a:rPr lang="fr-FR" dirty="0"/>
              <a:t>2. SOSPETTO N°2 : </a:t>
            </a:r>
            <a:br>
              <a:rPr lang="fr-FR" dirty="0"/>
            </a:br>
            <a:r>
              <a:rPr lang="fr-FR" dirty="0"/>
              <a:t>L’EFFETTO SERRA</a:t>
            </a:r>
            <a:endParaRPr dirty="0"/>
          </a:p>
        </p:txBody>
      </p:sp>
      <p:pic>
        <p:nvPicPr>
          <p:cNvPr id="337" name="Google Shape;337;p39" descr="suspect-109026874.jpg"/>
          <p:cNvPicPr preferRelativeResize="0"/>
          <p:nvPr/>
        </p:nvPicPr>
        <p:blipFill rotWithShape="1">
          <a:blip r:embed="rId3">
            <a:alphaModFix/>
          </a:blip>
          <a:srcRect b="17081"/>
          <a:stretch/>
        </p:blipFill>
        <p:spPr>
          <a:xfrm>
            <a:off x="2603500" y="3702812"/>
            <a:ext cx="3962400" cy="2431288"/>
          </a:xfrm>
          <a:prstGeom prst="rect">
            <a:avLst/>
          </a:prstGeom>
          <a:noFill/>
          <a:ln>
            <a:noFill/>
          </a:ln>
        </p:spPr>
      </p:pic>
      <p:sp>
        <p:nvSpPr>
          <p:cNvPr id="5" name="Google Shape;330;p38">
            <a:extLst>
              <a:ext uri="{FF2B5EF4-FFF2-40B4-BE49-F238E27FC236}">
                <a16:creationId xmlns:a16="http://schemas.microsoft.com/office/drawing/2014/main" id="{32B673EB-19F0-EC4C-8180-994F7CE8DAD6}"/>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27</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0"/>
          <p:cNvSpPr txBox="1">
            <a:spLocks noGrp="1"/>
          </p:cNvSpPr>
          <p:nvPr>
            <p:ph type="title"/>
          </p:nvPr>
        </p:nvSpPr>
        <p:spPr>
          <a:xfrm>
            <a:off x="851338" y="0"/>
            <a:ext cx="8178362" cy="1143000"/>
          </a:xfrm>
          <a:prstGeom prst="rect">
            <a:avLst/>
          </a:prstGeom>
          <a:noFill/>
          <a:ln>
            <a:noFill/>
          </a:ln>
        </p:spPr>
        <p:txBody>
          <a:bodyPr spcFirstLastPara="1" wrap="square" lIns="91425" tIns="45700" rIns="91425" bIns="45700" anchor="ctr" anchorCtr="0">
            <a:normAutofit/>
          </a:bodyPr>
          <a:lstStyle/>
          <a:p>
            <a:pPr>
              <a:buSzPts val="4400"/>
            </a:pPr>
            <a:r>
              <a:rPr lang="it-IT" dirty="0"/>
              <a:t>Sospetto n°2: l’effetto serra</a:t>
            </a:r>
          </a:p>
        </p:txBody>
      </p:sp>
      <p:sp>
        <p:nvSpPr>
          <p:cNvPr id="343" name="Google Shape;343;p40"/>
          <p:cNvSpPr txBox="1">
            <a:spLocks noGrp="1"/>
          </p:cNvSpPr>
          <p:nvPr>
            <p:ph type="body" idx="1"/>
          </p:nvPr>
        </p:nvSpPr>
        <p:spPr>
          <a:xfrm>
            <a:off x="0" y="2623930"/>
            <a:ext cx="8933793" cy="3502235"/>
          </a:xfrm>
          <a:prstGeom prst="rect">
            <a:avLst/>
          </a:prstGeom>
          <a:noFill/>
          <a:ln>
            <a:noFill/>
          </a:ln>
        </p:spPr>
        <p:txBody>
          <a:bodyPr spcFirstLastPara="1" wrap="square" lIns="91425" tIns="45700" rIns="91425" bIns="45700" anchor="t" anchorCtr="0">
            <a:noAutofit/>
          </a:bodyPr>
          <a:lstStyle/>
          <a:p>
            <a:pPr marL="342898" algn="ctr">
              <a:spcBef>
                <a:spcPts val="480"/>
              </a:spcBef>
              <a:buClr>
                <a:srgbClr val="3366FF"/>
              </a:buClr>
              <a:buSzPts val="2400"/>
              <a:buNone/>
            </a:pPr>
            <a:r>
              <a:rPr lang="en-GB" sz="1800" i="1" dirty="0">
                <a:solidFill>
                  <a:srgbClr val="3366FF"/>
                </a:solidFill>
              </a:rPr>
              <a:t>	</a:t>
            </a:r>
            <a:r>
              <a:rPr lang="it-IT" sz="1800" i="1" dirty="0">
                <a:solidFill>
                  <a:srgbClr val="3366FF"/>
                </a:solidFill>
              </a:rPr>
              <a:t> "L'effetto serra è il riscaldamento della superficie terrestre e della troposfera </a:t>
            </a:r>
            <a:br>
              <a:rPr lang="it-IT" sz="1800" i="1" dirty="0">
                <a:solidFill>
                  <a:srgbClr val="3366FF"/>
                </a:solidFill>
              </a:rPr>
            </a:br>
            <a:r>
              <a:rPr lang="it-IT" sz="1800" i="1" dirty="0">
                <a:solidFill>
                  <a:srgbClr val="3366FF"/>
                </a:solidFill>
              </a:rPr>
              <a:t>(lo strato più basso dell'atmosfera) causato dalla presenza di vapore acqueo, </a:t>
            </a:r>
            <a:br>
              <a:rPr lang="it-IT" sz="1800" i="1" dirty="0">
                <a:solidFill>
                  <a:srgbClr val="3366FF"/>
                </a:solidFill>
              </a:rPr>
            </a:br>
            <a:r>
              <a:rPr lang="it-IT" sz="1800" i="1" dirty="0">
                <a:solidFill>
                  <a:srgbClr val="3366FF"/>
                </a:solidFill>
              </a:rPr>
              <a:t>anidride carbonica, metano e alcuni altri gas presenti nell'aria."</a:t>
            </a:r>
            <a:endParaRPr lang="it-IT" sz="1800" dirty="0"/>
          </a:p>
          <a:p>
            <a:pPr marL="342898">
              <a:spcBef>
                <a:spcPts val="279"/>
              </a:spcBef>
              <a:buSzPts val="1400"/>
              <a:buNone/>
            </a:pPr>
            <a:endParaRPr lang="en-GB" sz="1800" i="1" dirty="0">
              <a:solidFill>
                <a:srgbClr val="3366FF"/>
              </a:solidFill>
            </a:endParaRPr>
          </a:p>
        </p:txBody>
      </p:sp>
      <p:sp>
        <p:nvSpPr>
          <p:cNvPr id="344" name="Google Shape;344;p40"/>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28</a:t>
            </a:fld>
            <a:endParaRPr/>
          </a:p>
        </p:txBody>
      </p:sp>
      <p:pic>
        <p:nvPicPr>
          <p:cNvPr id="6" name="Google Shape;109;p15" descr="Scientist woman.png">
            <a:extLst>
              <a:ext uri="{FF2B5EF4-FFF2-40B4-BE49-F238E27FC236}">
                <a16:creationId xmlns:a16="http://schemas.microsoft.com/office/drawing/2014/main" id="{F0EA2D7D-89D4-D747-8149-2893BED08B6E}"/>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ctrTitle"/>
          </p:nvPr>
        </p:nvSpPr>
        <p:spPr>
          <a:xfrm>
            <a:off x="361950" y="2130429"/>
            <a:ext cx="8420100" cy="1470025"/>
          </a:xfrm>
          <a:prstGeom prst="rect">
            <a:avLst/>
          </a:prstGeom>
          <a:noFill/>
          <a:ln>
            <a:noFill/>
          </a:ln>
        </p:spPr>
        <p:txBody>
          <a:bodyPr spcFirstLastPara="1" wrap="square" lIns="91425" tIns="45700" rIns="91425" bIns="45700" anchor="ctr" anchorCtr="0">
            <a:normAutofit/>
          </a:bodyPr>
          <a:lstStyle/>
          <a:p>
            <a:pPr>
              <a:buSzPts val="4400"/>
            </a:pPr>
            <a:r>
              <a:rPr lang="fr-FR" dirty="0">
                <a:latin typeface="Calibri" panose="020F0502020204030204" pitchFamily="34" charset="0"/>
                <a:cs typeface="Calibri" panose="020F0502020204030204" pitchFamily="34" charset="0"/>
              </a:rPr>
              <a:t>1. INIZIO DELLA RICERCA</a:t>
            </a:r>
            <a:endParaRPr dirty="0">
              <a:latin typeface="Calibri" panose="020F0502020204030204" pitchFamily="34" charset="0"/>
              <a:cs typeface="Calibri" panose="020F0502020204030204" pitchFamily="34" charset="0"/>
            </a:endParaRPr>
          </a:p>
        </p:txBody>
      </p:sp>
      <p:pic>
        <p:nvPicPr>
          <p:cNvPr id="95" name="Google Shape;95;p14" descr="Scientist woman.png"/>
          <p:cNvPicPr preferRelativeResize="0"/>
          <p:nvPr/>
        </p:nvPicPr>
        <p:blipFill rotWithShape="1">
          <a:blip r:embed="rId3">
            <a:alphaModFix/>
          </a:blip>
          <a:srcRect/>
          <a:stretch/>
        </p:blipFill>
        <p:spPr>
          <a:xfrm>
            <a:off x="3412068" y="3869269"/>
            <a:ext cx="1667933" cy="1667933"/>
          </a:xfrm>
          <a:prstGeom prst="rect">
            <a:avLst/>
          </a:prstGeom>
          <a:noFill/>
          <a:ln>
            <a:noFill/>
          </a:ln>
        </p:spPr>
      </p:pic>
      <p:sp>
        <p:nvSpPr>
          <p:cNvPr id="96" name="Google Shape;96;p14"/>
          <p:cNvSpPr txBox="1"/>
          <p:nvPr/>
        </p:nvSpPr>
        <p:spPr>
          <a:xfrm>
            <a:off x="5342467" y="5240868"/>
            <a:ext cx="3556001" cy="276959"/>
          </a:xfrm>
          <a:prstGeom prst="rect">
            <a:avLst/>
          </a:prstGeom>
          <a:noFill/>
          <a:ln>
            <a:noFill/>
          </a:ln>
        </p:spPr>
        <p:txBody>
          <a:bodyPr spcFirstLastPara="1" wrap="square" lIns="91425" tIns="45700" rIns="91425" bIns="45700" anchor="t" anchorCtr="0">
            <a:spAutoFit/>
          </a:bodyPr>
          <a:lstStyle/>
          <a:p>
            <a:r>
              <a:rPr lang="fr-FR" sz="1200" dirty="0">
                <a:latin typeface="Calibri" panose="020F0502020204030204" pitchFamily="34" charset="0"/>
                <a:cs typeface="Calibri" panose="020F0502020204030204" pitchFamily="34" charset="0"/>
              </a:rPr>
              <a:t>Fonte: </a:t>
            </a:r>
            <a:r>
              <a:rPr lang="fr-FR" sz="1200" dirty="0" err="1">
                <a:latin typeface="Calibri" panose="020F0502020204030204" pitchFamily="34" charset="0"/>
                <a:cs typeface="Calibri" panose="020F0502020204030204" pitchFamily="34" charset="0"/>
              </a:rPr>
              <a:t>wikimedia</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commons</a:t>
            </a:r>
            <a:endParaRPr sz="1200" dirty="0">
              <a:latin typeface="Calibri" panose="020F0502020204030204" pitchFamily="34" charset="0"/>
              <a:cs typeface="Calibri" panose="020F0502020204030204" pitchFamily="34" charset="0"/>
            </a:endParaRPr>
          </a:p>
        </p:txBody>
      </p:sp>
      <p:sp>
        <p:nvSpPr>
          <p:cNvPr id="6" name="Google Shape;104;p15">
            <a:extLst>
              <a:ext uri="{FF2B5EF4-FFF2-40B4-BE49-F238E27FC236}">
                <a16:creationId xmlns:a16="http://schemas.microsoft.com/office/drawing/2014/main" id="{2B7D87DD-6C84-DF43-988C-D971392B97C2}"/>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it-IT" smtClean="0">
                <a:latin typeface="Calibri" panose="020F0502020204030204" pitchFamily="34" charset="0"/>
                <a:cs typeface="Calibri" panose="020F0502020204030204" pitchFamily="34" charset="0"/>
              </a:rPr>
              <a:pPr/>
              <a:t>2</a:t>
            </a:fld>
            <a:endParaRPr lang="it-IT" dirty="0">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1" name="Google Shape;351;p41"/>
          <p:cNvSpPr txBox="1">
            <a:spLocks noGrp="1"/>
          </p:cNvSpPr>
          <p:nvPr>
            <p:ph type="body" idx="1"/>
          </p:nvPr>
        </p:nvSpPr>
        <p:spPr>
          <a:xfrm>
            <a:off x="0" y="2554358"/>
            <a:ext cx="8912772" cy="3571808"/>
          </a:xfrm>
          <a:prstGeom prst="rect">
            <a:avLst/>
          </a:prstGeom>
          <a:noFill/>
          <a:ln>
            <a:noFill/>
          </a:ln>
        </p:spPr>
        <p:txBody>
          <a:bodyPr spcFirstLastPara="1" wrap="square" lIns="91425" tIns="45700" rIns="91425" bIns="45700" anchor="t" anchorCtr="0">
            <a:normAutofit/>
          </a:bodyPr>
          <a:lstStyle/>
          <a:p>
            <a:pPr marL="342898" algn="ctr">
              <a:spcBef>
                <a:spcPts val="480"/>
              </a:spcBef>
              <a:buClr>
                <a:srgbClr val="3366FF"/>
              </a:buClr>
              <a:buSzPts val="2400"/>
              <a:buNone/>
            </a:pPr>
            <a:r>
              <a:rPr lang="it-IT" sz="1800" i="1" dirty="0">
                <a:solidFill>
                  <a:srgbClr val="3366FF"/>
                </a:solidFill>
              </a:rPr>
              <a:t>"Due terzi dell'energia del sole viene assorbita dall'atmosfera, dal suolo e dall'oceano. </a:t>
            </a:r>
            <a:br>
              <a:rPr lang="it-IT" sz="1800" i="1" dirty="0">
                <a:solidFill>
                  <a:srgbClr val="3366FF"/>
                </a:solidFill>
              </a:rPr>
            </a:br>
            <a:r>
              <a:rPr lang="it-IT" sz="1800" i="1" dirty="0">
                <a:solidFill>
                  <a:srgbClr val="3366FF"/>
                </a:solidFill>
              </a:rPr>
              <a:t>Il restante terzo viene riflesso direttamente nello spazio dalle nuvole, </a:t>
            </a:r>
            <a:br>
              <a:rPr lang="it-IT" sz="1800" i="1" dirty="0">
                <a:solidFill>
                  <a:srgbClr val="3366FF"/>
                </a:solidFill>
              </a:rPr>
            </a:br>
            <a:r>
              <a:rPr lang="it-IT" sz="1800" i="1" dirty="0">
                <a:solidFill>
                  <a:srgbClr val="3366FF"/>
                </a:solidFill>
              </a:rPr>
              <a:t>dagli aerosol, dall'atmosfera e dalla superficie terrestre... </a:t>
            </a:r>
            <a:br>
              <a:rPr lang="it-IT" sz="1800" i="1" dirty="0">
                <a:solidFill>
                  <a:srgbClr val="3366FF"/>
                </a:solidFill>
              </a:rPr>
            </a:br>
            <a:r>
              <a:rPr lang="it-IT" sz="1800" i="1" dirty="0">
                <a:solidFill>
                  <a:srgbClr val="3366FF"/>
                </a:solidFill>
              </a:rPr>
              <a:t>È nell'atmosfera che la serra effetto, spesso citato </a:t>
            </a:r>
            <a:br>
              <a:rPr lang="it-IT" sz="1800" i="1" dirty="0">
                <a:solidFill>
                  <a:srgbClr val="3366FF"/>
                </a:solidFill>
              </a:rPr>
            </a:br>
            <a:r>
              <a:rPr lang="it-IT" sz="1800" i="1" dirty="0">
                <a:solidFill>
                  <a:srgbClr val="3366FF"/>
                </a:solidFill>
              </a:rPr>
              <a:t>quando si parla di riscaldamento globale, si verifica."</a:t>
            </a:r>
            <a:endParaRPr lang="it-IT" sz="1800" dirty="0"/>
          </a:p>
          <a:p>
            <a:pPr marL="342898">
              <a:spcBef>
                <a:spcPts val="279"/>
              </a:spcBef>
              <a:buSzPts val="1400"/>
              <a:buNone/>
            </a:pPr>
            <a:endParaRPr lang="it-IT" sz="1400" i="1" dirty="0">
              <a:solidFill>
                <a:srgbClr val="3366FF"/>
              </a:solidFill>
            </a:endParaRPr>
          </a:p>
        </p:txBody>
      </p:sp>
      <p:sp>
        <p:nvSpPr>
          <p:cNvPr id="352" name="Google Shape;352;p41"/>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29</a:t>
            </a:fld>
            <a:endParaRPr/>
          </a:p>
        </p:txBody>
      </p:sp>
      <p:pic>
        <p:nvPicPr>
          <p:cNvPr id="353" name="Google Shape;353;p41"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9" name="Google Shape;342;p40">
            <a:extLst>
              <a:ext uri="{FF2B5EF4-FFF2-40B4-BE49-F238E27FC236}">
                <a16:creationId xmlns:a16="http://schemas.microsoft.com/office/drawing/2014/main" id="{96891611-0354-A94F-B40B-8FF32844920B}"/>
              </a:ext>
            </a:extLst>
          </p:cNvPr>
          <p:cNvSpPr txBox="1">
            <a:spLocks/>
          </p:cNvSpPr>
          <p:nvPr/>
        </p:nvSpPr>
        <p:spPr>
          <a:xfrm>
            <a:off x="851338" y="0"/>
            <a:ext cx="8178362"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it-IT"/>
              <a:t>Sospetto n°2: l’effetto serra</a:t>
            </a:r>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Google Shape;359;p42"/>
          <p:cNvSpPr txBox="1">
            <a:spLocks noGrp="1"/>
          </p:cNvSpPr>
          <p:nvPr>
            <p:ph type="body" idx="1"/>
          </p:nvPr>
        </p:nvSpPr>
        <p:spPr>
          <a:xfrm>
            <a:off x="1" y="1600202"/>
            <a:ext cx="9029700" cy="4525963"/>
          </a:xfrm>
          <a:prstGeom prst="rect">
            <a:avLst/>
          </a:prstGeom>
          <a:noFill/>
          <a:ln>
            <a:noFill/>
          </a:ln>
        </p:spPr>
        <p:txBody>
          <a:bodyPr spcFirstLastPara="1" wrap="square" lIns="91425" tIns="45700" rIns="91425" bIns="45700" anchor="t" anchorCtr="0">
            <a:noAutofit/>
          </a:bodyPr>
          <a:lstStyle/>
          <a:p>
            <a:pPr marL="342898">
              <a:spcBef>
                <a:spcPts val="480"/>
              </a:spcBef>
              <a:buClr>
                <a:srgbClr val="3366FF"/>
              </a:buClr>
              <a:buSzPts val="2400"/>
              <a:buNone/>
            </a:pPr>
            <a:endParaRPr lang="it-IT" sz="2400" i="1" dirty="0">
              <a:solidFill>
                <a:srgbClr val="3366FF"/>
              </a:solidFill>
            </a:endParaRPr>
          </a:p>
          <a:p>
            <a:pPr marL="342898">
              <a:spcBef>
                <a:spcPts val="480"/>
              </a:spcBef>
              <a:buClr>
                <a:srgbClr val="3366FF"/>
              </a:buClr>
              <a:buSzPts val="2400"/>
              <a:buNone/>
            </a:pPr>
            <a:endParaRPr lang="it-IT" sz="2800" i="1" dirty="0">
              <a:solidFill>
                <a:srgbClr val="3366FF"/>
              </a:solidFill>
            </a:endParaRPr>
          </a:p>
          <a:p>
            <a:pPr marL="342898" algn="ctr">
              <a:spcBef>
                <a:spcPts val="480"/>
              </a:spcBef>
              <a:buClr>
                <a:srgbClr val="3366FF"/>
              </a:buClr>
              <a:buSzPts val="2400"/>
              <a:buNone/>
            </a:pPr>
            <a:r>
              <a:rPr lang="it-IT" sz="2800" i="1" dirty="0">
                <a:solidFill>
                  <a:srgbClr val="3366FF"/>
                </a:solidFill>
              </a:rPr>
              <a:t>	</a:t>
            </a:r>
            <a:r>
              <a:rPr lang="it-IT" sz="4400" i="1" dirty="0">
                <a:solidFill>
                  <a:srgbClr val="3366FF"/>
                </a:solidFill>
              </a:rPr>
              <a:t> "Pensi che l'effetto serra </a:t>
            </a:r>
            <a:br>
              <a:rPr lang="it-IT" sz="4400" i="1" dirty="0">
                <a:solidFill>
                  <a:srgbClr val="3366FF"/>
                </a:solidFill>
              </a:rPr>
            </a:br>
            <a:r>
              <a:rPr lang="it-IT" sz="4400" i="1" dirty="0">
                <a:solidFill>
                  <a:srgbClr val="3366FF"/>
                </a:solidFill>
              </a:rPr>
              <a:t>possa essere considerato</a:t>
            </a:r>
          </a:p>
          <a:p>
            <a:pPr marL="342898" algn="ctr">
              <a:spcBef>
                <a:spcPts val="480"/>
              </a:spcBef>
              <a:buClr>
                <a:srgbClr val="3366FF"/>
              </a:buClr>
              <a:buSzPts val="2400"/>
              <a:buNone/>
            </a:pPr>
            <a:r>
              <a:rPr lang="it-IT" sz="4400" i="1" dirty="0">
                <a:solidFill>
                  <a:srgbClr val="3366FF"/>
                </a:solidFill>
              </a:rPr>
              <a:t>un sospetto?"</a:t>
            </a:r>
            <a:endParaRPr lang="it-IT" sz="4400" dirty="0"/>
          </a:p>
        </p:txBody>
      </p:sp>
      <p:sp>
        <p:nvSpPr>
          <p:cNvPr id="360" name="Google Shape;360;p42"/>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30</a:t>
            </a:fld>
            <a:endParaRPr/>
          </a:p>
        </p:txBody>
      </p:sp>
      <p:pic>
        <p:nvPicPr>
          <p:cNvPr id="361" name="Google Shape;361;p42"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11" name="Google Shape;342;p40">
            <a:extLst>
              <a:ext uri="{FF2B5EF4-FFF2-40B4-BE49-F238E27FC236}">
                <a16:creationId xmlns:a16="http://schemas.microsoft.com/office/drawing/2014/main" id="{4FF008C4-A8C1-CD4C-B1C4-2E6B6A8BBA39}"/>
              </a:ext>
            </a:extLst>
          </p:cNvPr>
          <p:cNvSpPr txBox="1">
            <a:spLocks noGrp="1"/>
          </p:cNvSpPr>
          <p:nvPr>
            <p:ph type="title"/>
          </p:nvPr>
        </p:nvSpPr>
        <p:spPr>
          <a:xfrm>
            <a:off x="851338" y="0"/>
            <a:ext cx="8178362" cy="1143000"/>
          </a:xfrm>
          <a:prstGeom prst="rect">
            <a:avLst/>
          </a:prstGeom>
          <a:noFill/>
          <a:ln>
            <a:noFill/>
          </a:ln>
        </p:spPr>
        <p:txBody>
          <a:bodyPr spcFirstLastPara="1" wrap="square" lIns="91425" tIns="45700" rIns="91425" bIns="45700" anchor="ctr" anchorCtr="0">
            <a:normAutofit/>
          </a:bodyPr>
          <a:lstStyle/>
          <a:p>
            <a:pPr>
              <a:buSzPts val="4400"/>
            </a:pPr>
            <a:r>
              <a:rPr lang="it-IT" dirty="0"/>
              <a:t>Sospetto n°2: l’effetto serra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43"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368" name="Google Shape;368;p43"/>
          <p:cNvSpPr txBox="1">
            <a:spLocks noGrp="1"/>
          </p:cNvSpPr>
          <p:nvPr>
            <p:ph type="body" idx="1"/>
          </p:nvPr>
        </p:nvSpPr>
        <p:spPr>
          <a:xfrm>
            <a:off x="220145" y="2305877"/>
            <a:ext cx="8819495" cy="4552125"/>
          </a:xfrm>
          <a:prstGeom prst="rect">
            <a:avLst/>
          </a:prstGeom>
          <a:noFill/>
          <a:ln>
            <a:noFill/>
          </a:ln>
        </p:spPr>
        <p:txBody>
          <a:bodyPr spcFirstLastPara="1" wrap="square" lIns="91425" tIns="45700" rIns="91425" bIns="45700" anchor="t" anchorCtr="0">
            <a:noAutofit/>
          </a:bodyPr>
          <a:lstStyle/>
          <a:p>
            <a:pPr marL="342898">
              <a:spcBef>
                <a:spcPts val="480"/>
              </a:spcBef>
              <a:buClr>
                <a:srgbClr val="3366FF"/>
              </a:buClr>
              <a:buSzPts val="2400"/>
              <a:buNone/>
            </a:pPr>
            <a:r>
              <a:rPr lang="it-IT" sz="1800" i="1" dirty="0">
                <a:solidFill>
                  <a:srgbClr val="3366FF"/>
                </a:solidFill>
              </a:rPr>
              <a:t>	"Se è così, pensi che l'effetto serra sia un fenomeno recente?</a:t>
            </a:r>
          </a:p>
          <a:p>
            <a:pPr marL="342898">
              <a:spcBef>
                <a:spcPts val="480"/>
              </a:spcBef>
              <a:buClr>
                <a:srgbClr val="3366FF"/>
              </a:buClr>
              <a:buSzPts val="2400"/>
              <a:buNone/>
            </a:pPr>
            <a:endParaRPr lang="it-IT" sz="1800" i="1" dirty="0">
              <a:solidFill>
                <a:srgbClr val="3366FF"/>
              </a:solidFill>
            </a:endParaRPr>
          </a:p>
          <a:p>
            <a:pPr marL="342898">
              <a:spcBef>
                <a:spcPts val="480"/>
              </a:spcBef>
              <a:buClr>
                <a:srgbClr val="3366FF"/>
              </a:buClr>
              <a:buSzPts val="2400"/>
              <a:buNone/>
            </a:pPr>
            <a:r>
              <a:rPr lang="it-IT" sz="1800" i="1" dirty="0">
                <a:solidFill>
                  <a:srgbClr val="3366FF"/>
                </a:solidFill>
              </a:rPr>
              <a:t>	Se no, quando pensi che sia stato scoperto l'effetto serra?"</a:t>
            </a:r>
          </a:p>
          <a:p>
            <a:pPr marL="342898">
              <a:spcBef>
                <a:spcPts val="480"/>
              </a:spcBef>
              <a:buClr>
                <a:srgbClr val="3366FF"/>
              </a:buClr>
              <a:buSzPts val="2400"/>
              <a:buNone/>
            </a:pPr>
            <a:endParaRPr lang="it-IT" sz="1800" i="1" dirty="0">
              <a:solidFill>
                <a:srgbClr val="3366FF"/>
              </a:solidFill>
            </a:endParaRPr>
          </a:p>
          <a:p>
            <a:pPr marL="342898">
              <a:spcBef>
                <a:spcPts val="480"/>
              </a:spcBef>
              <a:buClr>
                <a:srgbClr val="3366FF"/>
              </a:buClr>
              <a:buSzPts val="2400"/>
              <a:buNone/>
            </a:pPr>
            <a:r>
              <a:rPr lang="it-IT" sz="1800" i="1" dirty="0">
                <a:solidFill>
                  <a:srgbClr val="3366FF"/>
                </a:solidFill>
              </a:rPr>
              <a:t>	"Lasciate che vi presenti 3 esperimenti scientifici."</a:t>
            </a:r>
            <a:endParaRPr lang="it-IT" sz="1800" i="1" u="sng" dirty="0">
              <a:solidFill>
                <a:srgbClr val="3366FF"/>
              </a:solidFill>
            </a:endParaRPr>
          </a:p>
        </p:txBody>
      </p:sp>
      <p:sp>
        <p:nvSpPr>
          <p:cNvPr id="369" name="Google Shape;369;p43"/>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31</a:t>
            </a:fld>
            <a:endParaRPr/>
          </a:p>
        </p:txBody>
      </p:sp>
      <p:sp>
        <p:nvSpPr>
          <p:cNvPr id="13" name="Google Shape;342;p40">
            <a:extLst>
              <a:ext uri="{FF2B5EF4-FFF2-40B4-BE49-F238E27FC236}">
                <a16:creationId xmlns:a16="http://schemas.microsoft.com/office/drawing/2014/main" id="{AF7AC8F4-FD7E-F243-8348-370E39D5CB5E}"/>
              </a:ext>
            </a:extLst>
          </p:cNvPr>
          <p:cNvSpPr txBox="1">
            <a:spLocks noGrp="1"/>
          </p:cNvSpPr>
          <p:nvPr>
            <p:ph type="title"/>
          </p:nvPr>
        </p:nvSpPr>
        <p:spPr>
          <a:xfrm>
            <a:off x="851338" y="0"/>
            <a:ext cx="8178362" cy="1143000"/>
          </a:xfrm>
          <a:prstGeom prst="rect">
            <a:avLst/>
          </a:prstGeom>
          <a:noFill/>
          <a:ln>
            <a:noFill/>
          </a:ln>
        </p:spPr>
        <p:txBody>
          <a:bodyPr spcFirstLastPara="1" wrap="square" lIns="91425" tIns="45700" rIns="91425" bIns="45700" anchor="ctr" anchorCtr="0">
            <a:normAutofit/>
          </a:bodyPr>
          <a:lstStyle/>
          <a:p>
            <a:pPr>
              <a:buSzPts val="4400"/>
            </a:pPr>
            <a:r>
              <a:rPr lang="it-IT" dirty="0"/>
              <a:t>Sospetto n°2: l’effetto serra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6" name="Google Shape;376;p44"/>
          <p:cNvSpPr txBox="1">
            <a:spLocks noGrp="1"/>
          </p:cNvSpPr>
          <p:nvPr>
            <p:ph type="body" idx="1"/>
          </p:nvPr>
        </p:nvSpPr>
        <p:spPr>
          <a:xfrm>
            <a:off x="0" y="1447801"/>
            <a:ext cx="8828690" cy="5054600"/>
          </a:xfrm>
          <a:prstGeom prst="rect">
            <a:avLst/>
          </a:prstGeom>
          <a:noFill/>
          <a:ln>
            <a:noFill/>
          </a:ln>
        </p:spPr>
        <p:txBody>
          <a:bodyPr spcFirstLastPara="1" wrap="square" lIns="91425" tIns="45700" rIns="91425" bIns="45700" anchor="t" anchorCtr="0">
            <a:noAutofit/>
          </a:bodyPr>
          <a:lstStyle/>
          <a:p>
            <a:pPr marL="71999" indent="-71999" algn="just">
              <a:spcBef>
                <a:spcPts val="0"/>
              </a:spcBef>
              <a:buClr>
                <a:srgbClr val="3366FF"/>
              </a:buClr>
              <a:buNone/>
            </a:pPr>
            <a:r>
              <a:rPr lang="it-IT" sz="1800" b="1" dirty="0">
                <a:latin typeface="Calibri" panose="020F0502020204030204" pitchFamily="34" charset="0"/>
                <a:cs typeface="Calibri" panose="020F0502020204030204" pitchFamily="34" charset="0"/>
              </a:rPr>
              <a:t>	</a:t>
            </a:r>
            <a:br>
              <a:rPr lang="it-IT" sz="1800" b="1" dirty="0">
                <a:latin typeface="Calibri" panose="020F0502020204030204" pitchFamily="34" charset="0"/>
                <a:cs typeface="Calibri" panose="020F0502020204030204" pitchFamily="34" charset="0"/>
              </a:rPr>
            </a:br>
            <a:r>
              <a:rPr lang="it-IT" sz="1800" b="1" dirty="0">
                <a:latin typeface="Calibri" panose="020F0502020204030204" pitchFamily="34" charset="0"/>
                <a:cs typeface="Calibri" panose="020F0502020204030204" pitchFamily="34" charset="0"/>
              </a:rPr>
              <a:t>Primo esperimento di Joseph Fourier</a:t>
            </a:r>
            <a:endParaRPr lang="it-IT" sz="1800" dirty="0">
              <a:latin typeface="Calibri" panose="020F0502020204030204" pitchFamily="34" charset="0"/>
              <a:cs typeface="Calibri" panose="020F0502020204030204" pitchFamily="34" charset="0"/>
            </a:endParaRPr>
          </a:p>
          <a:p>
            <a:pPr marL="71999" indent="-71999" algn="just">
              <a:spcBef>
                <a:spcPts val="0"/>
              </a:spcBef>
              <a:buClr>
                <a:srgbClr val="3366FF"/>
              </a:buClr>
              <a:buNone/>
            </a:pPr>
            <a:endParaRPr lang="it-IT" sz="1800" b="1" dirty="0">
              <a:latin typeface="Calibri" panose="020F0502020204030204" pitchFamily="34" charset="0"/>
              <a:cs typeface="Calibri" panose="020F0502020204030204" pitchFamily="34" charset="0"/>
            </a:endParaRPr>
          </a:p>
          <a:p>
            <a:pPr marL="71999" indent="-71999">
              <a:spcBef>
                <a:spcPts val="0"/>
              </a:spcBef>
              <a:buClr>
                <a:srgbClr val="3366FF"/>
              </a:buClr>
              <a:buNone/>
            </a:pPr>
            <a:r>
              <a:rPr lang="it-IT" sz="1800" i="1" dirty="0">
                <a:solidFill>
                  <a:srgbClr val="3366FF"/>
                </a:solidFill>
                <a:latin typeface="Calibri" panose="020F0502020204030204" pitchFamily="34" charset="0"/>
                <a:cs typeface="Calibri" panose="020F0502020204030204" pitchFamily="34" charset="0"/>
              </a:rPr>
              <a:t>	“All'inizio del XIX secolo, gli scienziati avevano il sospetto che l'atmosfera terrestre avesse la capacità di mantenere caldo il pianeta trasmettendo la luce visibile, ma assorbendo la luce infrarossa (o calore) e che l'attività umana potesse cambiare la temperatura dell'atmosfera.</a:t>
            </a:r>
          </a:p>
          <a:p>
            <a:pPr marL="71999" indent="-71999">
              <a:spcBef>
                <a:spcPts val="0"/>
              </a:spcBef>
              <a:buClr>
                <a:srgbClr val="3366FF"/>
              </a:buClr>
              <a:buNone/>
            </a:pPr>
            <a:endParaRPr lang="it-IT" sz="1800" i="1" dirty="0">
              <a:solidFill>
                <a:srgbClr val="3366FF"/>
              </a:solidFill>
              <a:latin typeface="Calibri" panose="020F0502020204030204" pitchFamily="34" charset="0"/>
              <a:cs typeface="Calibri" panose="020F0502020204030204" pitchFamily="34" charset="0"/>
            </a:endParaRPr>
          </a:p>
          <a:p>
            <a:pPr marL="71999" indent="-71999">
              <a:spcBef>
                <a:spcPts val="0"/>
              </a:spcBef>
              <a:buClr>
                <a:srgbClr val="3366FF"/>
              </a:buClr>
              <a:buNone/>
            </a:pPr>
            <a:r>
              <a:rPr lang="it-IT" sz="1800" i="1" dirty="0">
                <a:solidFill>
                  <a:srgbClr val="3366FF"/>
                </a:solidFill>
                <a:latin typeface="Calibri" panose="020F0502020204030204" pitchFamily="34" charset="0"/>
                <a:cs typeface="Calibri" panose="020F0502020204030204" pitchFamily="34" charset="0"/>
              </a:rPr>
              <a:t>	Uno di questi scienziati era Joseph Fourier, che nel suo articolo del 1827 menzionò "il progresso delle società umane" che ha il potenziale per - nel corso di molti secoli - modificare il "grado medio di calore". Fourier dà la prima descrizione di quello che oggi chiamiamo effetto serra: "la temperatura è aumentata dall'interposizione dell'atmosfera, perché il calore trova meno ostacolo a penetrare nell'aria, essendo allo stato di luce, di quanto trova a ritornare indietro nell'aria quando si trasforma in calore oscuro."</a:t>
            </a:r>
          </a:p>
        </p:txBody>
      </p:sp>
      <p:sp>
        <p:nvSpPr>
          <p:cNvPr id="377" name="Google Shape;377;p44"/>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latin typeface="Calibri" panose="020F0502020204030204" pitchFamily="34" charset="0"/>
                <a:cs typeface="Calibri" panose="020F0502020204030204" pitchFamily="34" charset="0"/>
              </a:rPr>
              <a:pPr/>
              <a:t>32</a:t>
            </a:fld>
            <a:endParaRPr>
              <a:latin typeface="Calibri" panose="020F0502020204030204" pitchFamily="34" charset="0"/>
              <a:cs typeface="Calibri" panose="020F0502020204030204" pitchFamily="34" charset="0"/>
            </a:endParaRPr>
          </a:p>
        </p:txBody>
      </p:sp>
      <p:pic>
        <p:nvPicPr>
          <p:cNvPr id="10" name="Google Shape;109;p15" descr="Scientist woman.png">
            <a:extLst>
              <a:ext uri="{FF2B5EF4-FFF2-40B4-BE49-F238E27FC236}">
                <a16:creationId xmlns:a16="http://schemas.microsoft.com/office/drawing/2014/main" id="{1196F9BE-8739-6F4D-A40A-83EFFB598BE0}"/>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13" name="Google Shape;342;p40">
            <a:extLst>
              <a:ext uri="{FF2B5EF4-FFF2-40B4-BE49-F238E27FC236}">
                <a16:creationId xmlns:a16="http://schemas.microsoft.com/office/drawing/2014/main" id="{C5810D7E-87CD-0B4C-9EFB-F81E6E6BE094}"/>
              </a:ext>
            </a:extLst>
          </p:cNvPr>
          <p:cNvSpPr txBox="1">
            <a:spLocks noGrp="1"/>
          </p:cNvSpPr>
          <p:nvPr>
            <p:ph type="title"/>
          </p:nvPr>
        </p:nvSpPr>
        <p:spPr>
          <a:xfrm>
            <a:off x="851338" y="0"/>
            <a:ext cx="8178362" cy="1143000"/>
          </a:xfrm>
          <a:prstGeom prst="rect">
            <a:avLst/>
          </a:prstGeom>
          <a:noFill/>
          <a:ln>
            <a:noFill/>
          </a:ln>
        </p:spPr>
        <p:txBody>
          <a:bodyPr spcFirstLastPara="1" wrap="square" lIns="91425" tIns="45700" rIns="91425" bIns="45700" anchor="ctr" anchorCtr="0">
            <a:normAutofit/>
          </a:bodyPr>
          <a:lstStyle/>
          <a:p>
            <a:pPr>
              <a:buSzPts val="4400"/>
            </a:pPr>
            <a:r>
              <a:rPr lang="it-IT" dirty="0"/>
              <a:t>Sospetto n°2: l’effetto serra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p45"/>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33</a:t>
            </a:fld>
            <a:endParaRPr/>
          </a:p>
        </p:txBody>
      </p:sp>
      <p:sp>
        <p:nvSpPr>
          <p:cNvPr id="385" name="Google Shape;385;p45"/>
          <p:cNvSpPr txBox="1"/>
          <p:nvPr/>
        </p:nvSpPr>
        <p:spPr>
          <a:xfrm>
            <a:off x="318052" y="1654472"/>
            <a:ext cx="8289235" cy="646290"/>
          </a:xfrm>
          <a:prstGeom prst="rect">
            <a:avLst/>
          </a:prstGeom>
          <a:noFill/>
          <a:ln>
            <a:noFill/>
          </a:ln>
        </p:spPr>
        <p:txBody>
          <a:bodyPr spcFirstLastPara="1" wrap="square" lIns="91425" tIns="45700" rIns="91425" bIns="45700" anchor="t" anchorCtr="0">
            <a:spAutoFit/>
          </a:bodyPr>
          <a:lstStyle/>
          <a:p>
            <a:pPr>
              <a:buSzPts val="1800"/>
            </a:pPr>
            <a:r>
              <a:rPr lang="it-IT" sz="1800" dirty="0">
                <a:solidFill>
                  <a:schemeClr val="dk1"/>
                </a:solidFill>
                <a:latin typeface="Calibri"/>
                <a:ea typeface="Calibri"/>
                <a:cs typeface="Calibri"/>
                <a:sym typeface="Calibri"/>
              </a:rPr>
              <a:t>Secondo esperimento eseguito da Eunice </a:t>
            </a:r>
            <a:r>
              <a:rPr lang="it-IT" sz="1800" dirty="0" err="1">
                <a:solidFill>
                  <a:schemeClr val="dk1"/>
                </a:solidFill>
                <a:latin typeface="Calibri"/>
                <a:ea typeface="Calibri"/>
                <a:cs typeface="Calibri"/>
                <a:sym typeface="Calibri"/>
              </a:rPr>
              <a:t>Foote</a:t>
            </a:r>
            <a:r>
              <a:rPr lang="it-IT" sz="1800" dirty="0">
                <a:solidFill>
                  <a:schemeClr val="dk1"/>
                </a:solidFill>
                <a:latin typeface="Calibri"/>
                <a:ea typeface="Calibri"/>
                <a:cs typeface="Calibri"/>
                <a:sym typeface="Calibri"/>
              </a:rPr>
              <a:t> a metà del XIX secolo. </a:t>
            </a:r>
          </a:p>
          <a:p>
            <a:pPr>
              <a:buSzPts val="1800"/>
            </a:pPr>
            <a:r>
              <a:rPr lang="it-IT" sz="1800" dirty="0">
                <a:solidFill>
                  <a:schemeClr val="dk1"/>
                </a:solidFill>
                <a:latin typeface="Calibri"/>
                <a:ea typeface="Calibri"/>
                <a:cs typeface="Calibri"/>
                <a:sym typeface="Calibri"/>
              </a:rPr>
              <a:t>E. </a:t>
            </a:r>
            <a:r>
              <a:rPr lang="it-IT" sz="1800" dirty="0" err="1">
                <a:solidFill>
                  <a:schemeClr val="dk1"/>
                </a:solidFill>
                <a:latin typeface="Calibri"/>
                <a:ea typeface="Calibri"/>
                <a:cs typeface="Calibri"/>
                <a:sym typeface="Calibri"/>
              </a:rPr>
              <a:t>Foote</a:t>
            </a:r>
            <a:r>
              <a:rPr lang="it-IT" sz="1800" dirty="0">
                <a:solidFill>
                  <a:schemeClr val="dk1"/>
                </a:solidFill>
                <a:latin typeface="Calibri"/>
                <a:ea typeface="Calibri"/>
                <a:cs typeface="Calibri"/>
                <a:sym typeface="Calibri"/>
              </a:rPr>
              <a:t> è una delle prime scienziate americane.</a:t>
            </a:r>
            <a:endParaRPr lang="it-IT" dirty="0"/>
          </a:p>
        </p:txBody>
      </p:sp>
      <p:pic>
        <p:nvPicPr>
          <p:cNvPr id="386" name="Google Shape;386;p45" descr="EuniceFoote.jpg"/>
          <p:cNvPicPr preferRelativeResize="0"/>
          <p:nvPr/>
        </p:nvPicPr>
        <p:blipFill rotWithShape="1">
          <a:blip r:embed="rId3">
            <a:alphaModFix/>
          </a:blip>
          <a:srcRect/>
          <a:stretch/>
        </p:blipFill>
        <p:spPr>
          <a:xfrm>
            <a:off x="143747" y="2568374"/>
            <a:ext cx="8332847" cy="3790951"/>
          </a:xfrm>
          <a:prstGeom prst="rect">
            <a:avLst/>
          </a:prstGeom>
          <a:noFill/>
          <a:ln>
            <a:noFill/>
          </a:ln>
        </p:spPr>
      </p:pic>
      <p:sp>
        <p:nvSpPr>
          <p:cNvPr id="387" name="Google Shape;387;p45"/>
          <p:cNvSpPr txBox="1"/>
          <p:nvPr/>
        </p:nvSpPr>
        <p:spPr>
          <a:xfrm>
            <a:off x="5909734" y="6431331"/>
            <a:ext cx="2802466" cy="276959"/>
          </a:xfrm>
          <a:prstGeom prst="rect">
            <a:avLst/>
          </a:prstGeom>
          <a:noFill/>
          <a:ln>
            <a:noFill/>
          </a:ln>
        </p:spPr>
        <p:txBody>
          <a:bodyPr spcFirstLastPara="1" wrap="square" lIns="91425" tIns="45700" rIns="91425" bIns="45700" anchor="t" anchorCtr="0">
            <a:spAutoFit/>
          </a:bodyPr>
          <a:lstStyle/>
          <a:p>
            <a:pPr>
              <a:buSzPts val="1100"/>
            </a:pPr>
            <a:r>
              <a:rPr lang="fr-FR" sz="1200" dirty="0">
                <a:solidFill>
                  <a:schemeClr val="dk1"/>
                </a:solidFill>
                <a:latin typeface="Calibri"/>
                <a:ea typeface="Calibri"/>
                <a:cs typeface="Calibri"/>
                <a:sym typeface="Calibri"/>
              </a:rPr>
              <a:t>Fonte:  </a:t>
            </a:r>
            <a:r>
              <a:rPr lang="fr-FR" sz="1200" dirty="0" err="1">
                <a:solidFill>
                  <a:schemeClr val="dk1"/>
                </a:solidFill>
                <a:latin typeface="Calibri"/>
                <a:ea typeface="Calibri"/>
                <a:cs typeface="Calibri"/>
                <a:sym typeface="Calibri"/>
              </a:rPr>
              <a:t>Illustrazione</a:t>
            </a:r>
            <a:r>
              <a:rPr lang="fr-FR" sz="1200" dirty="0">
                <a:solidFill>
                  <a:schemeClr val="dk1"/>
                </a:solidFill>
                <a:latin typeface="Calibri"/>
                <a:ea typeface="Calibri"/>
                <a:cs typeface="Calibri"/>
                <a:sym typeface="Calibri"/>
              </a:rPr>
              <a:t> di Andrea D'Aquino</a:t>
            </a:r>
            <a:endParaRPr sz="1200" dirty="0">
              <a:solidFill>
                <a:schemeClr val="dk1"/>
              </a:solidFill>
              <a:latin typeface="Calibri"/>
              <a:ea typeface="Calibri"/>
              <a:cs typeface="Calibri"/>
              <a:sym typeface="Calibri"/>
            </a:endParaRPr>
          </a:p>
        </p:txBody>
      </p:sp>
      <p:pic>
        <p:nvPicPr>
          <p:cNvPr id="10" name="Google Shape;109;p15" descr="Scientist woman.png">
            <a:extLst>
              <a:ext uri="{FF2B5EF4-FFF2-40B4-BE49-F238E27FC236}">
                <a16:creationId xmlns:a16="http://schemas.microsoft.com/office/drawing/2014/main" id="{2B94677F-E758-974E-8609-CED8D6961BD5}"/>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13" name="Google Shape;342;p40">
            <a:extLst>
              <a:ext uri="{FF2B5EF4-FFF2-40B4-BE49-F238E27FC236}">
                <a16:creationId xmlns:a16="http://schemas.microsoft.com/office/drawing/2014/main" id="{A28A9BF3-A653-CB4A-A4E3-AC4A7800CEED}"/>
              </a:ext>
            </a:extLst>
          </p:cNvPr>
          <p:cNvSpPr txBox="1">
            <a:spLocks noGrp="1"/>
          </p:cNvSpPr>
          <p:nvPr>
            <p:ph type="title"/>
          </p:nvPr>
        </p:nvSpPr>
        <p:spPr>
          <a:xfrm>
            <a:off x="851338" y="0"/>
            <a:ext cx="8178362" cy="1143000"/>
          </a:xfrm>
          <a:prstGeom prst="rect">
            <a:avLst/>
          </a:prstGeom>
          <a:noFill/>
          <a:ln>
            <a:noFill/>
          </a:ln>
        </p:spPr>
        <p:txBody>
          <a:bodyPr spcFirstLastPara="1" wrap="square" lIns="91425" tIns="45700" rIns="91425" bIns="45700" anchor="ctr" anchorCtr="0">
            <a:normAutofit/>
          </a:bodyPr>
          <a:lstStyle/>
          <a:p>
            <a:pPr>
              <a:buSzPts val="4400"/>
            </a:pPr>
            <a:r>
              <a:rPr lang="it-IT" dirty="0"/>
              <a:t>Sospetto n°2: l’effetto serra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46"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394" name="Google Shape;394;p46"/>
          <p:cNvSpPr txBox="1">
            <a:spLocks noGrp="1"/>
          </p:cNvSpPr>
          <p:nvPr>
            <p:ph type="body" idx="1"/>
          </p:nvPr>
        </p:nvSpPr>
        <p:spPr>
          <a:xfrm>
            <a:off x="147145" y="1923393"/>
            <a:ext cx="4048796" cy="4566859"/>
          </a:xfrm>
          <a:prstGeom prst="rect">
            <a:avLst/>
          </a:prstGeom>
          <a:noFill/>
          <a:ln>
            <a:noFill/>
          </a:ln>
        </p:spPr>
        <p:txBody>
          <a:bodyPr spcFirstLastPara="1" wrap="square" lIns="91425" tIns="45700" rIns="91425" bIns="45700" anchor="t" anchorCtr="0">
            <a:noAutofit/>
          </a:bodyPr>
          <a:lstStyle/>
          <a:p>
            <a:pPr marL="71999" indent="-71999">
              <a:spcBef>
                <a:spcPts val="0"/>
              </a:spcBef>
              <a:buClr>
                <a:srgbClr val="3366FF"/>
              </a:buClr>
              <a:buNone/>
            </a:pPr>
            <a:r>
              <a:rPr lang="it-IT" sz="1800" i="1" dirty="0">
                <a:solidFill>
                  <a:srgbClr val="3366FF"/>
                </a:solidFill>
                <a:latin typeface="Calibri" panose="020F0502020204030204" pitchFamily="34" charset="0"/>
                <a:cs typeface="Calibri" panose="020F0502020204030204" pitchFamily="34" charset="0"/>
              </a:rPr>
              <a:t>	"Nel 1856 </a:t>
            </a:r>
            <a:r>
              <a:rPr lang="it-IT" sz="1800" i="1" dirty="0" err="1">
                <a:solidFill>
                  <a:srgbClr val="3366FF"/>
                </a:solidFill>
                <a:latin typeface="Calibri" panose="020F0502020204030204" pitchFamily="34" charset="0"/>
                <a:cs typeface="Calibri" panose="020F0502020204030204" pitchFamily="34" charset="0"/>
              </a:rPr>
              <a:t>Foote</a:t>
            </a:r>
            <a:r>
              <a:rPr lang="it-IT" sz="1800" i="1" dirty="0">
                <a:solidFill>
                  <a:srgbClr val="3366FF"/>
                </a:solidFill>
                <a:latin typeface="Calibri" panose="020F0502020204030204" pitchFamily="34" charset="0"/>
                <a:cs typeface="Calibri" panose="020F0502020204030204" pitchFamily="34" charset="0"/>
              </a:rPr>
              <a:t> condusse una serie di esperimenti che dimostrarono le interazioni dei raggi del sole su diversi gas. Utilizzò una pompa ad aria, quattro termometri al mercurio e due cilindri di vetro. Prima mise due termometri in ciascun cilindro, poi usando la pompa ad aria, ha evacuato l'aria da un cilindro e l'ha compressa nell'altro. Consentendo a entrambi i cilindri di raggiungere la stessa temperatura, ha posizionato i cilindri alla luce del sole, in modo da misurare la variazione di temperatura, una volta riscaldati e in diverse condizioni di umidità. Ha eseguito questo esperimento su CO</a:t>
            </a:r>
            <a:r>
              <a:rPr lang="it-IT" sz="1800" i="1" baseline="-25000" dirty="0">
                <a:solidFill>
                  <a:srgbClr val="3366FF"/>
                </a:solidFill>
                <a:latin typeface="Calibri" panose="020F0502020204030204" pitchFamily="34" charset="0"/>
                <a:cs typeface="Calibri" panose="020F0502020204030204" pitchFamily="34" charset="0"/>
              </a:rPr>
              <a:t>2</a:t>
            </a:r>
            <a:r>
              <a:rPr lang="it-IT" sz="1800" i="1" dirty="0">
                <a:solidFill>
                  <a:srgbClr val="3366FF"/>
                </a:solidFill>
                <a:latin typeface="Calibri" panose="020F0502020204030204" pitchFamily="34" charset="0"/>
                <a:cs typeface="Calibri" panose="020F0502020204030204" pitchFamily="34" charset="0"/>
              </a:rPr>
              <a:t> , aria comune e idrogeno."</a:t>
            </a:r>
            <a:endParaRPr lang="it-IT" dirty="0">
              <a:latin typeface="Calibri" panose="020F0502020204030204" pitchFamily="34" charset="0"/>
              <a:cs typeface="Calibri" panose="020F0502020204030204" pitchFamily="34" charset="0"/>
            </a:endParaRPr>
          </a:p>
        </p:txBody>
      </p:sp>
      <p:sp>
        <p:nvSpPr>
          <p:cNvPr id="395" name="Google Shape;395;p46"/>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latin typeface="Calibri" panose="020F0502020204030204" pitchFamily="34" charset="0"/>
                <a:cs typeface="Calibri" panose="020F0502020204030204" pitchFamily="34" charset="0"/>
              </a:rPr>
              <a:pPr/>
              <a:t>34</a:t>
            </a:fld>
            <a:endParaRPr dirty="0">
              <a:latin typeface="Calibri" panose="020F0502020204030204" pitchFamily="34" charset="0"/>
              <a:cs typeface="Calibri" panose="020F0502020204030204" pitchFamily="34" charset="0"/>
            </a:endParaRPr>
          </a:p>
        </p:txBody>
      </p:sp>
      <p:pic>
        <p:nvPicPr>
          <p:cNvPr id="396" name="Google Shape;396;p46" descr="experiment.jpeg"/>
          <p:cNvPicPr preferRelativeResize="0"/>
          <p:nvPr/>
        </p:nvPicPr>
        <p:blipFill rotWithShape="1">
          <a:blip r:embed="rId4">
            <a:alphaModFix/>
          </a:blip>
          <a:srcRect/>
          <a:stretch/>
        </p:blipFill>
        <p:spPr>
          <a:xfrm>
            <a:off x="4604943" y="2033325"/>
            <a:ext cx="4539057" cy="3707341"/>
          </a:xfrm>
          <a:prstGeom prst="rect">
            <a:avLst/>
          </a:prstGeom>
          <a:noFill/>
          <a:ln>
            <a:noFill/>
          </a:ln>
        </p:spPr>
      </p:pic>
      <p:sp>
        <p:nvSpPr>
          <p:cNvPr id="397" name="Google Shape;397;p46"/>
          <p:cNvSpPr txBox="1"/>
          <p:nvPr/>
        </p:nvSpPr>
        <p:spPr>
          <a:xfrm>
            <a:off x="6781802" y="5771550"/>
            <a:ext cx="2362198" cy="276959"/>
          </a:xfrm>
          <a:prstGeom prst="rect">
            <a:avLst/>
          </a:prstGeom>
          <a:noFill/>
          <a:ln>
            <a:noFill/>
          </a:ln>
        </p:spPr>
        <p:txBody>
          <a:bodyPr spcFirstLastPara="1" wrap="square" lIns="91425" tIns="45700" rIns="91425" bIns="45700" anchor="t" anchorCtr="0">
            <a:spAutoFit/>
          </a:bodyPr>
          <a:lstStyle/>
          <a:p>
            <a:r>
              <a:rPr lang="fr-FR" sz="1200" dirty="0">
                <a:latin typeface="Calibri" panose="020F0502020204030204" pitchFamily="34" charset="0"/>
                <a:cs typeface="Calibri" panose="020F0502020204030204" pitchFamily="34" charset="0"/>
              </a:rPr>
              <a:t>Fonte: Icone di </a:t>
            </a:r>
            <a:r>
              <a:rPr lang="fr-FR" sz="1200" dirty="0" err="1">
                <a:latin typeface="Calibri" panose="020F0502020204030204" pitchFamily="34" charset="0"/>
                <a:cs typeface="Calibri" panose="020F0502020204030204" pitchFamily="34" charset="0"/>
              </a:rPr>
              <a:t>Scribble.Liners</a:t>
            </a:r>
            <a:endParaRPr sz="1200" dirty="0">
              <a:latin typeface="Calibri" panose="020F0502020204030204" pitchFamily="34" charset="0"/>
              <a:cs typeface="Calibri" panose="020F0502020204030204" pitchFamily="34" charset="0"/>
            </a:endParaRPr>
          </a:p>
        </p:txBody>
      </p:sp>
      <p:sp>
        <p:nvSpPr>
          <p:cNvPr id="13" name="Google Shape;342;p40">
            <a:extLst>
              <a:ext uri="{FF2B5EF4-FFF2-40B4-BE49-F238E27FC236}">
                <a16:creationId xmlns:a16="http://schemas.microsoft.com/office/drawing/2014/main" id="{5C7F5E32-B6CD-6149-A17B-1A5E19357CEB}"/>
              </a:ext>
            </a:extLst>
          </p:cNvPr>
          <p:cNvSpPr txBox="1">
            <a:spLocks noGrp="1"/>
          </p:cNvSpPr>
          <p:nvPr>
            <p:ph type="title"/>
          </p:nvPr>
        </p:nvSpPr>
        <p:spPr>
          <a:xfrm>
            <a:off x="851338" y="0"/>
            <a:ext cx="8178362" cy="1143000"/>
          </a:xfrm>
          <a:prstGeom prst="rect">
            <a:avLst/>
          </a:prstGeom>
          <a:noFill/>
          <a:ln>
            <a:noFill/>
          </a:ln>
        </p:spPr>
        <p:txBody>
          <a:bodyPr spcFirstLastPara="1" wrap="square" lIns="91425" tIns="45700" rIns="91425" bIns="45700" anchor="ctr" anchorCtr="0">
            <a:normAutofit/>
          </a:bodyPr>
          <a:lstStyle/>
          <a:p>
            <a:pPr>
              <a:buSzPts val="4400"/>
            </a:pPr>
            <a:r>
              <a:rPr lang="it-IT" dirty="0"/>
              <a:t>Sospetto n°2: l’effetto serra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47"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404" name="Google Shape;404;p47"/>
          <p:cNvSpPr txBox="1">
            <a:spLocks noGrp="1"/>
          </p:cNvSpPr>
          <p:nvPr>
            <p:ph type="body" idx="1"/>
          </p:nvPr>
        </p:nvSpPr>
        <p:spPr>
          <a:xfrm>
            <a:off x="105102" y="1222745"/>
            <a:ext cx="4479597" cy="5409594"/>
          </a:xfrm>
          <a:prstGeom prst="rect">
            <a:avLst/>
          </a:prstGeom>
          <a:noFill/>
          <a:ln>
            <a:noFill/>
          </a:ln>
        </p:spPr>
        <p:txBody>
          <a:bodyPr spcFirstLastPara="1" wrap="square" lIns="91425" tIns="45700" rIns="91425" bIns="45700" anchor="t" anchorCtr="0">
            <a:noAutofit/>
          </a:bodyPr>
          <a:lstStyle/>
          <a:p>
            <a:pPr marL="71999" indent="-71999">
              <a:spcBef>
                <a:spcPts val="0"/>
              </a:spcBef>
              <a:buClr>
                <a:srgbClr val="3366FF"/>
              </a:buClr>
              <a:buNone/>
            </a:pPr>
            <a:r>
              <a:rPr lang="it-IT" sz="1800" i="1" dirty="0">
                <a:solidFill>
                  <a:srgbClr val="3366FF"/>
                </a:solidFill>
                <a:latin typeface="Calibri" panose="020F0502020204030204" pitchFamily="34" charset="0"/>
                <a:cs typeface="Calibri" panose="020F0502020204030204" pitchFamily="34" charset="0"/>
              </a:rPr>
              <a:t>	"... </a:t>
            </a:r>
            <a:r>
              <a:rPr lang="it-IT" sz="1800" i="1" dirty="0" err="1">
                <a:solidFill>
                  <a:srgbClr val="3366FF"/>
                </a:solidFill>
                <a:latin typeface="Calibri" panose="020F0502020204030204" pitchFamily="34" charset="0"/>
                <a:cs typeface="Calibri" panose="020F0502020204030204" pitchFamily="34" charset="0"/>
              </a:rPr>
              <a:t>Foote</a:t>
            </a:r>
            <a:r>
              <a:rPr lang="it-IT" sz="1800" i="1" dirty="0">
                <a:solidFill>
                  <a:srgbClr val="3366FF"/>
                </a:solidFill>
                <a:latin typeface="Calibri" panose="020F0502020204030204" pitchFamily="34" charset="0"/>
                <a:cs typeface="Calibri" panose="020F0502020204030204" pitchFamily="34" charset="0"/>
              </a:rPr>
              <a:t> </a:t>
            </a:r>
            <a:r>
              <a:rPr lang="it-IT" sz="1800" b="1" i="1" dirty="0">
                <a:solidFill>
                  <a:srgbClr val="3366FF"/>
                </a:solidFill>
                <a:latin typeface="Calibri" panose="020F0502020204030204" pitchFamily="34" charset="0"/>
                <a:cs typeface="Calibri" panose="020F0502020204030204" pitchFamily="34" charset="0"/>
              </a:rPr>
              <a:t>ha concluso che l'anidride carbonica (CO</a:t>
            </a:r>
            <a:r>
              <a:rPr lang="it-IT" sz="1800" b="1" i="1" baseline="-25000" dirty="0">
                <a:solidFill>
                  <a:srgbClr val="3366FF"/>
                </a:solidFill>
                <a:latin typeface="Calibri" panose="020F0502020204030204" pitchFamily="34" charset="0"/>
                <a:cs typeface="Calibri" panose="020F0502020204030204" pitchFamily="34" charset="0"/>
              </a:rPr>
              <a:t>2</a:t>
            </a:r>
            <a:r>
              <a:rPr lang="it-IT" sz="1800" b="1" i="1" dirty="0">
                <a:solidFill>
                  <a:srgbClr val="3366FF"/>
                </a:solidFill>
                <a:latin typeface="Calibri" panose="020F0502020204030204" pitchFamily="34" charset="0"/>
                <a:cs typeface="Calibri" panose="020F0502020204030204" pitchFamily="34" charset="0"/>
              </a:rPr>
              <a:t>) ha intrappolato la maggior parte del calore, </a:t>
            </a:r>
            <a:r>
              <a:rPr lang="it-IT" sz="1800" i="1" dirty="0">
                <a:solidFill>
                  <a:srgbClr val="3366FF"/>
                </a:solidFill>
                <a:latin typeface="Calibri" panose="020F0502020204030204" pitchFamily="34" charset="0"/>
                <a:cs typeface="Calibri" panose="020F0502020204030204" pitchFamily="34" charset="0"/>
              </a:rPr>
              <a:t>raggiungendo una temperatura di 125°F (52°C). Da questo esperimento, ha affermato « Il ricevitore contenente questo gas si è riscaldato molto - molto più sensatamente dell'altro - e una volta rimosso [dal Sole], il suo raffreddamento è durato molte volte più a lungo". Guardando alla storia della Terra, </a:t>
            </a:r>
            <a:r>
              <a:rPr lang="it-IT" sz="1800" i="1" dirty="0" err="1">
                <a:solidFill>
                  <a:srgbClr val="3366FF"/>
                </a:solidFill>
                <a:latin typeface="Calibri" panose="020F0502020204030204" pitchFamily="34" charset="0"/>
                <a:cs typeface="Calibri" panose="020F0502020204030204" pitchFamily="34" charset="0"/>
              </a:rPr>
              <a:t>Foote</a:t>
            </a:r>
            <a:r>
              <a:rPr lang="it-IT" sz="1800" i="1" dirty="0">
                <a:solidFill>
                  <a:srgbClr val="3366FF"/>
                </a:solidFill>
                <a:latin typeface="Calibri" panose="020F0502020204030204" pitchFamily="34" charset="0"/>
                <a:cs typeface="Calibri" panose="020F0502020204030204" pitchFamily="34" charset="0"/>
              </a:rPr>
              <a:t> teorizzò che </a:t>
            </a:r>
            <a:r>
              <a:rPr lang="it-IT" sz="1800" b="1" i="1" dirty="0">
                <a:solidFill>
                  <a:srgbClr val="3366FF"/>
                </a:solidFill>
                <a:latin typeface="Calibri" panose="020F0502020204030204" pitchFamily="34" charset="0"/>
                <a:cs typeface="Calibri" panose="020F0502020204030204" pitchFamily="34" charset="0"/>
              </a:rPr>
              <a:t>"Un'atmosfera di quel gas darebbe alla nostro terra una temperatura elevata,</a:t>
            </a:r>
            <a:r>
              <a:rPr lang="it-IT" sz="1800" i="1" dirty="0">
                <a:solidFill>
                  <a:srgbClr val="3366FF"/>
                </a:solidFill>
                <a:latin typeface="Calibri" panose="020F0502020204030204" pitchFamily="34" charset="0"/>
                <a:cs typeface="Calibri" panose="020F0502020204030204" pitchFamily="34" charset="0"/>
              </a:rPr>
              <a:t> e se - come alcuni suppongono - in un periodo della sua storia, l'aria si era mescolata con essa in una proporzione maggiore di quella attuale, doveva necessariamente risultare un aumento della temperatura per la sua stessa azione, nonché per un aumento di peso."</a:t>
            </a:r>
            <a:endParaRPr lang="it-IT" dirty="0">
              <a:latin typeface="Calibri" panose="020F0502020204030204" pitchFamily="34" charset="0"/>
              <a:cs typeface="Calibri" panose="020F0502020204030204" pitchFamily="34" charset="0"/>
            </a:endParaRPr>
          </a:p>
        </p:txBody>
      </p:sp>
      <p:sp>
        <p:nvSpPr>
          <p:cNvPr id="405" name="Google Shape;405;p47"/>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latin typeface="Calibri" panose="020F0502020204030204" pitchFamily="34" charset="0"/>
                <a:cs typeface="Calibri" panose="020F0502020204030204" pitchFamily="34" charset="0"/>
              </a:rPr>
              <a:pPr/>
              <a:t>35</a:t>
            </a:fld>
            <a:endParaRPr>
              <a:latin typeface="Calibri" panose="020F0502020204030204" pitchFamily="34" charset="0"/>
              <a:cs typeface="Calibri" panose="020F0502020204030204" pitchFamily="34" charset="0"/>
            </a:endParaRPr>
          </a:p>
        </p:txBody>
      </p:sp>
      <p:pic>
        <p:nvPicPr>
          <p:cNvPr id="406" name="Google Shape;406;p47" descr="greenhouse-effect-diagram.jpg"/>
          <p:cNvPicPr preferRelativeResize="0"/>
          <p:nvPr/>
        </p:nvPicPr>
        <p:blipFill rotWithShape="1">
          <a:blip r:embed="rId4">
            <a:alphaModFix/>
          </a:blip>
          <a:srcRect/>
          <a:stretch/>
        </p:blipFill>
        <p:spPr>
          <a:xfrm>
            <a:off x="4741333" y="1353814"/>
            <a:ext cx="4402667" cy="4064000"/>
          </a:xfrm>
          <a:prstGeom prst="rect">
            <a:avLst/>
          </a:prstGeom>
          <a:noFill/>
          <a:ln>
            <a:noFill/>
          </a:ln>
        </p:spPr>
      </p:pic>
      <p:sp>
        <p:nvSpPr>
          <p:cNvPr id="407" name="Google Shape;407;p47"/>
          <p:cNvSpPr txBox="1"/>
          <p:nvPr/>
        </p:nvSpPr>
        <p:spPr>
          <a:xfrm>
            <a:off x="4921688" y="5454241"/>
            <a:ext cx="4222312" cy="276959"/>
          </a:xfrm>
          <a:prstGeom prst="rect">
            <a:avLst/>
          </a:prstGeom>
          <a:noFill/>
          <a:ln>
            <a:noFill/>
          </a:ln>
        </p:spPr>
        <p:txBody>
          <a:bodyPr spcFirstLastPara="1" wrap="square" lIns="91425" tIns="45700" rIns="91425" bIns="45700" anchor="t" anchorCtr="0">
            <a:spAutoFit/>
          </a:bodyPr>
          <a:lstStyle/>
          <a:p>
            <a:r>
              <a:rPr lang="fr-FR" sz="1200" dirty="0">
                <a:latin typeface="Calibri" panose="020F0502020204030204" pitchFamily="34" charset="0"/>
                <a:cs typeface="Calibri" panose="020F0502020204030204" pitchFamily="34" charset="0"/>
              </a:rPr>
              <a:t>Fonte : </a:t>
            </a:r>
            <a:r>
              <a:rPr lang="fr-FR" sz="1200" dirty="0" err="1">
                <a:latin typeface="Calibri" panose="020F0502020204030204" pitchFamily="34" charset="0"/>
                <a:cs typeface="Calibri" panose="020F0502020204030204" pitchFamily="34" charset="0"/>
              </a:rPr>
              <a:t>Illustrazione</a:t>
            </a:r>
            <a:r>
              <a:rPr lang="fr-FR" sz="1200" dirty="0">
                <a:latin typeface="Calibri" panose="020F0502020204030204" pitchFamily="34" charset="0"/>
                <a:cs typeface="Calibri" panose="020F0502020204030204" pitchFamily="34" charset="0"/>
              </a:rPr>
              <a:t> da NASA/JPL-Caltech</a:t>
            </a:r>
            <a:endParaRPr sz="1200" dirty="0">
              <a:latin typeface="Calibri" panose="020F0502020204030204" pitchFamily="34" charset="0"/>
              <a:cs typeface="Calibri" panose="020F0502020204030204" pitchFamily="34" charset="0"/>
            </a:endParaRPr>
          </a:p>
        </p:txBody>
      </p:sp>
      <p:sp>
        <p:nvSpPr>
          <p:cNvPr id="13" name="Google Shape;342;p40">
            <a:extLst>
              <a:ext uri="{FF2B5EF4-FFF2-40B4-BE49-F238E27FC236}">
                <a16:creationId xmlns:a16="http://schemas.microsoft.com/office/drawing/2014/main" id="{5302C06D-3C77-3845-9EF8-FAE18A45B7EA}"/>
              </a:ext>
            </a:extLst>
          </p:cNvPr>
          <p:cNvSpPr txBox="1">
            <a:spLocks noGrp="1"/>
          </p:cNvSpPr>
          <p:nvPr>
            <p:ph type="title"/>
          </p:nvPr>
        </p:nvSpPr>
        <p:spPr>
          <a:xfrm>
            <a:off x="851338" y="0"/>
            <a:ext cx="8178362" cy="1143000"/>
          </a:xfrm>
          <a:prstGeom prst="rect">
            <a:avLst/>
          </a:prstGeom>
          <a:noFill/>
          <a:ln>
            <a:noFill/>
          </a:ln>
        </p:spPr>
        <p:txBody>
          <a:bodyPr spcFirstLastPara="1" wrap="square" lIns="91425" tIns="45700" rIns="91425" bIns="45700" anchor="ctr" anchorCtr="0">
            <a:normAutofit/>
          </a:bodyPr>
          <a:lstStyle/>
          <a:p>
            <a:pPr>
              <a:buSzPts val="4400"/>
            </a:pPr>
            <a:r>
              <a:rPr lang="it-IT" dirty="0"/>
              <a:t>Sospetto n°2: l’effetto serra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Google Shape;413;p48"/>
          <p:cNvSpPr txBox="1">
            <a:spLocks noGrp="1"/>
          </p:cNvSpPr>
          <p:nvPr>
            <p:ph type="body" idx="1"/>
          </p:nvPr>
        </p:nvSpPr>
        <p:spPr>
          <a:xfrm>
            <a:off x="0" y="2322348"/>
            <a:ext cx="9057220" cy="4204576"/>
          </a:xfrm>
          <a:prstGeom prst="rect">
            <a:avLst/>
          </a:prstGeom>
          <a:noFill/>
          <a:ln>
            <a:noFill/>
          </a:ln>
        </p:spPr>
        <p:txBody>
          <a:bodyPr spcFirstLastPara="1" wrap="square" lIns="91425" tIns="45700" rIns="91425" bIns="45700" anchor="t" anchorCtr="0">
            <a:noAutofit/>
          </a:bodyPr>
          <a:lstStyle/>
          <a:p>
            <a:pPr marL="71999" indent="-71999" algn="just">
              <a:spcBef>
                <a:spcPts val="0"/>
              </a:spcBef>
              <a:buClr>
                <a:srgbClr val="3366FF"/>
              </a:buClr>
              <a:buNone/>
            </a:pPr>
            <a:r>
              <a:rPr lang="it-IT" sz="2400" b="1" dirty="0">
                <a:latin typeface="Calibri" panose="020F0502020204030204" pitchFamily="34" charset="0"/>
                <a:cs typeface="Calibri" panose="020F0502020204030204" pitchFamily="34" charset="0"/>
              </a:rPr>
              <a:t> </a:t>
            </a:r>
            <a:endParaRPr lang="it-IT" sz="1600" i="1" dirty="0">
              <a:solidFill>
                <a:srgbClr val="3366FF"/>
              </a:solidFill>
              <a:latin typeface="Calibri" panose="020F0502020204030204" pitchFamily="34" charset="0"/>
              <a:cs typeface="Calibri" panose="020F0502020204030204" pitchFamily="34" charset="0"/>
            </a:endParaRPr>
          </a:p>
          <a:p>
            <a:pPr marL="71999" indent="-71999">
              <a:spcBef>
                <a:spcPts val="0"/>
              </a:spcBef>
              <a:buClr>
                <a:srgbClr val="3366FF"/>
              </a:buClr>
              <a:buNone/>
            </a:pPr>
            <a:r>
              <a:rPr lang="it-IT" sz="1600" i="1" dirty="0">
                <a:solidFill>
                  <a:srgbClr val="3366FF"/>
                </a:solidFill>
                <a:latin typeface="Calibri" panose="020F0502020204030204" pitchFamily="34" charset="0"/>
                <a:cs typeface="Calibri" panose="020F0502020204030204" pitchFamily="34" charset="0"/>
              </a:rPr>
              <a:t>	Nel 1859, le riflessioni teoriche di Fourier furono trasformate in esperimenti, quando John </a:t>
            </a:r>
            <a:r>
              <a:rPr lang="it-IT" sz="1600" i="1" dirty="0" err="1">
                <a:solidFill>
                  <a:srgbClr val="3366FF"/>
                </a:solidFill>
                <a:latin typeface="Calibri" panose="020F0502020204030204" pitchFamily="34" charset="0"/>
                <a:cs typeface="Calibri" panose="020F0502020204030204" pitchFamily="34" charset="0"/>
              </a:rPr>
              <a:t>Tydall</a:t>
            </a:r>
            <a:r>
              <a:rPr lang="it-IT" sz="1600" i="1" dirty="0">
                <a:solidFill>
                  <a:srgbClr val="3366FF"/>
                </a:solidFill>
                <a:latin typeface="Calibri" panose="020F0502020204030204" pitchFamily="34" charset="0"/>
                <a:cs typeface="Calibri" panose="020F0502020204030204" pitchFamily="34" charset="0"/>
              </a:rPr>
              <a:t>, un fisico irlandese, pubblicò il suo studio sull'assorbimento dell'infrarosso in diversi gas. Questo è stato il primo esperimento che mostra come l'assorbimento di calore da parte dell'atmosfera potrebbe portare a un aumento della temperatura e che alcuni gas come il vapore acqueo, il metano e la CO</a:t>
            </a:r>
            <a:r>
              <a:rPr lang="it-IT" sz="1600" i="1" baseline="-25000" dirty="0">
                <a:solidFill>
                  <a:srgbClr val="3366FF"/>
                </a:solidFill>
                <a:latin typeface="Calibri" panose="020F0502020204030204" pitchFamily="34" charset="0"/>
                <a:cs typeface="Calibri" panose="020F0502020204030204" pitchFamily="34" charset="0"/>
              </a:rPr>
              <a:t>2 </a:t>
            </a:r>
            <a:r>
              <a:rPr lang="it-IT" sz="1600" i="1" dirty="0">
                <a:solidFill>
                  <a:srgbClr val="3366FF"/>
                </a:solidFill>
                <a:latin typeface="Calibri" panose="020F0502020204030204" pitchFamily="34" charset="0"/>
                <a:cs typeface="Calibri" panose="020F0502020204030204" pitchFamily="34" charset="0"/>
              </a:rPr>
              <a:t>assorbono più calore di altri. Gli esperimenti di </a:t>
            </a:r>
            <a:r>
              <a:rPr lang="it-IT" sz="1600" i="1" dirty="0" err="1">
                <a:solidFill>
                  <a:srgbClr val="3366FF"/>
                </a:solidFill>
                <a:latin typeface="Calibri" panose="020F0502020204030204" pitchFamily="34" charset="0"/>
                <a:cs typeface="Calibri" panose="020F0502020204030204" pitchFamily="34" charset="0"/>
              </a:rPr>
              <a:t>Tyndall</a:t>
            </a:r>
            <a:r>
              <a:rPr lang="it-IT" sz="1600" i="1" dirty="0">
                <a:solidFill>
                  <a:srgbClr val="3366FF"/>
                </a:solidFill>
                <a:latin typeface="Calibri" panose="020F0502020204030204" pitchFamily="34" charset="0"/>
                <a:cs typeface="Calibri" panose="020F0502020204030204" pitchFamily="34" charset="0"/>
              </a:rPr>
              <a:t> sono stati ispirati da esperimenti fatti da </a:t>
            </a:r>
            <a:r>
              <a:rPr lang="it-IT" sz="1600" i="1" dirty="0" err="1">
                <a:solidFill>
                  <a:srgbClr val="3366FF"/>
                </a:solidFill>
                <a:latin typeface="Calibri" panose="020F0502020204030204" pitchFamily="34" charset="0"/>
                <a:cs typeface="Calibri" panose="020F0502020204030204" pitchFamily="34" charset="0"/>
              </a:rPr>
              <a:t>Pouillet</a:t>
            </a:r>
            <a:r>
              <a:rPr lang="it-IT" sz="1600" i="1" dirty="0">
                <a:solidFill>
                  <a:srgbClr val="3366FF"/>
                </a:solidFill>
                <a:latin typeface="Calibri" panose="020F0502020204030204" pitchFamily="34" charset="0"/>
                <a:cs typeface="Calibri" panose="020F0502020204030204" pitchFamily="34" charset="0"/>
              </a:rPr>
              <a:t>, mentre invece non conosceva gli esperimenti di </a:t>
            </a:r>
            <a:r>
              <a:rPr lang="it-IT" sz="1600" i="1" dirty="0" err="1">
                <a:solidFill>
                  <a:srgbClr val="3366FF"/>
                </a:solidFill>
                <a:latin typeface="Calibri" panose="020F0502020204030204" pitchFamily="34" charset="0"/>
                <a:cs typeface="Calibri" panose="020F0502020204030204" pitchFamily="34" charset="0"/>
              </a:rPr>
              <a:t>Foote</a:t>
            </a:r>
            <a:r>
              <a:rPr lang="it-IT" sz="1600" i="1" dirty="0">
                <a:solidFill>
                  <a:srgbClr val="3366FF"/>
                </a:solidFill>
                <a:latin typeface="Calibri" panose="020F0502020204030204" pitchFamily="34" charset="0"/>
                <a:cs typeface="Calibri" panose="020F0502020204030204" pitchFamily="34" charset="0"/>
              </a:rPr>
              <a:t>.”</a:t>
            </a:r>
          </a:p>
        </p:txBody>
      </p:sp>
      <p:sp>
        <p:nvSpPr>
          <p:cNvPr id="414" name="Google Shape;414;p48"/>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latin typeface="Calibri" panose="020F0502020204030204" pitchFamily="34" charset="0"/>
                <a:cs typeface="Calibri" panose="020F0502020204030204" pitchFamily="34" charset="0"/>
              </a:rPr>
              <a:pPr/>
              <a:t>36</a:t>
            </a:fld>
            <a:endParaRPr lang="en-GB">
              <a:latin typeface="Calibri" panose="020F0502020204030204" pitchFamily="34" charset="0"/>
              <a:cs typeface="Calibri" panose="020F0502020204030204" pitchFamily="34" charset="0"/>
            </a:endParaRPr>
          </a:p>
        </p:txBody>
      </p:sp>
      <p:sp>
        <p:nvSpPr>
          <p:cNvPr id="415" name="Google Shape;415;p48"/>
          <p:cNvSpPr txBox="1"/>
          <p:nvPr/>
        </p:nvSpPr>
        <p:spPr>
          <a:xfrm>
            <a:off x="2520292" y="1867446"/>
            <a:ext cx="4292600" cy="369291"/>
          </a:xfrm>
          <a:prstGeom prst="rect">
            <a:avLst/>
          </a:prstGeom>
          <a:noFill/>
          <a:ln>
            <a:noFill/>
          </a:ln>
        </p:spPr>
        <p:txBody>
          <a:bodyPr spcFirstLastPara="1" wrap="square" lIns="91425" tIns="45700" rIns="91425" bIns="45700" anchor="t" anchorCtr="0">
            <a:spAutoFit/>
          </a:bodyPr>
          <a:lstStyle/>
          <a:p>
            <a:r>
              <a:rPr lang="it-IT" sz="1800" b="1" dirty="0">
                <a:latin typeface="Calibri" panose="020F0502020204030204" pitchFamily="34" charset="0"/>
                <a:cs typeface="Calibri" panose="020F0502020204030204" pitchFamily="34" charset="0"/>
              </a:rPr>
              <a:t>Terzo esperimento di John </a:t>
            </a:r>
            <a:r>
              <a:rPr lang="it-IT" sz="1800" b="1" dirty="0" err="1">
                <a:latin typeface="Calibri" panose="020F0502020204030204" pitchFamily="34" charset="0"/>
                <a:cs typeface="Calibri" panose="020F0502020204030204" pitchFamily="34" charset="0"/>
              </a:rPr>
              <a:t>Tyndall</a:t>
            </a:r>
            <a:endParaRPr lang="it-IT" sz="1800" dirty="0">
              <a:latin typeface="Calibri" panose="020F0502020204030204" pitchFamily="34" charset="0"/>
              <a:cs typeface="Calibri" panose="020F0502020204030204" pitchFamily="34" charset="0"/>
            </a:endParaRPr>
          </a:p>
        </p:txBody>
      </p:sp>
      <p:pic>
        <p:nvPicPr>
          <p:cNvPr id="11" name="Google Shape;109;p15" descr="Scientist woman.png">
            <a:extLst>
              <a:ext uri="{FF2B5EF4-FFF2-40B4-BE49-F238E27FC236}">
                <a16:creationId xmlns:a16="http://schemas.microsoft.com/office/drawing/2014/main" id="{9D1F1413-346F-684D-85A1-27071C82A8DB}"/>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14" name="Google Shape;342;p40">
            <a:extLst>
              <a:ext uri="{FF2B5EF4-FFF2-40B4-BE49-F238E27FC236}">
                <a16:creationId xmlns:a16="http://schemas.microsoft.com/office/drawing/2014/main" id="{5FF4D63F-6530-F345-9ADD-DD0B413130B4}"/>
              </a:ext>
            </a:extLst>
          </p:cNvPr>
          <p:cNvSpPr txBox="1">
            <a:spLocks noGrp="1"/>
          </p:cNvSpPr>
          <p:nvPr>
            <p:ph type="title"/>
          </p:nvPr>
        </p:nvSpPr>
        <p:spPr>
          <a:xfrm>
            <a:off x="851338" y="0"/>
            <a:ext cx="8178362" cy="1143000"/>
          </a:xfrm>
          <a:prstGeom prst="rect">
            <a:avLst/>
          </a:prstGeom>
          <a:noFill/>
          <a:ln>
            <a:noFill/>
          </a:ln>
        </p:spPr>
        <p:txBody>
          <a:bodyPr spcFirstLastPara="1" wrap="square" lIns="91425" tIns="45700" rIns="91425" bIns="45700" anchor="ctr" anchorCtr="0">
            <a:normAutofit/>
          </a:bodyPr>
          <a:lstStyle/>
          <a:p>
            <a:pPr>
              <a:buSzPts val="4400"/>
            </a:pPr>
            <a:r>
              <a:rPr lang="it-IT" dirty="0"/>
              <a:t>Sospetto n°2: l’effetto serra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3" name="Google Shape;423;p49" descr="how_19th_century_scientists_predicted_global_warming_1050x700.jpg"/>
          <p:cNvPicPr preferRelativeResize="0"/>
          <p:nvPr/>
        </p:nvPicPr>
        <p:blipFill rotWithShape="1">
          <a:blip r:embed="rId3">
            <a:alphaModFix/>
          </a:blip>
          <a:srcRect/>
          <a:stretch/>
        </p:blipFill>
        <p:spPr>
          <a:xfrm>
            <a:off x="711201" y="2078911"/>
            <a:ext cx="8051800" cy="4305300"/>
          </a:xfrm>
          <a:prstGeom prst="rect">
            <a:avLst/>
          </a:prstGeom>
          <a:noFill/>
          <a:ln>
            <a:noFill/>
          </a:ln>
        </p:spPr>
      </p:pic>
      <p:sp>
        <p:nvSpPr>
          <p:cNvPr id="424" name="Google Shape;424;p49"/>
          <p:cNvSpPr txBox="1"/>
          <p:nvPr/>
        </p:nvSpPr>
        <p:spPr>
          <a:xfrm>
            <a:off x="-11822" y="6581041"/>
            <a:ext cx="7195608" cy="276959"/>
          </a:xfrm>
          <a:prstGeom prst="rect">
            <a:avLst/>
          </a:prstGeom>
          <a:noFill/>
          <a:ln>
            <a:noFill/>
          </a:ln>
        </p:spPr>
        <p:txBody>
          <a:bodyPr spcFirstLastPara="1" wrap="square" lIns="91425" tIns="45700" rIns="91425" bIns="45700" anchor="t" anchorCtr="0">
            <a:spAutoFit/>
          </a:bodyPr>
          <a:lstStyle/>
          <a:p>
            <a:pPr>
              <a:buSzPts val="1200"/>
            </a:pPr>
            <a:r>
              <a:rPr lang="fr-FR" sz="1200" dirty="0">
                <a:solidFill>
                  <a:schemeClr val="dk1"/>
                </a:solidFill>
                <a:latin typeface="Calibri" panose="020F0502020204030204" pitchFamily="34" charset="0"/>
                <a:ea typeface="Calibri"/>
                <a:cs typeface="Calibri" panose="020F0502020204030204" pitchFamily="34" charset="0"/>
                <a:sym typeface="Calibri"/>
              </a:rPr>
              <a:t>Fonte : </a:t>
            </a:r>
            <a:r>
              <a:rPr lang="fr-FR" sz="1200" dirty="0" err="1">
                <a:solidFill>
                  <a:schemeClr val="dk1"/>
                </a:solidFill>
                <a:latin typeface="Calibri" panose="020F0502020204030204" pitchFamily="34" charset="0"/>
                <a:ea typeface="Calibri"/>
                <a:cs typeface="Calibri" panose="020F0502020204030204" pitchFamily="34" charset="0"/>
                <a:sym typeface="Calibri"/>
              </a:rPr>
              <a:t>Wikimedia</a:t>
            </a:r>
            <a:r>
              <a:rPr lang="fr-FR" sz="1200" dirty="0">
                <a:solidFill>
                  <a:schemeClr val="dk1"/>
                </a:solidFill>
                <a:latin typeface="Calibri" panose="020F0502020204030204" pitchFamily="34" charset="0"/>
                <a:ea typeface="Calibri"/>
                <a:cs typeface="Calibri" panose="020F0502020204030204" pitchFamily="34" charset="0"/>
                <a:sym typeface="Calibri"/>
              </a:rPr>
              <a:t> Commons</a:t>
            </a:r>
            <a:endParaRPr sz="1200" dirty="0">
              <a:latin typeface="Calibri" panose="020F0502020204030204" pitchFamily="34" charset="0"/>
              <a:cs typeface="Calibri" panose="020F0502020204030204" pitchFamily="34" charset="0"/>
            </a:endParaRPr>
          </a:p>
        </p:txBody>
      </p:sp>
      <p:sp>
        <p:nvSpPr>
          <p:cNvPr id="425" name="Google Shape;425;p49"/>
          <p:cNvSpPr txBox="1"/>
          <p:nvPr/>
        </p:nvSpPr>
        <p:spPr>
          <a:xfrm>
            <a:off x="-11822" y="1518892"/>
            <a:ext cx="9155822" cy="307736"/>
          </a:xfrm>
          <a:prstGeom prst="rect">
            <a:avLst/>
          </a:prstGeom>
          <a:noFill/>
          <a:ln>
            <a:noFill/>
          </a:ln>
        </p:spPr>
        <p:txBody>
          <a:bodyPr spcFirstLastPara="1" wrap="square" lIns="91425" tIns="45700" rIns="91425" bIns="45700" anchor="t" anchorCtr="0">
            <a:spAutoFit/>
          </a:bodyPr>
          <a:lstStyle/>
          <a:p>
            <a:pPr algn="ctr"/>
            <a:r>
              <a:rPr lang="it-IT" b="1">
                <a:latin typeface="Calibri" panose="020F0502020204030204" pitchFamily="34" charset="0"/>
                <a:cs typeface="Calibri" panose="020F0502020204030204" pitchFamily="34" charset="0"/>
              </a:rPr>
              <a:t>Terzo esperimento: il sistema di John Tyndall per misurare l'assorbimento del calore radiante da parte dei gas.</a:t>
            </a:r>
          </a:p>
        </p:txBody>
      </p:sp>
      <p:sp>
        <p:nvSpPr>
          <p:cNvPr id="10" name="Google Shape;115;p16">
            <a:extLst>
              <a:ext uri="{FF2B5EF4-FFF2-40B4-BE49-F238E27FC236}">
                <a16:creationId xmlns:a16="http://schemas.microsoft.com/office/drawing/2014/main" id="{058F0E38-495C-6548-AE12-F10274AC4C94}"/>
              </a:ext>
            </a:extLst>
          </p:cNvPr>
          <p:cNvSpPr txBox="1">
            <a:spLocks/>
          </p:cNvSpPr>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latin typeface="Calibri" panose="020F0502020204030204" pitchFamily="34" charset="0"/>
                <a:cs typeface="Calibri" panose="020F0502020204030204" pitchFamily="34" charset="0"/>
              </a:rPr>
              <a:pPr/>
              <a:t>37</a:t>
            </a:fld>
            <a:endParaRPr lang="en-GB" dirty="0">
              <a:latin typeface="Calibri" panose="020F0502020204030204" pitchFamily="34" charset="0"/>
              <a:cs typeface="Calibri" panose="020F0502020204030204" pitchFamily="34" charset="0"/>
            </a:endParaRPr>
          </a:p>
        </p:txBody>
      </p:sp>
      <p:pic>
        <p:nvPicPr>
          <p:cNvPr id="12" name="Google Shape;109;p15" descr="Scientist woman.png">
            <a:extLst>
              <a:ext uri="{FF2B5EF4-FFF2-40B4-BE49-F238E27FC236}">
                <a16:creationId xmlns:a16="http://schemas.microsoft.com/office/drawing/2014/main" id="{45ED5CB6-D985-2F45-9D6C-79464459F370}"/>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13" name="Google Shape;342;p40">
            <a:extLst>
              <a:ext uri="{FF2B5EF4-FFF2-40B4-BE49-F238E27FC236}">
                <a16:creationId xmlns:a16="http://schemas.microsoft.com/office/drawing/2014/main" id="{334FB596-E878-3949-BBAB-83C5D4C7CD75}"/>
              </a:ext>
            </a:extLst>
          </p:cNvPr>
          <p:cNvSpPr txBox="1">
            <a:spLocks noGrp="1"/>
          </p:cNvSpPr>
          <p:nvPr>
            <p:ph type="title"/>
          </p:nvPr>
        </p:nvSpPr>
        <p:spPr>
          <a:xfrm>
            <a:off x="851338" y="0"/>
            <a:ext cx="8178362" cy="1143000"/>
          </a:xfrm>
          <a:prstGeom prst="rect">
            <a:avLst/>
          </a:prstGeom>
          <a:noFill/>
          <a:ln>
            <a:noFill/>
          </a:ln>
        </p:spPr>
        <p:txBody>
          <a:bodyPr spcFirstLastPara="1" wrap="square" lIns="91425" tIns="45700" rIns="91425" bIns="45700" anchor="ctr" anchorCtr="0">
            <a:normAutofit/>
          </a:bodyPr>
          <a:lstStyle/>
          <a:p>
            <a:pPr>
              <a:buSzPts val="4400"/>
            </a:pPr>
            <a:r>
              <a:rPr lang="it-IT" dirty="0"/>
              <a:t>Sospetto n°2: l’effetto serra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2" name="Google Shape;432;p50"/>
          <p:cNvSpPr txBox="1">
            <a:spLocks noGrp="1"/>
          </p:cNvSpPr>
          <p:nvPr>
            <p:ph type="body" idx="1"/>
          </p:nvPr>
        </p:nvSpPr>
        <p:spPr>
          <a:xfrm>
            <a:off x="155028" y="1655120"/>
            <a:ext cx="8874672" cy="927099"/>
          </a:xfrm>
          <a:prstGeom prst="rect">
            <a:avLst/>
          </a:prstGeom>
          <a:noFill/>
          <a:ln>
            <a:noFill/>
          </a:ln>
        </p:spPr>
        <p:txBody>
          <a:bodyPr spcFirstLastPara="1" wrap="square" lIns="91425" tIns="45700" rIns="91425" bIns="45700" anchor="t" anchorCtr="0">
            <a:normAutofit/>
          </a:bodyPr>
          <a:lstStyle/>
          <a:p>
            <a:pPr marL="0" indent="0">
              <a:spcBef>
                <a:spcPts val="0"/>
              </a:spcBef>
              <a:buClr>
                <a:srgbClr val="3366FF"/>
              </a:buClr>
              <a:buNone/>
            </a:pPr>
            <a:r>
              <a:rPr lang="it-IT" sz="1800" i="1" dirty="0">
                <a:solidFill>
                  <a:srgbClr val="3366FF"/>
                </a:solidFill>
                <a:latin typeface="Calibri" panose="020F0502020204030204" pitchFamily="34" charset="0"/>
                <a:cs typeface="Calibri" panose="020F0502020204030204" pitchFamily="34" charset="0"/>
              </a:rPr>
              <a:t>A seguito di questi esperimenti, ecco le caratteristiche dei 3 pianeti tellurici più vicini al sole: l'intervallo delle temperature superficiali mostra l'importanza della presenza dell'atmosfera e della sua composizione.</a:t>
            </a:r>
            <a:endParaRPr lang="it-IT" dirty="0">
              <a:latin typeface="Calibri" panose="020F0502020204030204" pitchFamily="34" charset="0"/>
              <a:cs typeface="Calibri" panose="020F0502020204030204" pitchFamily="34" charset="0"/>
            </a:endParaRPr>
          </a:p>
        </p:txBody>
      </p:sp>
      <p:pic>
        <p:nvPicPr>
          <p:cNvPr id="434" name="Google Shape;434;p50" descr="atmosphere planets.jpg"/>
          <p:cNvPicPr preferRelativeResize="0"/>
          <p:nvPr/>
        </p:nvPicPr>
        <p:blipFill rotWithShape="1">
          <a:blip r:embed="rId3">
            <a:alphaModFix/>
          </a:blip>
          <a:srcRect t="4625" r="19673"/>
          <a:stretch/>
        </p:blipFill>
        <p:spPr>
          <a:xfrm>
            <a:off x="2514601" y="2665513"/>
            <a:ext cx="6642100" cy="3797300"/>
          </a:xfrm>
          <a:prstGeom prst="rect">
            <a:avLst/>
          </a:prstGeom>
          <a:noFill/>
          <a:ln>
            <a:noFill/>
          </a:ln>
        </p:spPr>
      </p:pic>
      <p:sp>
        <p:nvSpPr>
          <p:cNvPr id="435" name="Google Shape;435;p50"/>
          <p:cNvSpPr txBox="1"/>
          <p:nvPr/>
        </p:nvSpPr>
        <p:spPr>
          <a:xfrm>
            <a:off x="88901" y="3759201"/>
            <a:ext cx="2275928" cy="2031285"/>
          </a:xfrm>
          <a:prstGeom prst="rect">
            <a:avLst/>
          </a:prstGeom>
          <a:noFill/>
          <a:ln>
            <a:noFill/>
          </a:ln>
        </p:spPr>
        <p:txBody>
          <a:bodyPr spcFirstLastPara="1" wrap="square" lIns="91425" tIns="45700" rIns="91425" bIns="45700" anchor="t" anchorCtr="0">
            <a:spAutoFit/>
          </a:bodyPr>
          <a:lstStyle/>
          <a:p>
            <a:r>
              <a:rPr lang="it-IT">
                <a:latin typeface="Calibri" panose="020F0502020204030204" pitchFamily="34" charset="0"/>
                <a:cs typeface="Calibri" panose="020F0502020204030204" pitchFamily="34" charset="0"/>
              </a:rPr>
              <a:t>Tp = Temperature superficiali previste</a:t>
            </a:r>
          </a:p>
          <a:p>
            <a:endParaRPr lang="it-IT">
              <a:latin typeface="Calibri" panose="020F0502020204030204" pitchFamily="34" charset="0"/>
              <a:cs typeface="Calibri" panose="020F0502020204030204" pitchFamily="34" charset="0"/>
            </a:endParaRPr>
          </a:p>
          <a:p>
            <a:r>
              <a:rPr lang="it-IT">
                <a:latin typeface="Calibri" panose="020F0502020204030204" pitchFamily="34" charset="0"/>
                <a:cs typeface="Calibri" panose="020F0502020204030204" pitchFamily="34" charset="0"/>
              </a:rPr>
              <a:t>Tobs = temperatura superficiale osservata</a:t>
            </a:r>
          </a:p>
          <a:p>
            <a:endParaRPr lang="it-IT">
              <a:latin typeface="Calibri" panose="020F0502020204030204" pitchFamily="34" charset="0"/>
              <a:cs typeface="Calibri" panose="020F0502020204030204" pitchFamily="34" charset="0"/>
            </a:endParaRPr>
          </a:p>
          <a:p>
            <a:r>
              <a:rPr lang="it-IT">
                <a:latin typeface="Calibri" panose="020F0502020204030204" pitchFamily="34" charset="0"/>
                <a:cs typeface="Calibri" panose="020F0502020204030204" pitchFamily="34" charset="0"/>
              </a:rPr>
              <a:t>kPa : kilopascal</a:t>
            </a:r>
          </a:p>
          <a:p>
            <a:endParaRPr lang="it-IT">
              <a:latin typeface="Calibri" panose="020F0502020204030204" pitchFamily="34" charset="0"/>
              <a:cs typeface="Calibri" panose="020F0502020204030204" pitchFamily="34" charset="0"/>
            </a:endParaRPr>
          </a:p>
          <a:p>
            <a:endParaRPr lang="it-IT">
              <a:latin typeface="Calibri" panose="020F0502020204030204" pitchFamily="34" charset="0"/>
              <a:cs typeface="Calibri" panose="020F0502020204030204" pitchFamily="34" charset="0"/>
            </a:endParaRPr>
          </a:p>
        </p:txBody>
      </p:sp>
      <p:sp>
        <p:nvSpPr>
          <p:cNvPr id="436" name="Google Shape;436;p50"/>
          <p:cNvSpPr txBox="1"/>
          <p:nvPr/>
        </p:nvSpPr>
        <p:spPr>
          <a:xfrm>
            <a:off x="3276601" y="6550224"/>
            <a:ext cx="5118100" cy="276959"/>
          </a:xfrm>
          <a:prstGeom prst="rect">
            <a:avLst/>
          </a:prstGeom>
          <a:noFill/>
          <a:ln>
            <a:noFill/>
          </a:ln>
        </p:spPr>
        <p:txBody>
          <a:bodyPr spcFirstLastPara="1" wrap="square" lIns="91425" tIns="45700" rIns="91425" bIns="45700" anchor="t" anchorCtr="0">
            <a:spAutoFit/>
          </a:bodyPr>
          <a:lstStyle/>
          <a:p>
            <a:r>
              <a:rPr lang="en-GB" sz="1200" dirty="0">
                <a:latin typeface="Calibri" panose="020F0502020204030204" pitchFamily="34" charset="0"/>
                <a:cs typeface="Calibri" panose="020F0502020204030204" pitchFamily="34" charset="0"/>
              </a:rPr>
              <a:t>Fonte: American Chemical Society</a:t>
            </a:r>
          </a:p>
        </p:txBody>
      </p:sp>
      <p:sp>
        <p:nvSpPr>
          <p:cNvPr id="437" name="Google Shape;437;p50"/>
          <p:cNvSpPr txBox="1"/>
          <p:nvPr/>
        </p:nvSpPr>
        <p:spPr>
          <a:xfrm>
            <a:off x="88901" y="2748501"/>
            <a:ext cx="3187700" cy="738623"/>
          </a:xfrm>
          <a:prstGeom prst="rect">
            <a:avLst/>
          </a:prstGeom>
          <a:noFill/>
          <a:ln>
            <a:noFill/>
          </a:ln>
        </p:spPr>
        <p:txBody>
          <a:bodyPr spcFirstLastPara="1" wrap="square" lIns="91425" tIns="45700" rIns="91425" bIns="45700" anchor="t" anchorCtr="0">
            <a:spAutoFit/>
          </a:bodyPr>
          <a:lstStyle/>
          <a:p>
            <a:r>
              <a:rPr lang="it-IT" b="1" dirty="0">
                <a:solidFill>
                  <a:schemeClr val="dk1"/>
                </a:solidFill>
                <a:latin typeface="Calibri" panose="020F0502020204030204" pitchFamily="34" charset="0"/>
                <a:cs typeface="Calibri" panose="020F0502020204030204" pitchFamily="34" charset="0"/>
              </a:rPr>
              <a:t>Tabella delle caratteristiche dei </a:t>
            </a:r>
          </a:p>
          <a:p>
            <a:r>
              <a:rPr lang="it-IT" b="1" dirty="0">
                <a:solidFill>
                  <a:schemeClr val="dk1"/>
                </a:solidFill>
                <a:latin typeface="Calibri" panose="020F0502020204030204" pitchFamily="34" charset="0"/>
                <a:cs typeface="Calibri" panose="020F0502020204030204" pitchFamily="34" charset="0"/>
              </a:rPr>
              <a:t>3 pianeti tellurici più vicini </a:t>
            </a:r>
          </a:p>
          <a:p>
            <a:r>
              <a:rPr lang="it-IT" b="1" dirty="0">
                <a:solidFill>
                  <a:schemeClr val="dk1"/>
                </a:solidFill>
                <a:latin typeface="Calibri" panose="020F0502020204030204" pitchFamily="34" charset="0"/>
                <a:cs typeface="Calibri" panose="020F0502020204030204" pitchFamily="34" charset="0"/>
              </a:rPr>
              <a:t>al sole</a:t>
            </a:r>
          </a:p>
        </p:txBody>
      </p:sp>
      <p:sp>
        <p:nvSpPr>
          <p:cNvPr id="13" name="Google Shape;115;p16">
            <a:extLst>
              <a:ext uri="{FF2B5EF4-FFF2-40B4-BE49-F238E27FC236}">
                <a16:creationId xmlns:a16="http://schemas.microsoft.com/office/drawing/2014/main" id="{ADFBD24A-0F4A-3846-BED1-568F824F46BC}"/>
              </a:ext>
            </a:extLst>
          </p:cNvPr>
          <p:cNvSpPr txBox="1">
            <a:spLocks/>
          </p:cNvSpPr>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latin typeface="Calibri" panose="020F0502020204030204" pitchFamily="34" charset="0"/>
                <a:cs typeface="Calibri" panose="020F0502020204030204" pitchFamily="34" charset="0"/>
              </a:rPr>
              <a:pPr/>
              <a:t>38</a:t>
            </a:fld>
            <a:endParaRPr lang="en-GB">
              <a:latin typeface="Calibri" panose="020F0502020204030204" pitchFamily="34" charset="0"/>
              <a:cs typeface="Calibri" panose="020F0502020204030204" pitchFamily="34" charset="0"/>
            </a:endParaRPr>
          </a:p>
        </p:txBody>
      </p:sp>
      <p:pic>
        <p:nvPicPr>
          <p:cNvPr id="15" name="Google Shape;109;p15" descr="Scientist woman.png">
            <a:extLst>
              <a:ext uri="{FF2B5EF4-FFF2-40B4-BE49-F238E27FC236}">
                <a16:creationId xmlns:a16="http://schemas.microsoft.com/office/drawing/2014/main" id="{4823EF36-4D91-484D-B501-528916CFC83A}"/>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18" name="Google Shape;342;p40">
            <a:extLst>
              <a:ext uri="{FF2B5EF4-FFF2-40B4-BE49-F238E27FC236}">
                <a16:creationId xmlns:a16="http://schemas.microsoft.com/office/drawing/2014/main" id="{702862D2-4F94-5F40-96D0-9E928BDDED80}"/>
              </a:ext>
            </a:extLst>
          </p:cNvPr>
          <p:cNvSpPr txBox="1">
            <a:spLocks noGrp="1"/>
          </p:cNvSpPr>
          <p:nvPr>
            <p:ph type="title"/>
          </p:nvPr>
        </p:nvSpPr>
        <p:spPr>
          <a:xfrm>
            <a:off x="851338" y="0"/>
            <a:ext cx="8178362" cy="1143000"/>
          </a:xfrm>
          <a:prstGeom prst="rect">
            <a:avLst/>
          </a:prstGeom>
          <a:noFill/>
          <a:ln>
            <a:noFill/>
          </a:ln>
        </p:spPr>
        <p:txBody>
          <a:bodyPr spcFirstLastPara="1" wrap="square" lIns="91425" tIns="45700" rIns="91425" bIns="45700" anchor="ctr" anchorCtr="0">
            <a:normAutofit/>
          </a:bodyPr>
          <a:lstStyle/>
          <a:p>
            <a:pPr>
              <a:buSzPts val="4400"/>
            </a:pPr>
            <a:r>
              <a:rPr lang="it-IT" dirty="0"/>
              <a:t>Sospetto n°2: l’effetto serra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1016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it-IT" dirty="0">
                <a:latin typeface="Calibri" panose="020F0502020204030204" pitchFamily="34" charset="0"/>
                <a:cs typeface="Calibri" panose="020F0502020204030204" pitchFamily="34" charset="0"/>
              </a:rPr>
              <a:t>1. Inizio della ricerca</a:t>
            </a:r>
          </a:p>
        </p:txBody>
      </p:sp>
      <p:sp>
        <p:nvSpPr>
          <p:cNvPr id="103" name="Google Shape;103;p15"/>
          <p:cNvSpPr txBox="1">
            <a:spLocks noGrp="1"/>
          </p:cNvSpPr>
          <p:nvPr>
            <p:ph type="body" idx="1"/>
          </p:nvPr>
        </p:nvSpPr>
        <p:spPr>
          <a:xfrm>
            <a:off x="114302" y="1600201"/>
            <a:ext cx="9216016" cy="4303946"/>
          </a:xfrm>
          <a:prstGeom prst="rect">
            <a:avLst/>
          </a:prstGeom>
          <a:noFill/>
          <a:ln>
            <a:noFill/>
          </a:ln>
        </p:spPr>
        <p:txBody>
          <a:bodyPr spcFirstLastPara="1" wrap="square" lIns="91425" tIns="45700" rIns="91425" bIns="45700" anchor="t" anchorCtr="0">
            <a:noAutofit/>
          </a:bodyPr>
          <a:lstStyle/>
          <a:p>
            <a:pPr marL="342898" algn="just">
              <a:spcBef>
                <a:spcPts val="0"/>
              </a:spcBef>
              <a:buSzPts val="1600"/>
              <a:buNone/>
            </a:pPr>
            <a:endParaRPr lang="it-IT" sz="1600" dirty="0">
              <a:latin typeface="Calibri" panose="020F0502020204030204" pitchFamily="34" charset="0"/>
              <a:cs typeface="Calibri" panose="020F0502020204030204" pitchFamily="34" charset="0"/>
            </a:endParaRPr>
          </a:p>
          <a:p>
            <a:pPr marL="342898" algn="just">
              <a:spcBef>
                <a:spcPts val="320"/>
              </a:spcBef>
              <a:buSzPts val="1600"/>
              <a:buNone/>
            </a:pPr>
            <a:endParaRPr lang="it-IT" sz="1600" dirty="0">
              <a:latin typeface="Calibri" panose="020F0502020204030204" pitchFamily="34" charset="0"/>
              <a:cs typeface="Calibri" panose="020F0502020204030204" pitchFamily="34" charset="0"/>
            </a:endParaRPr>
          </a:p>
          <a:p>
            <a:pPr marL="342898" algn="just">
              <a:spcBef>
                <a:spcPts val="320"/>
              </a:spcBef>
              <a:buSzPts val="1600"/>
              <a:buNone/>
            </a:pPr>
            <a:endParaRPr lang="it-IT" sz="1600" dirty="0">
              <a:latin typeface="Calibri" panose="020F0502020204030204" pitchFamily="34" charset="0"/>
              <a:cs typeface="Calibri" panose="020F0502020204030204" pitchFamily="34" charset="0"/>
            </a:endParaRPr>
          </a:p>
        </p:txBody>
      </p:sp>
      <p:sp>
        <p:nvSpPr>
          <p:cNvPr id="104" name="Google Shape;104;p15"/>
          <p:cNvSpPr txBox="1">
            <a:spLocks noGrp="1"/>
          </p:cNvSpPr>
          <p:nvPr>
            <p:ph type="sldNum" idx="12"/>
          </p:nvPr>
        </p:nvSpPr>
        <p:spPr>
          <a:xfrm>
            <a:off x="6718300" y="6346415"/>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it-IT" smtClean="0">
                <a:latin typeface="Calibri" panose="020F0502020204030204" pitchFamily="34" charset="0"/>
                <a:cs typeface="Calibri" panose="020F0502020204030204" pitchFamily="34" charset="0"/>
              </a:rPr>
              <a:pPr/>
              <a:t>3</a:t>
            </a:fld>
            <a:endParaRPr lang="it-IT" dirty="0">
              <a:latin typeface="Calibri" panose="020F0502020204030204" pitchFamily="34" charset="0"/>
              <a:cs typeface="Calibri" panose="020F0502020204030204" pitchFamily="34" charset="0"/>
            </a:endParaRPr>
          </a:p>
        </p:txBody>
      </p:sp>
      <p:sp>
        <p:nvSpPr>
          <p:cNvPr id="105" name="Google Shape;105;p15"/>
          <p:cNvSpPr txBox="1"/>
          <p:nvPr/>
        </p:nvSpPr>
        <p:spPr>
          <a:xfrm>
            <a:off x="6731001" y="2190435"/>
            <a:ext cx="2412999" cy="3139281"/>
          </a:xfrm>
          <a:prstGeom prst="rect">
            <a:avLst/>
          </a:prstGeom>
          <a:noFill/>
          <a:ln>
            <a:noFill/>
          </a:ln>
        </p:spPr>
        <p:txBody>
          <a:bodyPr spcFirstLastPara="1" wrap="square" lIns="91425" tIns="45700" rIns="91425" bIns="45700" anchor="t" anchorCtr="0">
            <a:spAutoFit/>
          </a:bodyPr>
          <a:lstStyle/>
          <a:p>
            <a:pPr>
              <a:buSzPts val="2000"/>
            </a:pPr>
            <a:r>
              <a:rPr lang="it-IT" sz="1800" i="1" dirty="0">
                <a:solidFill>
                  <a:srgbClr val="3366FF"/>
                </a:solidFill>
                <a:latin typeface="Calibri" panose="020F0502020204030204" pitchFamily="34" charset="0"/>
                <a:ea typeface="Calibri"/>
                <a:cs typeface="Calibri" panose="020F0502020204030204" pitchFamily="34" charset="0"/>
                <a:sym typeface="Calibri"/>
              </a:rPr>
              <a:t>"Questo scioglimento riguarda anche i ghiacciai.</a:t>
            </a:r>
          </a:p>
          <a:p>
            <a:pPr>
              <a:buSzPts val="2000"/>
            </a:pPr>
            <a:r>
              <a:rPr lang="it-IT" sz="1800" i="1" dirty="0">
                <a:solidFill>
                  <a:srgbClr val="3366FF"/>
                </a:solidFill>
                <a:latin typeface="Calibri" panose="020F0502020204030204" pitchFamily="34" charset="0"/>
                <a:ea typeface="Calibri"/>
                <a:cs typeface="Calibri" panose="020F0502020204030204" pitchFamily="34" charset="0"/>
                <a:sym typeface="Calibri"/>
              </a:rPr>
              <a:t>Abbiamo molti timori sullo scioglimento dei ghiacciai. Tra le nostre paure, c'è quella di perdere parte dei nostri archivi…". A quale archivio pensate si faccia riferimento?</a:t>
            </a:r>
            <a:endParaRPr lang="it-IT" sz="1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06" name="Google Shape;106;p15"/>
          <p:cNvSpPr/>
          <p:nvPr/>
        </p:nvSpPr>
        <p:spPr>
          <a:xfrm>
            <a:off x="1" y="1303339"/>
            <a:ext cx="9144000" cy="621476"/>
          </a:xfrm>
          <a:prstGeom prst="rect">
            <a:avLst/>
          </a:prstGeom>
          <a:noFill/>
          <a:ln>
            <a:noFill/>
          </a:ln>
        </p:spPr>
        <p:txBody>
          <a:bodyPr spcFirstLastPara="1" wrap="square" lIns="91425" tIns="45700" rIns="91425" bIns="45700" anchor="t" anchorCtr="0">
            <a:noAutofit/>
          </a:bodyPr>
          <a:lstStyle/>
          <a:p>
            <a:r>
              <a:rPr lang="it-IT" sz="1800" i="1" dirty="0">
                <a:solidFill>
                  <a:srgbClr val="3366FF"/>
                </a:solidFill>
                <a:latin typeface="Calibri" panose="020F0502020204030204" pitchFamily="34" charset="0"/>
                <a:ea typeface="Calibri"/>
                <a:cs typeface="Calibri" panose="020F0502020204030204" pitchFamily="34" charset="0"/>
                <a:sym typeface="Calibri"/>
              </a:rPr>
              <a:t>"Osserviamo il progressivo scioglimento del ghiaccio marino (pack </a:t>
            </a:r>
            <a:r>
              <a:rPr lang="it-IT" sz="1800" i="1" dirty="0" err="1">
                <a:solidFill>
                  <a:srgbClr val="3366FF"/>
                </a:solidFill>
                <a:latin typeface="Calibri" panose="020F0502020204030204" pitchFamily="34" charset="0"/>
                <a:ea typeface="Calibri"/>
                <a:cs typeface="Calibri" panose="020F0502020204030204" pitchFamily="34" charset="0"/>
                <a:sym typeface="Calibri"/>
              </a:rPr>
              <a:t>ice</a:t>
            </a:r>
            <a:r>
              <a:rPr lang="it-IT" sz="1800" i="1" dirty="0">
                <a:solidFill>
                  <a:srgbClr val="3366FF"/>
                </a:solidFill>
                <a:latin typeface="Calibri" panose="020F0502020204030204" pitchFamily="34" charset="0"/>
                <a:ea typeface="Calibri"/>
                <a:cs typeface="Calibri" panose="020F0502020204030204" pitchFamily="34" charset="0"/>
                <a:sym typeface="Calibri"/>
              </a:rPr>
              <a:t>) al Polo Nord. Questo video della NASA mostra l'evoluzione della superficie del ghiaccio marino negli ultimi 40 anni."</a:t>
            </a:r>
          </a:p>
        </p:txBody>
      </p:sp>
      <p:pic>
        <p:nvPicPr>
          <p:cNvPr id="107" name="Google Shape;107;p15" descr="NASA Video-1.jpg"/>
          <p:cNvPicPr preferRelativeResize="0"/>
          <p:nvPr/>
        </p:nvPicPr>
        <p:blipFill rotWithShape="1">
          <a:blip r:embed="rId3">
            <a:alphaModFix/>
          </a:blip>
          <a:srcRect/>
          <a:stretch/>
        </p:blipFill>
        <p:spPr>
          <a:xfrm>
            <a:off x="12701" y="2190435"/>
            <a:ext cx="6718300" cy="3651293"/>
          </a:xfrm>
          <a:prstGeom prst="rect">
            <a:avLst/>
          </a:prstGeom>
          <a:noFill/>
          <a:ln>
            <a:noFill/>
          </a:ln>
        </p:spPr>
      </p:pic>
      <p:sp>
        <p:nvSpPr>
          <p:cNvPr id="108" name="Google Shape;108;p15"/>
          <p:cNvSpPr txBox="1"/>
          <p:nvPr/>
        </p:nvSpPr>
        <p:spPr>
          <a:xfrm>
            <a:off x="1" y="5868603"/>
            <a:ext cx="9144000" cy="276959"/>
          </a:xfrm>
          <a:prstGeom prst="rect">
            <a:avLst/>
          </a:prstGeom>
          <a:noFill/>
          <a:ln>
            <a:noFill/>
          </a:ln>
        </p:spPr>
        <p:txBody>
          <a:bodyPr spcFirstLastPara="1" wrap="square" lIns="91425" tIns="45700" rIns="91425" bIns="45700" anchor="t" anchorCtr="0">
            <a:spAutoFit/>
          </a:bodyPr>
          <a:lstStyle/>
          <a:p>
            <a:r>
              <a:rPr lang="it-IT" sz="1200" dirty="0">
                <a:solidFill>
                  <a:schemeClr val="dk1"/>
                </a:solidFill>
                <a:latin typeface="Calibri" panose="020F0502020204030204" pitchFamily="34" charset="0"/>
                <a:cs typeface="Calibri" panose="020F0502020204030204" pitchFamily="34" charset="0"/>
              </a:rPr>
              <a:t>Fonte : NASA Video </a:t>
            </a:r>
            <a:r>
              <a:rPr lang="it-IT" sz="1200" dirty="0" err="1">
                <a:solidFill>
                  <a:schemeClr val="dk1"/>
                </a:solidFill>
                <a:latin typeface="Calibri" panose="020F0502020204030204" pitchFamily="34" charset="0"/>
                <a:cs typeface="Calibri" panose="020F0502020204030204" pitchFamily="34" charset="0"/>
              </a:rPr>
              <a:t>https</a:t>
            </a:r>
            <a:r>
              <a:rPr lang="it-IT" sz="1200" dirty="0">
                <a:solidFill>
                  <a:schemeClr val="dk1"/>
                </a:solidFill>
                <a:latin typeface="Calibri" panose="020F0502020204030204" pitchFamily="34" charset="0"/>
                <a:cs typeface="Calibri" panose="020F0502020204030204" pitchFamily="34" charset="0"/>
              </a:rPr>
              <a:t>://</a:t>
            </a:r>
            <a:r>
              <a:rPr lang="it-IT" sz="1200" dirty="0" err="1">
                <a:solidFill>
                  <a:schemeClr val="dk1"/>
                </a:solidFill>
                <a:latin typeface="Calibri" panose="020F0502020204030204" pitchFamily="34" charset="0"/>
                <a:cs typeface="Calibri" panose="020F0502020204030204" pitchFamily="34" charset="0"/>
              </a:rPr>
              <a:t>climate.nasa.gov</a:t>
            </a:r>
            <a:r>
              <a:rPr lang="it-IT" sz="1200" dirty="0">
                <a:solidFill>
                  <a:schemeClr val="dk1"/>
                </a:solidFill>
                <a:latin typeface="Calibri" panose="020F0502020204030204" pitchFamily="34" charset="0"/>
                <a:cs typeface="Calibri" panose="020F0502020204030204" pitchFamily="34" charset="0"/>
              </a:rPr>
              <a:t>/</a:t>
            </a:r>
            <a:r>
              <a:rPr lang="it-IT" sz="1200" dirty="0" err="1">
                <a:solidFill>
                  <a:schemeClr val="dk1"/>
                </a:solidFill>
                <a:latin typeface="Calibri" panose="020F0502020204030204" pitchFamily="34" charset="0"/>
                <a:cs typeface="Calibri" panose="020F0502020204030204" pitchFamily="34" charset="0"/>
              </a:rPr>
              <a:t>climate_resources</a:t>
            </a:r>
            <a:r>
              <a:rPr lang="it-IT" sz="1200" dirty="0">
                <a:solidFill>
                  <a:schemeClr val="dk1"/>
                </a:solidFill>
                <a:latin typeface="Calibri" panose="020F0502020204030204" pitchFamily="34" charset="0"/>
                <a:cs typeface="Calibri" panose="020F0502020204030204" pitchFamily="34" charset="0"/>
              </a:rPr>
              <a:t>/155/video-annual-arctic-sea-ice-minimum-1979-2020-with-area-graph/</a:t>
            </a:r>
          </a:p>
        </p:txBody>
      </p:sp>
      <p:pic>
        <p:nvPicPr>
          <p:cNvPr id="109" name="Google Shape;109;p15" descr="Scientist woman.png"/>
          <p:cNvPicPr preferRelativeResize="0"/>
          <p:nvPr/>
        </p:nvPicPr>
        <p:blipFill rotWithShape="1">
          <a:blip r:embed="rId4">
            <a:alphaModFix/>
          </a:blip>
          <a:srcRect/>
          <a:stretch/>
        </p:blipFill>
        <p:spPr>
          <a:xfrm>
            <a:off x="0" y="0"/>
            <a:ext cx="939800" cy="9398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Google Shape;443;p51"/>
          <p:cNvSpPr txBox="1">
            <a:spLocks noGrp="1"/>
          </p:cNvSpPr>
          <p:nvPr>
            <p:ph type="body" idx="1"/>
          </p:nvPr>
        </p:nvSpPr>
        <p:spPr>
          <a:xfrm>
            <a:off x="0" y="2057402"/>
            <a:ext cx="8765628" cy="4525963"/>
          </a:xfrm>
          <a:prstGeom prst="rect">
            <a:avLst/>
          </a:prstGeom>
          <a:noFill/>
          <a:ln>
            <a:noFill/>
          </a:ln>
        </p:spPr>
        <p:txBody>
          <a:bodyPr spcFirstLastPara="1" wrap="square" lIns="91425" tIns="45700" rIns="91425" bIns="45700" anchor="t" anchorCtr="0">
            <a:normAutofit/>
          </a:bodyPr>
          <a:lstStyle/>
          <a:p>
            <a:pPr marL="71999" indent="-71999" algn="just">
              <a:spcBef>
                <a:spcPts val="0"/>
              </a:spcBef>
              <a:buClr>
                <a:srgbClr val="3366FF"/>
              </a:buClr>
              <a:buNone/>
            </a:pPr>
            <a:endParaRPr lang="is-IS" sz="2800" i="1" dirty="0">
              <a:solidFill>
                <a:srgbClr val="3366FF"/>
              </a:solidFill>
            </a:endParaRPr>
          </a:p>
          <a:p>
            <a:pPr marL="342898" algn="ctr">
              <a:spcBef>
                <a:spcPts val="480"/>
              </a:spcBef>
              <a:buClr>
                <a:srgbClr val="3366FF"/>
              </a:buClr>
              <a:buSzPts val="2400"/>
              <a:buNone/>
            </a:pPr>
            <a:r>
              <a:rPr lang="is-IS" sz="2800" i="1" dirty="0">
                <a:solidFill>
                  <a:srgbClr val="3366FF"/>
                </a:solidFill>
              </a:rPr>
              <a:t>	</a:t>
            </a:r>
            <a:r>
              <a:rPr lang="is-IS" sz="4400" i="1" dirty="0">
                <a:solidFill>
                  <a:srgbClr val="3366FF"/>
                </a:solidFill>
              </a:rPr>
              <a:t>"Per concludere, pensi che l'effetto serra sia responsabile dell'attuale riscaldamento globale?"</a:t>
            </a:r>
            <a:endParaRPr lang="is-IS" sz="4400" dirty="0"/>
          </a:p>
        </p:txBody>
      </p:sp>
      <p:sp>
        <p:nvSpPr>
          <p:cNvPr id="444" name="Google Shape;444;p51"/>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39</a:t>
            </a:fld>
            <a:endParaRPr/>
          </a:p>
        </p:txBody>
      </p:sp>
      <p:pic>
        <p:nvPicPr>
          <p:cNvPr id="445" name="Google Shape;445;p51"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11" name="Google Shape;342;p40">
            <a:extLst>
              <a:ext uri="{FF2B5EF4-FFF2-40B4-BE49-F238E27FC236}">
                <a16:creationId xmlns:a16="http://schemas.microsoft.com/office/drawing/2014/main" id="{9F41E6C6-61FD-7E42-B08A-6A06A0245921}"/>
              </a:ext>
            </a:extLst>
          </p:cNvPr>
          <p:cNvSpPr txBox="1">
            <a:spLocks noGrp="1"/>
          </p:cNvSpPr>
          <p:nvPr>
            <p:ph type="title"/>
          </p:nvPr>
        </p:nvSpPr>
        <p:spPr>
          <a:xfrm>
            <a:off x="851338" y="0"/>
            <a:ext cx="8178362" cy="1143000"/>
          </a:xfrm>
          <a:prstGeom prst="rect">
            <a:avLst/>
          </a:prstGeom>
          <a:noFill/>
          <a:ln>
            <a:noFill/>
          </a:ln>
        </p:spPr>
        <p:txBody>
          <a:bodyPr spcFirstLastPara="1" wrap="square" lIns="91425" tIns="45700" rIns="91425" bIns="45700" anchor="ctr" anchorCtr="0">
            <a:normAutofit/>
          </a:bodyPr>
          <a:lstStyle/>
          <a:p>
            <a:pPr>
              <a:buSzPts val="4400"/>
            </a:pPr>
            <a:r>
              <a:rPr lang="it-IT" dirty="0"/>
              <a:t>Sospetto n°2: l’effetto serra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p52"/>
          <p:cNvSpPr txBox="1">
            <a:spLocks noGrp="1"/>
          </p:cNvSpPr>
          <p:nvPr>
            <p:ph type="body" idx="1"/>
          </p:nvPr>
        </p:nvSpPr>
        <p:spPr>
          <a:xfrm>
            <a:off x="-1" y="2332039"/>
            <a:ext cx="8873775" cy="4525963"/>
          </a:xfrm>
          <a:prstGeom prst="rect">
            <a:avLst/>
          </a:prstGeom>
          <a:noFill/>
          <a:ln>
            <a:noFill/>
          </a:ln>
        </p:spPr>
        <p:txBody>
          <a:bodyPr spcFirstLastPara="1" wrap="square" lIns="91425" tIns="45700" rIns="91425" bIns="45700" anchor="t" anchorCtr="0">
            <a:normAutofit/>
          </a:bodyPr>
          <a:lstStyle/>
          <a:p>
            <a:pPr marL="342898">
              <a:spcBef>
                <a:spcPts val="480"/>
              </a:spcBef>
              <a:buClr>
                <a:srgbClr val="3366FF"/>
              </a:buClr>
              <a:buSzPts val="2400"/>
              <a:buNone/>
            </a:pPr>
            <a:r>
              <a:rPr lang="it-IT" sz="1800" i="1" dirty="0">
                <a:solidFill>
                  <a:srgbClr val="3366FF"/>
                </a:solidFill>
              </a:rPr>
              <a:t>	"L'effetto serra, infatti, è un «effetto" e quindi, per definizione, non può essere responsabile. Non possiamo quindi classificarlo come sospetto. </a:t>
            </a:r>
          </a:p>
          <a:p>
            <a:pPr marL="342898">
              <a:spcBef>
                <a:spcPts val="480"/>
              </a:spcBef>
              <a:buClr>
                <a:srgbClr val="3366FF"/>
              </a:buClr>
              <a:buSzPts val="2400"/>
              <a:buNone/>
            </a:pPr>
            <a:endParaRPr lang="it-IT" sz="1800" i="1" dirty="0">
              <a:solidFill>
                <a:srgbClr val="3366FF"/>
              </a:solidFill>
            </a:endParaRPr>
          </a:p>
          <a:p>
            <a:pPr marL="342898">
              <a:spcBef>
                <a:spcPts val="480"/>
              </a:spcBef>
              <a:buClr>
                <a:srgbClr val="3366FF"/>
              </a:buClr>
              <a:buSzPts val="2400"/>
              <a:buNone/>
            </a:pPr>
            <a:r>
              <a:rPr lang="it-IT" sz="1800" i="1" dirty="0">
                <a:solidFill>
                  <a:srgbClr val="3366FF"/>
                </a:solidFill>
              </a:rPr>
              <a:t>	Dobbiamo studiare ora i sospetti dietro l'aumento dell'effetto serra".</a:t>
            </a:r>
          </a:p>
        </p:txBody>
      </p:sp>
      <p:sp>
        <p:nvSpPr>
          <p:cNvPr id="452" name="Google Shape;452;p52"/>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40</a:t>
            </a:fld>
            <a:endParaRPr/>
          </a:p>
        </p:txBody>
      </p:sp>
      <p:pic>
        <p:nvPicPr>
          <p:cNvPr id="453" name="Google Shape;453;p52"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11" name="Google Shape;342;p40">
            <a:extLst>
              <a:ext uri="{FF2B5EF4-FFF2-40B4-BE49-F238E27FC236}">
                <a16:creationId xmlns:a16="http://schemas.microsoft.com/office/drawing/2014/main" id="{92CF4AE0-D932-574F-9B02-7778B4271E05}"/>
              </a:ext>
            </a:extLst>
          </p:cNvPr>
          <p:cNvSpPr txBox="1">
            <a:spLocks noGrp="1"/>
          </p:cNvSpPr>
          <p:nvPr>
            <p:ph type="title"/>
          </p:nvPr>
        </p:nvSpPr>
        <p:spPr>
          <a:xfrm>
            <a:off x="851338" y="0"/>
            <a:ext cx="8178362" cy="1143000"/>
          </a:xfrm>
          <a:prstGeom prst="rect">
            <a:avLst/>
          </a:prstGeom>
          <a:noFill/>
          <a:ln>
            <a:noFill/>
          </a:ln>
        </p:spPr>
        <p:txBody>
          <a:bodyPr spcFirstLastPara="1" wrap="square" lIns="91425" tIns="45700" rIns="91425" bIns="45700" anchor="ctr" anchorCtr="0">
            <a:normAutofit/>
          </a:bodyPr>
          <a:lstStyle/>
          <a:p>
            <a:pPr>
              <a:buSzPts val="4400"/>
            </a:pPr>
            <a:r>
              <a:rPr lang="it-IT" dirty="0"/>
              <a:t>Sospetto n°2: l’effetto serra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p53"/>
          <p:cNvSpPr txBox="1">
            <a:spLocks noGrp="1"/>
          </p:cNvSpPr>
          <p:nvPr>
            <p:ph type="body" idx="1"/>
          </p:nvPr>
        </p:nvSpPr>
        <p:spPr>
          <a:xfrm>
            <a:off x="177801" y="2006603"/>
            <a:ext cx="8598338" cy="4525963"/>
          </a:xfrm>
          <a:prstGeom prst="rect">
            <a:avLst/>
          </a:prstGeom>
          <a:noFill/>
          <a:ln>
            <a:noFill/>
          </a:ln>
        </p:spPr>
        <p:txBody>
          <a:bodyPr spcFirstLastPara="1" wrap="square" lIns="91425" tIns="45700" rIns="91425" bIns="45700" anchor="t" anchorCtr="0">
            <a:normAutofit/>
          </a:bodyPr>
          <a:lstStyle/>
          <a:p>
            <a:pPr marL="342898">
              <a:spcBef>
                <a:spcPts val="0"/>
              </a:spcBef>
              <a:buNone/>
            </a:pPr>
            <a:endParaRPr lang="it-IT" sz="1800" i="1" dirty="0">
              <a:solidFill>
                <a:srgbClr val="3366FF"/>
              </a:solidFill>
            </a:endParaRPr>
          </a:p>
          <a:p>
            <a:pPr marL="0" indent="0">
              <a:buClr>
                <a:srgbClr val="3366FF"/>
              </a:buClr>
              <a:buNone/>
            </a:pPr>
            <a:r>
              <a:rPr lang="it-IT" sz="1800" i="1" dirty="0">
                <a:solidFill>
                  <a:srgbClr val="3366FF"/>
                </a:solidFill>
              </a:rPr>
              <a:t>"Sembra che ognuno di questi 2 sospetti abbia la sua parte di responsabilità, ma che gli esseri umani siano responsabili di livelli senza precedenti delle emissioni di gas serra e dei cambiamenti climatici..."</a:t>
            </a:r>
            <a:endParaRPr lang="it-IT" sz="1800" dirty="0"/>
          </a:p>
        </p:txBody>
      </p:sp>
      <p:sp>
        <p:nvSpPr>
          <p:cNvPr id="460" name="Google Shape;460;p53"/>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41</a:t>
            </a:fld>
            <a:endParaRPr/>
          </a:p>
        </p:txBody>
      </p:sp>
      <p:pic>
        <p:nvPicPr>
          <p:cNvPr id="461" name="Google Shape;461;p53"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466;p54">
            <a:extLst>
              <a:ext uri="{FF2B5EF4-FFF2-40B4-BE49-F238E27FC236}">
                <a16:creationId xmlns:a16="http://schemas.microsoft.com/office/drawing/2014/main" id="{8BC87D65-2D8B-9B42-827E-527AB07D69F8}"/>
              </a:ext>
            </a:extLst>
          </p:cNvPr>
          <p:cNvSpPr txBox="1">
            <a:spLocks noGrp="1"/>
          </p:cNvSpPr>
          <p:nvPr>
            <p:ph type="title"/>
          </p:nvPr>
        </p:nvSpPr>
        <p:spPr>
          <a:xfrm>
            <a:off x="177801"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fr-FR" dirty="0" err="1"/>
              <a:t>Conclusioni</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4"/>
          <p:cNvSpPr txBox="1">
            <a:spLocks noGrp="1"/>
          </p:cNvSpPr>
          <p:nvPr>
            <p:ph type="title"/>
          </p:nvPr>
        </p:nvSpPr>
        <p:spPr>
          <a:xfrm>
            <a:off x="177801"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fr-FR" dirty="0" err="1"/>
              <a:t>Conclusioni</a:t>
            </a:r>
            <a:endParaRPr dirty="0"/>
          </a:p>
        </p:txBody>
      </p:sp>
      <p:sp>
        <p:nvSpPr>
          <p:cNvPr id="467" name="Google Shape;467;p54"/>
          <p:cNvSpPr txBox="1">
            <a:spLocks noGrp="1"/>
          </p:cNvSpPr>
          <p:nvPr>
            <p:ph type="body" idx="1"/>
          </p:nvPr>
        </p:nvSpPr>
        <p:spPr>
          <a:xfrm>
            <a:off x="63503" y="1285877"/>
            <a:ext cx="8851899" cy="4670424"/>
          </a:xfrm>
          <a:prstGeom prst="rect">
            <a:avLst/>
          </a:prstGeom>
          <a:noFill/>
          <a:ln>
            <a:noFill/>
          </a:ln>
        </p:spPr>
        <p:txBody>
          <a:bodyPr spcFirstLastPara="1" wrap="square" lIns="91425" tIns="45700" rIns="91425" bIns="45700" anchor="t" anchorCtr="0">
            <a:noAutofit/>
          </a:bodyPr>
          <a:lstStyle/>
          <a:p>
            <a:pPr marL="342898">
              <a:buNone/>
            </a:pPr>
            <a:endParaRPr lang="it-IT" sz="2400" i="1" dirty="0">
              <a:solidFill>
                <a:srgbClr val="3366FF"/>
              </a:solidFill>
            </a:endParaRPr>
          </a:p>
          <a:p>
            <a:pPr marL="0" indent="0" algn="just">
              <a:spcBef>
                <a:spcPts val="0"/>
              </a:spcBef>
              <a:buClr>
                <a:srgbClr val="3366FF"/>
              </a:buClr>
              <a:buNone/>
            </a:pPr>
            <a:endParaRPr lang="it-IT" sz="2400" i="1" dirty="0">
              <a:solidFill>
                <a:srgbClr val="3366FF"/>
              </a:solidFill>
            </a:endParaRPr>
          </a:p>
          <a:p>
            <a:pPr marL="0" indent="0" algn="just">
              <a:spcBef>
                <a:spcPts val="0"/>
              </a:spcBef>
              <a:buClr>
                <a:srgbClr val="3366FF"/>
              </a:buClr>
              <a:buNone/>
            </a:pPr>
            <a:r>
              <a:rPr lang="it-IT" sz="1800" i="1" dirty="0">
                <a:solidFill>
                  <a:srgbClr val="3366FF"/>
                </a:solidFill>
              </a:rPr>
              <a:t>"Inoltre, il CCXG (</a:t>
            </a:r>
            <a:r>
              <a:rPr lang="it-IT" sz="1800" i="1" dirty="0" err="1">
                <a:solidFill>
                  <a:srgbClr val="3366FF"/>
                </a:solidFill>
              </a:rPr>
              <a:t>Climate</a:t>
            </a:r>
            <a:r>
              <a:rPr lang="it-IT" sz="1800" i="1" dirty="0">
                <a:solidFill>
                  <a:srgbClr val="3366FF"/>
                </a:solidFill>
              </a:rPr>
              <a:t> </a:t>
            </a:r>
            <a:r>
              <a:rPr lang="it-IT" sz="1800" i="1" dirty="0" err="1">
                <a:solidFill>
                  <a:srgbClr val="3366FF"/>
                </a:solidFill>
              </a:rPr>
              <a:t>Change</a:t>
            </a:r>
            <a:r>
              <a:rPr lang="it-IT" sz="1800" i="1" dirty="0">
                <a:solidFill>
                  <a:srgbClr val="3366FF"/>
                </a:solidFill>
              </a:rPr>
              <a:t> Expert Group) ha lavorato su questo problema: dal 1990 l'anidride carbonica rappresenta di gran lunga la quota maggiore di forzante radiativo e il suo contributo continua a crescere a un ritmo costante. L'anidride carbonica da sola rappresenterebbe un aumento del 36 percento del forzante radiativo dal 1990. La figura della pagina seguente mostra i risultati ottenuti."</a:t>
            </a:r>
            <a:endParaRPr lang="it-IT" sz="1600" i="1" dirty="0">
              <a:solidFill>
                <a:srgbClr val="3366FF"/>
              </a:solidFill>
            </a:endParaRPr>
          </a:p>
          <a:p>
            <a:pPr marL="0" indent="0">
              <a:spcBef>
                <a:spcPts val="0"/>
              </a:spcBef>
              <a:buClr>
                <a:srgbClr val="3366FF"/>
              </a:buClr>
              <a:buNone/>
            </a:pPr>
            <a:endParaRPr lang="it-IT" sz="1600" i="1" dirty="0">
              <a:solidFill>
                <a:srgbClr val="3366FF"/>
              </a:solidFill>
            </a:endParaRPr>
          </a:p>
        </p:txBody>
      </p:sp>
      <p:sp>
        <p:nvSpPr>
          <p:cNvPr id="468" name="Google Shape;468;p54"/>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42</a:t>
            </a:fld>
            <a:endParaRPr/>
          </a:p>
        </p:txBody>
      </p:sp>
      <p:pic>
        <p:nvPicPr>
          <p:cNvPr id="469" name="Google Shape;469;p54"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5" name="Google Shape;475;p55"/>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latin typeface="Calibri" panose="020F0502020204030204" pitchFamily="34" charset="0"/>
                <a:cs typeface="Calibri" panose="020F0502020204030204" pitchFamily="34" charset="0"/>
              </a:rPr>
              <a:pPr/>
              <a:t>43</a:t>
            </a:fld>
            <a:endParaRPr>
              <a:latin typeface="Calibri" panose="020F0502020204030204" pitchFamily="34" charset="0"/>
              <a:cs typeface="Calibri" panose="020F0502020204030204" pitchFamily="34" charset="0"/>
            </a:endParaRPr>
          </a:p>
        </p:txBody>
      </p:sp>
      <p:pic>
        <p:nvPicPr>
          <p:cNvPr id="476" name="Google Shape;476;p55" descr="ipcc_tar_spm_rad_forc_fig.jpg"/>
          <p:cNvPicPr preferRelativeResize="0"/>
          <p:nvPr/>
        </p:nvPicPr>
        <p:blipFill rotWithShape="1">
          <a:blip r:embed="rId3">
            <a:alphaModFix/>
          </a:blip>
          <a:srcRect/>
          <a:stretch/>
        </p:blipFill>
        <p:spPr>
          <a:xfrm>
            <a:off x="63500" y="863437"/>
            <a:ext cx="9080500" cy="5384967"/>
          </a:xfrm>
          <a:prstGeom prst="rect">
            <a:avLst/>
          </a:prstGeom>
          <a:noFill/>
          <a:ln>
            <a:noFill/>
          </a:ln>
        </p:spPr>
      </p:pic>
      <p:sp>
        <p:nvSpPr>
          <p:cNvPr id="477" name="Google Shape;477;p55"/>
          <p:cNvSpPr txBox="1"/>
          <p:nvPr/>
        </p:nvSpPr>
        <p:spPr>
          <a:xfrm>
            <a:off x="4254499" y="6350002"/>
            <a:ext cx="4800600" cy="276959"/>
          </a:xfrm>
          <a:prstGeom prst="rect">
            <a:avLst/>
          </a:prstGeom>
          <a:noFill/>
          <a:ln>
            <a:noFill/>
          </a:ln>
        </p:spPr>
        <p:txBody>
          <a:bodyPr spcFirstLastPara="1" wrap="square" lIns="91425" tIns="45700" rIns="91425" bIns="45700" anchor="t" anchorCtr="0">
            <a:spAutoFit/>
          </a:bodyPr>
          <a:lstStyle/>
          <a:p>
            <a:r>
              <a:rPr lang="fr-FR" sz="1200" dirty="0">
                <a:latin typeface="Calibri" panose="020F0502020204030204" pitchFamily="34" charset="0"/>
                <a:cs typeface="Calibri" panose="020F0502020204030204" pitchFamily="34" charset="0"/>
              </a:rPr>
              <a:t>Fonte: 2001 IPCC </a:t>
            </a:r>
            <a:r>
              <a:rPr lang="fr-FR" sz="1200" dirty="0" err="1">
                <a:latin typeface="Calibri" panose="020F0502020204030204" pitchFamily="34" charset="0"/>
                <a:cs typeface="Calibri" panose="020F0502020204030204" pitchFamily="34" charset="0"/>
              </a:rPr>
              <a:t>Third</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Assessment</a:t>
            </a:r>
            <a:r>
              <a:rPr lang="fr-FR" sz="1200" dirty="0">
                <a:latin typeface="Calibri" panose="020F0502020204030204" pitchFamily="34" charset="0"/>
                <a:cs typeface="Calibri" panose="020F0502020204030204" pitchFamily="34" charset="0"/>
              </a:rPr>
              <a:t> report (TAR)</a:t>
            </a:r>
            <a:endParaRPr sz="1200" dirty="0">
              <a:latin typeface="Calibri" panose="020F0502020204030204" pitchFamily="34" charset="0"/>
              <a:cs typeface="Calibri" panose="020F0502020204030204" pitchFamily="34" charset="0"/>
            </a:endParaRPr>
          </a:p>
        </p:txBody>
      </p:sp>
      <p:sp>
        <p:nvSpPr>
          <p:cNvPr id="8" name="Google Shape;466;p54">
            <a:extLst>
              <a:ext uri="{FF2B5EF4-FFF2-40B4-BE49-F238E27FC236}">
                <a16:creationId xmlns:a16="http://schemas.microsoft.com/office/drawing/2014/main" id="{01D5CBCA-1EC4-DB47-80CA-4667C0C89D30}"/>
              </a:ext>
            </a:extLst>
          </p:cNvPr>
          <p:cNvSpPr txBox="1">
            <a:spLocks noGrp="1"/>
          </p:cNvSpPr>
          <p:nvPr>
            <p:ph type="title"/>
          </p:nvPr>
        </p:nvSpPr>
        <p:spPr>
          <a:xfrm>
            <a:off x="177801"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fr-FR" dirty="0" err="1">
                <a:latin typeface="Calibri" panose="020F0502020204030204" pitchFamily="34" charset="0"/>
                <a:cs typeface="Calibri" panose="020F0502020204030204" pitchFamily="34" charset="0"/>
              </a:rPr>
              <a:t>Conclusioni</a:t>
            </a:r>
            <a:endParaRPr dirty="0">
              <a:latin typeface="Calibri" panose="020F0502020204030204" pitchFamily="34" charset="0"/>
              <a:cs typeface="Calibri" panose="020F0502020204030204" pitchFamily="34" charset="0"/>
            </a:endParaRPr>
          </a:p>
        </p:txBody>
      </p:sp>
      <p:pic>
        <p:nvPicPr>
          <p:cNvPr id="9" name="Google Shape;109;p15" descr="Scientist woman.png">
            <a:extLst>
              <a:ext uri="{FF2B5EF4-FFF2-40B4-BE49-F238E27FC236}">
                <a16:creationId xmlns:a16="http://schemas.microsoft.com/office/drawing/2014/main" id="{CAB4707A-0675-394D-BB8D-1887D0D66058}"/>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3" name="Google Shape;483;p56"/>
          <p:cNvSpPr txBox="1">
            <a:spLocks noGrp="1"/>
          </p:cNvSpPr>
          <p:nvPr>
            <p:ph type="body" idx="1"/>
          </p:nvPr>
        </p:nvSpPr>
        <p:spPr>
          <a:xfrm>
            <a:off x="294291" y="1857377"/>
            <a:ext cx="8607972" cy="3952875"/>
          </a:xfrm>
          <a:prstGeom prst="rect">
            <a:avLst/>
          </a:prstGeom>
          <a:noFill/>
          <a:ln>
            <a:noFill/>
          </a:ln>
        </p:spPr>
        <p:txBody>
          <a:bodyPr spcFirstLastPara="1" wrap="square" lIns="91425" tIns="45700" rIns="91425" bIns="45700" anchor="t" anchorCtr="0">
            <a:noAutofit/>
          </a:bodyPr>
          <a:lstStyle/>
          <a:p>
            <a:pPr marL="0" indent="0" algn="ctr">
              <a:spcBef>
                <a:spcPts val="0"/>
              </a:spcBef>
              <a:buClr>
                <a:srgbClr val="3366FF"/>
              </a:buClr>
              <a:buSzPts val="5400"/>
              <a:buNone/>
            </a:pPr>
            <a:r>
              <a:rPr lang="it-IT" sz="4400" i="1" dirty="0">
                <a:solidFill>
                  <a:srgbClr val="3366FF"/>
                </a:solidFill>
              </a:rPr>
              <a:t>" Ottimo lavoro!</a:t>
            </a:r>
          </a:p>
          <a:p>
            <a:pPr marL="0" indent="0" algn="ctr">
              <a:spcBef>
                <a:spcPts val="0"/>
              </a:spcBef>
              <a:buClr>
                <a:srgbClr val="3366FF"/>
              </a:buClr>
              <a:buSzPts val="5400"/>
              <a:buNone/>
            </a:pPr>
            <a:endParaRPr lang="it-IT" sz="4400" i="1" dirty="0">
              <a:solidFill>
                <a:srgbClr val="3366FF"/>
              </a:solidFill>
            </a:endParaRPr>
          </a:p>
          <a:p>
            <a:pPr marL="0" indent="0" algn="ctr">
              <a:spcBef>
                <a:spcPts val="0"/>
              </a:spcBef>
              <a:buClr>
                <a:srgbClr val="3366FF"/>
              </a:buClr>
              <a:buSzPts val="5400"/>
              <a:buNone/>
            </a:pPr>
            <a:r>
              <a:rPr lang="it-IT" sz="4400" i="1" dirty="0">
                <a:solidFill>
                  <a:srgbClr val="3366FF"/>
                </a:solidFill>
              </a:rPr>
              <a:t>I tuoi risultati sono in linea </a:t>
            </a:r>
            <a:br>
              <a:rPr lang="it-IT" sz="4400" i="1" dirty="0">
                <a:solidFill>
                  <a:srgbClr val="3366FF"/>
                </a:solidFill>
              </a:rPr>
            </a:br>
            <a:r>
              <a:rPr lang="it-IT" sz="4400" i="1" dirty="0">
                <a:solidFill>
                  <a:srgbClr val="3366FF"/>
                </a:solidFill>
              </a:rPr>
              <a:t>con quelli degli scienziati!"</a:t>
            </a:r>
          </a:p>
        </p:txBody>
      </p:sp>
      <p:sp>
        <p:nvSpPr>
          <p:cNvPr id="484" name="Google Shape;484;p56"/>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44</a:t>
            </a:fld>
            <a:endParaRPr/>
          </a:p>
        </p:txBody>
      </p:sp>
      <p:pic>
        <p:nvPicPr>
          <p:cNvPr id="485" name="Google Shape;485;p56"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466;p54">
            <a:extLst>
              <a:ext uri="{FF2B5EF4-FFF2-40B4-BE49-F238E27FC236}">
                <a16:creationId xmlns:a16="http://schemas.microsoft.com/office/drawing/2014/main" id="{567ECB69-4D69-9843-A474-E357A208AEB3}"/>
              </a:ext>
            </a:extLst>
          </p:cNvPr>
          <p:cNvSpPr txBox="1">
            <a:spLocks noGrp="1"/>
          </p:cNvSpPr>
          <p:nvPr>
            <p:ph type="title"/>
          </p:nvPr>
        </p:nvSpPr>
        <p:spPr>
          <a:xfrm>
            <a:off x="177801"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fr-FR" dirty="0" err="1"/>
              <a:t>Conclusioni</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Google Shape;115;p16"/>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latin typeface="Calibri" panose="020F0502020204030204" pitchFamily="34" charset="0"/>
                <a:cs typeface="Calibri" panose="020F0502020204030204" pitchFamily="34" charset="0"/>
              </a:rPr>
              <a:pPr/>
              <a:t>4</a:t>
            </a:fld>
            <a:endParaRPr lang="en-GB" dirty="0">
              <a:latin typeface="Calibri" panose="020F0502020204030204" pitchFamily="34" charset="0"/>
              <a:cs typeface="Calibri" panose="020F0502020204030204" pitchFamily="34" charset="0"/>
            </a:endParaRPr>
          </a:p>
        </p:txBody>
      </p:sp>
      <p:sp>
        <p:nvSpPr>
          <p:cNvPr id="116" name="Google Shape;116;p16"/>
          <p:cNvSpPr txBox="1"/>
          <p:nvPr/>
        </p:nvSpPr>
        <p:spPr>
          <a:xfrm>
            <a:off x="6800165" y="1748367"/>
            <a:ext cx="2333297" cy="4124166"/>
          </a:xfrm>
          <a:prstGeom prst="rect">
            <a:avLst/>
          </a:prstGeom>
          <a:noFill/>
          <a:ln>
            <a:noFill/>
          </a:ln>
        </p:spPr>
        <p:txBody>
          <a:bodyPr spcFirstLastPara="1" wrap="square" lIns="91425" tIns="45700" rIns="91425" bIns="45700" anchor="t" anchorCtr="0">
            <a:spAutoFit/>
          </a:bodyPr>
          <a:lstStyle/>
          <a:p>
            <a:pPr>
              <a:buSzPts val="1400"/>
            </a:pPr>
            <a:r>
              <a:rPr lang="it-IT" i="1" dirty="0">
                <a:solidFill>
                  <a:srgbClr val="3366FF"/>
                </a:solidFill>
                <a:latin typeface="Calibri" panose="020F0502020204030204" pitchFamily="34" charset="0"/>
                <a:ea typeface="Calibri"/>
                <a:cs typeface="Calibri" panose="020F0502020204030204" pitchFamily="34" charset="0"/>
                <a:sym typeface="Calibri"/>
              </a:rPr>
              <a:t>"È noto che i cicli di variabilità naturale giocano un ruolo nell'estensione del ghiaccio marino artico, ma il forte declino non può essere spiegato solo dalla variabilità naturale. La variabilità naturale e l'aumento delle temperature globali hanno contribuito allo scioglimento di grandi quantità di ghiaccio marino artico . Alcuni specialisti prevedono un Artico senza ghiaccio per almeno una parte dell'anno entro la fine del 21° secolo". *</a:t>
            </a:r>
            <a:endParaRPr lang="it-IT" dirty="0">
              <a:solidFill>
                <a:srgbClr val="3366FF"/>
              </a:solidFill>
              <a:latin typeface="Calibri" panose="020F0502020204030204" pitchFamily="34" charset="0"/>
              <a:cs typeface="Calibri" panose="020F0502020204030204" pitchFamily="34" charset="0"/>
            </a:endParaRPr>
          </a:p>
          <a:p>
            <a:pPr algn="just">
              <a:buSzPts val="1400"/>
            </a:pPr>
            <a:endParaRPr lang="it-IT" dirty="0">
              <a:solidFill>
                <a:schemeClr val="dk1"/>
              </a:solidFill>
              <a:latin typeface="Calibri" panose="020F0502020204030204" pitchFamily="34" charset="0"/>
              <a:ea typeface="Calibri"/>
              <a:cs typeface="Calibri" panose="020F0502020204030204" pitchFamily="34" charset="0"/>
              <a:sym typeface="Calibri"/>
            </a:endParaRPr>
          </a:p>
          <a:p>
            <a:pPr algn="just">
              <a:buSzPts val="1400"/>
            </a:pPr>
            <a:r>
              <a:rPr lang="it-IT" sz="1200" dirty="0">
                <a:solidFill>
                  <a:schemeClr val="dk1"/>
                </a:solidFill>
                <a:latin typeface="Calibri" panose="020F0502020204030204" pitchFamily="34" charset="0"/>
                <a:ea typeface="Calibri"/>
                <a:cs typeface="Calibri" panose="020F0502020204030204" pitchFamily="34" charset="0"/>
                <a:sym typeface="Calibri"/>
              </a:rPr>
              <a:t>* Didascalia del video sul sito web della Nasa</a:t>
            </a:r>
          </a:p>
        </p:txBody>
      </p:sp>
      <p:pic>
        <p:nvPicPr>
          <p:cNvPr id="119" name="Google Shape;119;p16"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12" name="Google Shape;102;p15">
            <a:extLst>
              <a:ext uri="{FF2B5EF4-FFF2-40B4-BE49-F238E27FC236}">
                <a16:creationId xmlns:a16="http://schemas.microsoft.com/office/drawing/2014/main" id="{533960E3-73B7-D24D-9FB4-ABB0E616EA8D}"/>
              </a:ext>
            </a:extLst>
          </p:cNvPr>
          <p:cNvSpPr txBox="1">
            <a:spLocks/>
          </p:cNvSpPr>
          <p:nvPr/>
        </p:nvSpPr>
        <p:spPr>
          <a:xfrm>
            <a:off x="101600" y="0"/>
            <a:ext cx="891540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it-IT" dirty="0">
                <a:latin typeface="Calibri" panose="020F0502020204030204" pitchFamily="34" charset="0"/>
                <a:cs typeface="Calibri" panose="020F0502020204030204" pitchFamily="34" charset="0"/>
              </a:rPr>
              <a:t>1. Inizio della ricerca</a:t>
            </a:r>
            <a:endParaRPr lang="en-GB" dirty="0">
              <a:latin typeface="Calibri" panose="020F0502020204030204" pitchFamily="34" charset="0"/>
              <a:cs typeface="Calibri" panose="020F0502020204030204" pitchFamily="34" charset="0"/>
            </a:endParaRPr>
          </a:p>
        </p:txBody>
      </p:sp>
      <p:pic>
        <p:nvPicPr>
          <p:cNvPr id="13" name="Google Shape;107;p15" descr="NASA Video-1.jpg">
            <a:extLst>
              <a:ext uri="{FF2B5EF4-FFF2-40B4-BE49-F238E27FC236}">
                <a16:creationId xmlns:a16="http://schemas.microsoft.com/office/drawing/2014/main" id="{C14175C7-A8CB-D648-8979-ECEB5D593F2A}"/>
              </a:ext>
            </a:extLst>
          </p:cNvPr>
          <p:cNvPicPr preferRelativeResize="0"/>
          <p:nvPr/>
        </p:nvPicPr>
        <p:blipFill rotWithShape="1">
          <a:blip r:embed="rId4">
            <a:alphaModFix/>
          </a:blip>
          <a:srcRect/>
          <a:stretch/>
        </p:blipFill>
        <p:spPr>
          <a:xfrm>
            <a:off x="12701" y="2190435"/>
            <a:ext cx="6718300" cy="3651293"/>
          </a:xfrm>
          <a:prstGeom prst="rect">
            <a:avLst/>
          </a:prstGeom>
          <a:noFill/>
          <a:ln>
            <a:noFill/>
          </a:ln>
        </p:spPr>
      </p:pic>
      <p:sp>
        <p:nvSpPr>
          <p:cNvPr id="14" name="Google Shape;108;p15">
            <a:extLst>
              <a:ext uri="{FF2B5EF4-FFF2-40B4-BE49-F238E27FC236}">
                <a16:creationId xmlns:a16="http://schemas.microsoft.com/office/drawing/2014/main" id="{FB221661-FC98-CC48-B84C-B8746519BD20}"/>
              </a:ext>
            </a:extLst>
          </p:cNvPr>
          <p:cNvSpPr txBox="1"/>
          <p:nvPr/>
        </p:nvSpPr>
        <p:spPr>
          <a:xfrm>
            <a:off x="1" y="5868603"/>
            <a:ext cx="9144000" cy="276959"/>
          </a:xfrm>
          <a:prstGeom prst="rect">
            <a:avLst/>
          </a:prstGeom>
          <a:noFill/>
          <a:ln>
            <a:noFill/>
          </a:ln>
        </p:spPr>
        <p:txBody>
          <a:bodyPr spcFirstLastPara="1" wrap="square" lIns="91425" tIns="45700" rIns="91425" bIns="45700" anchor="t" anchorCtr="0">
            <a:spAutoFit/>
          </a:bodyPr>
          <a:lstStyle/>
          <a:p>
            <a:r>
              <a:rPr lang="en-GB" sz="1200" dirty="0">
                <a:solidFill>
                  <a:schemeClr val="dk1"/>
                </a:solidFill>
                <a:latin typeface="Calibri" panose="020F0502020204030204" pitchFamily="34" charset="0"/>
                <a:cs typeface="Calibri" panose="020F0502020204030204" pitchFamily="34" charset="0"/>
              </a:rPr>
              <a:t>Fonte : NASA Video https://</a:t>
            </a:r>
            <a:r>
              <a:rPr lang="en-GB" sz="1200" dirty="0" err="1">
                <a:solidFill>
                  <a:schemeClr val="dk1"/>
                </a:solidFill>
                <a:latin typeface="Calibri" panose="020F0502020204030204" pitchFamily="34" charset="0"/>
                <a:cs typeface="Calibri" panose="020F0502020204030204" pitchFamily="34" charset="0"/>
              </a:rPr>
              <a:t>climate.nasa.gov</a:t>
            </a:r>
            <a:r>
              <a:rPr lang="en-GB" sz="1200" dirty="0">
                <a:solidFill>
                  <a:schemeClr val="dk1"/>
                </a:solidFill>
                <a:latin typeface="Calibri" panose="020F0502020204030204" pitchFamily="34" charset="0"/>
                <a:cs typeface="Calibri" panose="020F0502020204030204" pitchFamily="34" charset="0"/>
              </a:rPr>
              <a:t>/</a:t>
            </a:r>
            <a:r>
              <a:rPr lang="en-GB" sz="1200" dirty="0" err="1">
                <a:solidFill>
                  <a:schemeClr val="dk1"/>
                </a:solidFill>
                <a:latin typeface="Calibri" panose="020F0502020204030204" pitchFamily="34" charset="0"/>
                <a:cs typeface="Calibri" panose="020F0502020204030204" pitchFamily="34" charset="0"/>
              </a:rPr>
              <a:t>climate_resources</a:t>
            </a:r>
            <a:r>
              <a:rPr lang="en-GB" sz="1200" dirty="0">
                <a:solidFill>
                  <a:schemeClr val="dk1"/>
                </a:solidFill>
                <a:latin typeface="Calibri" panose="020F0502020204030204" pitchFamily="34" charset="0"/>
                <a:cs typeface="Calibri" panose="020F0502020204030204" pitchFamily="34" charset="0"/>
              </a:rPr>
              <a:t>/155/video-annual-arctic-sea-ice-minimum-1979-2020-with-area-graph/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0" y="1306865"/>
            <a:ext cx="9144000" cy="890165"/>
          </a:xfrm>
          <a:prstGeom prst="rect">
            <a:avLst/>
          </a:prstGeom>
          <a:noFill/>
          <a:ln>
            <a:noFill/>
          </a:ln>
        </p:spPr>
        <p:txBody>
          <a:bodyPr spcFirstLastPara="1" wrap="square" lIns="91425" tIns="45700" rIns="91425" bIns="45700" anchor="t" anchorCtr="0">
            <a:noAutofit/>
          </a:bodyPr>
          <a:lstStyle/>
          <a:p>
            <a:pPr marL="342898">
              <a:spcBef>
                <a:spcPts val="0"/>
              </a:spcBef>
              <a:buSzPts val="1600"/>
              <a:buNone/>
            </a:pPr>
            <a:r>
              <a:rPr lang="it-IT" sz="1800" i="1" dirty="0">
                <a:solidFill>
                  <a:srgbClr val="3366FF"/>
                </a:solidFill>
                <a:latin typeface="Calibri" panose="020F0502020204030204" pitchFamily="34" charset="0"/>
                <a:cs typeface="Calibri" panose="020F0502020204030204" pitchFamily="34" charset="0"/>
              </a:rPr>
              <a:t>	“Questo è il quadro del progetto </a:t>
            </a:r>
            <a:r>
              <a:rPr lang="it-IT" sz="1800" i="1" dirty="0" err="1">
                <a:solidFill>
                  <a:srgbClr val="3366FF"/>
                </a:solidFill>
                <a:latin typeface="Calibri" panose="020F0502020204030204" pitchFamily="34" charset="0"/>
                <a:cs typeface="Calibri" panose="020F0502020204030204" pitchFamily="34" charset="0"/>
              </a:rPr>
              <a:t>Subglacior</a:t>
            </a:r>
            <a:r>
              <a:rPr lang="it-IT" sz="1800" i="1" dirty="0">
                <a:solidFill>
                  <a:srgbClr val="3366FF"/>
                </a:solidFill>
                <a:latin typeface="Calibri" panose="020F0502020204030204" pitchFamily="34" charset="0"/>
                <a:cs typeface="Calibri" panose="020F0502020204030204" pitchFamily="34" charset="0"/>
              </a:rPr>
              <a:t>, realizzato dai glaciologi del Laboratorio di Glaciologia e Geofisica dell'Ambiente (LGGE) e dell'Osservatorio di Grenoble per la Scienza dell'Universo (OSUG), la cui ambizione è di tornare indietro di 1,5 milioni di anni!”</a:t>
            </a:r>
            <a:endParaRPr lang="it-IT" sz="1800" i="1" dirty="0">
              <a:latin typeface="Calibri" panose="020F0502020204030204" pitchFamily="34" charset="0"/>
              <a:cs typeface="Calibri" panose="020F0502020204030204" pitchFamily="34" charset="0"/>
            </a:endParaRPr>
          </a:p>
          <a:p>
            <a:pPr marL="342898" algn="just">
              <a:buNone/>
            </a:pPr>
            <a:endParaRPr lang="it-IT" sz="1800" i="1" dirty="0">
              <a:latin typeface="Calibri" panose="020F0502020204030204" pitchFamily="34" charset="0"/>
              <a:cs typeface="Calibri" panose="020F0502020204030204" pitchFamily="34" charset="0"/>
            </a:endParaRPr>
          </a:p>
          <a:p>
            <a:pPr marL="342898" algn="just">
              <a:buNone/>
            </a:pPr>
            <a:r>
              <a:rPr lang="it-IT" sz="1800" i="1" dirty="0">
                <a:latin typeface="Calibri" panose="020F0502020204030204" pitchFamily="34" charset="0"/>
                <a:cs typeface="Calibri" panose="020F0502020204030204" pitchFamily="34" charset="0"/>
              </a:rPr>
              <a:t> </a:t>
            </a:r>
          </a:p>
          <a:p>
            <a:pPr marL="342898" algn="just">
              <a:buNone/>
            </a:pPr>
            <a:endParaRPr lang="it-IT" sz="1800" i="1" dirty="0">
              <a:latin typeface="Calibri" panose="020F0502020204030204" pitchFamily="34" charset="0"/>
              <a:cs typeface="Calibri" panose="020F0502020204030204" pitchFamily="34" charset="0"/>
            </a:endParaRPr>
          </a:p>
        </p:txBody>
      </p:sp>
      <p:pic>
        <p:nvPicPr>
          <p:cNvPr id="127" name="Google Shape;127;p17" descr="Carotte glaciaire CNS.jpg"/>
          <p:cNvPicPr preferRelativeResize="0"/>
          <p:nvPr/>
        </p:nvPicPr>
        <p:blipFill rotWithShape="1">
          <a:blip r:embed="rId3">
            <a:alphaModFix/>
          </a:blip>
          <a:srcRect/>
          <a:stretch/>
        </p:blipFill>
        <p:spPr>
          <a:xfrm>
            <a:off x="2821611" y="2273302"/>
            <a:ext cx="5209637" cy="3864981"/>
          </a:xfrm>
          <a:prstGeom prst="rect">
            <a:avLst/>
          </a:prstGeom>
          <a:noFill/>
          <a:ln>
            <a:noFill/>
          </a:ln>
        </p:spPr>
      </p:pic>
      <p:sp>
        <p:nvSpPr>
          <p:cNvPr id="128" name="Google Shape;128;p17"/>
          <p:cNvSpPr txBox="1"/>
          <p:nvPr/>
        </p:nvSpPr>
        <p:spPr>
          <a:xfrm>
            <a:off x="0" y="5989289"/>
            <a:ext cx="9144000" cy="461624"/>
          </a:xfrm>
          <a:prstGeom prst="rect">
            <a:avLst/>
          </a:prstGeom>
          <a:noFill/>
          <a:ln>
            <a:noFill/>
          </a:ln>
        </p:spPr>
        <p:txBody>
          <a:bodyPr spcFirstLastPara="1" wrap="square" lIns="91425" tIns="45700" rIns="91425" bIns="45700" anchor="t" anchorCtr="0">
            <a:spAutoFit/>
          </a:bodyPr>
          <a:lstStyle/>
          <a:p>
            <a:r>
              <a:rPr lang="en-GB" sz="1200" dirty="0" err="1">
                <a:solidFill>
                  <a:schemeClr val="dk1"/>
                </a:solidFill>
                <a:latin typeface="Calibri" panose="020F0502020204030204" pitchFamily="34" charset="0"/>
                <a:ea typeface="Calibri"/>
                <a:cs typeface="Calibri" panose="020F0502020204030204" pitchFamily="34" charset="0"/>
                <a:sym typeface="Calibri"/>
              </a:rPr>
              <a:t>Immagine</a:t>
            </a:r>
            <a:r>
              <a:rPr lang="en-GB" sz="1200" dirty="0">
                <a:solidFill>
                  <a:schemeClr val="dk1"/>
                </a:solidFill>
                <a:latin typeface="Calibri" panose="020F0502020204030204" pitchFamily="34" charset="0"/>
                <a:ea typeface="Calibri"/>
                <a:cs typeface="Calibri" panose="020F0502020204030204" pitchFamily="34" charset="0"/>
                <a:sym typeface="Calibri"/>
              </a:rPr>
              <a:t> di un </a:t>
            </a:r>
            <a:r>
              <a:rPr lang="en-GB" sz="1200" dirty="0" err="1">
                <a:solidFill>
                  <a:schemeClr val="dk1"/>
                </a:solidFill>
                <a:latin typeface="Calibri" panose="020F0502020204030204" pitchFamily="34" charset="0"/>
                <a:ea typeface="Calibri"/>
                <a:cs typeface="Calibri" panose="020F0502020204030204" pitchFamily="34" charset="0"/>
                <a:sym typeface="Calibri"/>
              </a:rPr>
              <a:t>nucleo</a:t>
            </a:r>
            <a:r>
              <a:rPr lang="en-GB" sz="1200" dirty="0">
                <a:solidFill>
                  <a:schemeClr val="dk1"/>
                </a:solidFill>
                <a:latin typeface="Calibri" panose="020F0502020204030204" pitchFamily="34" charset="0"/>
                <a:ea typeface="Calibri"/>
                <a:cs typeface="Calibri" panose="020F0502020204030204" pitchFamily="34" charset="0"/>
                <a:sym typeface="Calibri"/>
              </a:rPr>
              <a:t> di </a:t>
            </a:r>
            <a:r>
              <a:rPr lang="en-GB" sz="1200" dirty="0" err="1">
                <a:solidFill>
                  <a:schemeClr val="dk1"/>
                </a:solidFill>
                <a:latin typeface="Calibri" panose="020F0502020204030204" pitchFamily="34" charset="0"/>
                <a:ea typeface="Calibri"/>
                <a:cs typeface="Calibri" panose="020F0502020204030204" pitchFamily="34" charset="0"/>
                <a:sym typeface="Calibri"/>
              </a:rPr>
              <a:t>ghiaccio</a:t>
            </a:r>
            <a:r>
              <a:rPr lang="en-GB" sz="1200" dirty="0">
                <a:solidFill>
                  <a:schemeClr val="dk1"/>
                </a:solidFill>
                <a:latin typeface="Calibri" panose="020F0502020204030204" pitchFamily="34" charset="0"/>
                <a:ea typeface="Calibri"/>
                <a:cs typeface="Calibri" panose="020F0502020204030204" pitchFamily="34" charset="0"/>
                <a:sym typeface="Calibri"/>
              </a:rPr>
              <a:t>.</a:t>
            </a:r>
            <a:endParaRPr lang="en-GB" dirty="0">
              <a:latin typeface="Calibri" panose="020F0502020204030204" pitchFamily="34" charset="0"/>
              <a:cs typeface="Calibri" panose="020F0502020204030204" pitchFamily="34" charset="0"/>
            </a:endParaRPr>
          </a:p>
          <a:p>
            <a:r>
              <a:rPr lang="en-GB" sz="1200" dirty="0">
                <a:solidFill>
                  <a:schemeClr val="dk1"/>
                </a:solidFill>
                <a:latin typeface="Calibri" panose="020F0502020204030204" pitchFamily="34" charset="0"/>
                <a:ea typeface="Calibri"/>
                <a:cs typeface="Calibri" panose="020F0502020204030204" pitchFamily="34" charset="0"/>
                <a:sym typeface="Calibri"/>
              </a:rPr>
              <a:t>Fonte: CNRS https://</a:t>
            </a:r>
            <a:r>
              <a:rPr lang="en-GB" sz="1200" dirty="0" err="1">
                <a:solidFill>
                  <a:schemeClr val="dk1"/>
                </a:solidFill>
                <a:latin typeface="Calibri" panose="020F0502020204030204" pitchFamily="34" charset="0"/>
                <a:ea typeface="Calibri"/>
                <a:cs typeface="Calibri" panose="020F0502020204030204" pitchFamily="34" charset="0"/>
                <a:sym typeface="Calibri"/>
              </a:rPr>
              <a:t>www.sciencesetavenir.fr</a:t>
            </a:r>
            <a:r>
              <a:rPr lang="en-GB" sz="1200" dirty="0">
                <a:solidFill>
                  <a:schemeClr val="dk1"/>
                </a:solidFill>
                <a:latin typeface="Calibri" panose="020F0502020204030204" pitchFamily="34" charset="0"/>
                <a:ea typeface="Calibri"/>
                <a:cs typeface="Calibri" panose="020F0502020204030204" pitchFamily="34" charset="0"/>
                <a:sym typeface="Calibri"/>
              </a:rPr>
              <a:t>/nature-</a:t>
            </a:r>
            <a:r>
              <a:rPr lang="en-GB" sz="1200" dirty="0" err="1">
                <a:solidFill>
                  <a:schemeClr val="dk1"/>
                </a:solidFill>
                <a:latin typeface="Calibri" panose="020F0502020204030204" pitchFamily="34" charset="0"/>
                <a:ea typeface="Calibri"/>
                <a:cs typeface="Calibri" panose="020F0502020204030204" pitchFamily="34" charset="0"/>
                <a:sym typeface="Calibri"/>
              </a:rPr>
              <a:t>environnement</a:t>
            </a:r>
            <a:r>
              <a:rPr lang="en-GB" sz="1200" dirty="0">
                <a:solidFill>
                  <a:schemeClr val="dk1"/>
                </a:solidFill>
                <a:latin typeface="Calibri" panose="020F0502020204030204" pitchFamily="34" charset="0"/>
                <a:ea typeface="Calibri"/>
                <a:cs typeface="Calibri" panose="020F0502020204030204" pitchFamily="34" charset="0"/>
                <a:sym typeface="Calibri"/>
              </a:rPr>
              <a:t>/</a:t>
            </a:r>
            <a:r>
              <a:rPr lang="en-GB" sz="1200" dirty="0" err="1">
                <a:solidFill>
                  <a:schemeClr val="dk1"/>
                </a:solidFill>
                <a:latin typeface="Calibri" panose="020F0502020204030204" pitchFamily="34" charset="0"/>
                <a:ea typeface="Calibri"/>
                <a:cs typeface="Calibri" panose="020F0502020204030204" pitchFamily="34" charset="0"/>
                <a:sym typeface="Calibri"/>
              </a:rPr>
              <a:t>climat</a:t>
            </a:r>
            <a:r>
              <a:rPr lang="en-GB" sz="1200" dirty="0">
                <a:solidFill>
                  <a:schemeClr val="dk1"/>
                </a:solidFill>
                <a:latin typeface="Calibri" panose="020F0502020204030204" pitchFamily="34" charset="0"/>
                <a:ea typeface="Calibri"/>
                <a:cs typeface="Calibri" panose="020F0502020204030204" pitchFamily="34" charset="0"/>
                <a:sym typeface="Calibri"/>
              </a:rPr>
              <a:t>/antarctique-remonter-jusqu-a-il-y-a-1-5-million-d-annees_132850</a:t>
            </a:r>
          </a:p>
        </p:txBody>
      </p:sp>
      <p:pic>
        <p:nvPicPr>
          <p:cNvPr id="129" name="Google Shape;129;p17" descr="Scientist woman.png"/>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8" name="Google Shape;115;p16">
            <a:extLst>
              <a:ext uri="{FF2B5EF4-FFF2-40B4-BE49-F238E27FC236}">
                <a16:creationId xmlns:a16="http://schemas.microsoft.com/office/drawing/2014/main" id="{F11417D6-5DCB-6143-87FA-C8FB0B8AB00E}"/>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latin typeface="Calibri" panose="020F0502020204030204" pitchFamily="34" charset="0"/>
                <a:cs typeface="Calibri" panose="020F0502020204030204" pitchFamily="34" charset="0"/>
              </a:rPr>
              <a:pPr/>
              <a:t>5</a:t>
            </a:fld>
            <a:endParaRPr lang="en-GB" dirty="0">
              <a:latin typeface="Calibri" panose="020F0502020204030204" pitchFamily="34" charset="0"/>
              <a:cs typeface="Calibri" panose="020F0502020204030204" pitchFamily="34" charset="0"/>
            </a:endParaRPr>
          </a:p>
        </p:txBody>
      </p:sp>
      <p:sp>
        <p:nvSpPr>
          <p:cNvPr id="11" name="Google Shape;102;p15">
            <a:extLst>
              <a:ext uri="{FF2B5EF4-FFF2-40B4-BE49-F238E27FC236}">
                <a16:creationId xmlns:a16="http://schemas.microsoft.com/office/drawing/2014/main" id="{3CD35DB5-0FA5-FE4B-A307-F3FAB4B39AEE}"/>
              </a:ext>
            </a:extLst>
          </p:cNvPr>
          <p:cNvSpPr txBox="1">
            <a:spLocks/>
          </p:cNvSpPr>
          <p:nvPr/>
        </p:nvSpPr>
        <p:spPr>
          <a:xfrm>
            <a:off x="101600" y="0"/>
            <a:ext cx="891540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it-IT" dirty="0">
                <a:latin typeface="Calibri" panose="020F0502020204030204" pitchFamily="34" charset="0"/>
                <a:cs typeface="Calibri" panose="020F0502020204030204" pitchFamily="34" charset="0"/>
              </a:rPr>
              <a:t>1. Inizio della ricerca</a:t>
            </a:r>
            <a:endParaRPr lang="en-GB"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18"/>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it-IT" smtClean="0">
                <a:latin typeface="Calibri" panose="020F0502020204030204" pitchFamily="34" charset="0"/>
                <a:cs typeface="Calibri" panose="020F0502020204030204" pitchFamily="34" charset="0"/>
              </a:rPr>
              <a:pPr/>
              <a:t>6</a:t>
            </a:fld>
            <a:endParaRPr lang="it-IT">
              <a:latin typeface="Calibri" panose="020F0502020204030204" pitchFamily="34" charset="0"/>
              <a:cs typeface="Calibri" panose="020F0502020204030204" pitchFamily="34" charset="0"/>
            </a:endParaRPr>
          </a:p>
        </p:txBody>
      </p:sp>
      <p:sp>
        <p:nvSpPr>
          <p:cNvPr id="136" name="Google Shape;136;p18"/>
          <p:cNvSpPr txBox="1"/>
          <p:nvPr/>
        </p:nvSpPr>
        <p:spPr>
          <a:xfrm>
            <a:off x="0" y="6308104"/>
            <a:ext cx="9144000" cy="276959"/>
          </a:xfrm>
          <a:prstGeom prst="rect">
            <a:avLst/>
          </a:prstGeom>
          <a:noFill/>
          <a:ln>
            <a:noFill/>
          </a:ln>
        </p:spPr>
        <p:txBody>
          <a:bodyPr spcFirstLastPara="1" wrap="square" lIns="91425" tIns="45700" rIns="91425" bIns="45700" anchor="t" anchorCtr="0">
            <a:spAutoFit/>
          </a:bodyPr>
          <a:lstStyle/>
          <a:p>
            <a:r>
              <a:rPr lang="it-IT" sz="1200">
                <a:latin typeface="Calibri" panose="020F0502020204030204" pitchFamily="34" charset="0"/>
                <a:cs typeface="Calibri" panose="020F0502020204030204" pitchFamily="34" charset="0"/>
              </a:rPr>
              <a:t>Fonte: Il Laboratorio di Meteorologia Dinamica https://www.lmd.jussieu.fr/~crlmd/simclimat/documentation_2019_english/node14.html</a:t>
            </a:r>
          </a:p>
        </p:txBody>
      </p:sp>
      <p:pic>
        <p:nvPicPr>
          <p:cNvPr id="137" name="Google Shape;137;p18"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pic>
        <p:nvPicPr>
          <p:cNvPr id="138" name="Google Shape;138;p18" descr="earth104_pic.jpg"/>
          <p:cNvPicPr preferRelativeResize="0"/>
          <p:nvPr/>
        </p:nvPicPr>
        <p:blipFill rotWithShape="1">
          <a:blip r:embed="rId4">
            <a:alphaModFix/>
          </a:blip>
          <a:srcRect/>
          <a:stretch/>
        </p:blipFill>
        <p:spPr>
          <a:xfrm>
            <a:off x="2042584" y="1402821"/>
            <a:ext cx="6667501" cy="5000626"/>
          </a:xfrm>
          <a:prstGeom prst="rect">
            <a:avLst/>
          </a:prstGeom>
          <a:noFill/>
          <a:ln>
            <a:noFill/>
          </a:ln>
        </p:spPr>
      </p:pic>
      <p:sp>
        <p:nvSpPr>
          <p:cNvPr id="139" name="Google Shape;139;p18"/>
          <p:cNvSpPr txBox="1">
            <a:spLocks noGrp="1"/>
          </p:cNvSpPr>
          <p:nvPr>
            <p:ph type="body" idx="1"/>
          </p:nvPr>
        </p:nvSpPr>
        <p:spPr>
          <a:xfrm>
            <a:off x="-213139" y="1685287"/>
            <a:ext cx="2923944" cy="625624"/>
          </a:xfrm>
          <a:prstGeom prst="rect">
            <a:avLst/>
          </a:prstGeom>
          <a:noFill/>
          <a:ln>
            <a:noFill/>
          </a:ln>
        </p:spPr>
        <p:txBody>
          <a:bodyPr spcFirstLastPara="1" wrap="square" lIns="91425" tIns="45700" rIns="91425" bIns="45700" anchor="t" anchorCtr="0">
            <a:noAutofit/>
          </a:bodyPr>
          <a:lstStyle/>
          <a:p>
            <a:pPr marL="251998" indent="-251998" algn="just">
              <a:spcBef>
                <a:spcPts val="0"/>
              </a:spcBef>
              <a:buNone/>
            </a:pPr>
            <a:r>
              <a:rPr lang="it-IT" sz="1200" i="1">
                <a:solidFill>
                  <a:srgbClr val="3366FF"/>
                </a:solidFill>
                <a:latin typeface="Calibri" panose="020F0502020204030204" pitchFamily="34" charset="0"/>
                <a:cs typeface="Calibri" panose="020F0502020204030204" pitchFamily="34" charset="0"/>
                <a:sym typeface="Arial"/>
              </a:rPr>
              <a:t>	Figura: variazioni di temperatura e concentrazione registrate nella carota di ghiaccio di Vostok in Antartide</a:t>
            </a:r>
          </a:p>
          <a:p>
            <a:pPr marL="342898" algn="just">
              <a:spcBef>
                <a:spcPts val="480"/>
              </a:spcBef>
              <a:buSzPts val="2400"/>
              <a:buNone/>
            </a:pPr>
            <a:endParaRPr lang="it-IT" sz="2400">
              <a:latin typeface="Calibri" panose="020F0502020204030204" pitchFamily="34" charset="0"/>
              <a:cs typeface="Calibri" panose="020F0502020204030204" pitchFamily="34" charset="0"/>
            </a:endParaRPr>
          </a:p>
        </p:txBody>
      </p:sp>
      <p:sp>
        <p:nvSpPr>
          <p:cNvPr id="140" name="Google Shape;140;p18"/>
          <p:cNvSpPr txBox="1"/>
          <p:nvPr/>
        </p:nvSpPr>
        <p:spPr>
          <a:xfrm>
            <a:off x="0" y="2633133"/>
            <a:ext cx="2497667" cy="1200288"/>
          </a:xfrm>
          <a:prstGeom prst="rect">
            <a:avLst/>
          </a:prstGeom>
          <a:noFill/>
          <a:ln>
            <a:noFill/>
          </a:ln>
        </p:spPr>
        <p:txBody>
          <a:bodyPr spcFirstLastPara="1" wrap="square" lIns="91425" tIns="45700" rIns="91425" bIns="45700" anchor="t" anchorCtr="0">
            <a:spAutoFit/>
          </a:bodyPr>
          <a:lstStyle/>
          <a:p>
            <a:pPr algn="just">
              <a:buClr>
                <a:schemeClr val="dk1"/>
              </a:buClr>
              <a:buSzPts val="1800"/>
            </a:pPr>
            <a:endParaRPr lang="it-IT" sz="1800" b="1" dirty="0">
              <a:solidFill>
                <a:schemeClr val="dk1"/>
              </a:solidFill>
              <a:latin typeface="Calibri" panose="020F0502020204030204" pitchFamily="34" charset="0"/>
              <a:ea typeface="Calibri"/>
              <a:cs typeface="Calibri" panose="020F0502020204030204" pitchFamily="34" charset="0"/>
              <a:sym typeface="Calibri"/>
            </a:endParaRPr>
          </a:p>
          <a:p>
            <a:pPr algn="just">
              <a:buClr>
                <a:srgbClr val="3366FF"/>
              </a:buClr>
              <a:buSzPts val="1800"/>
            </a:pPr>
            <a:endParaRPr lang="it-IT" sz="1800" i="1" dirty="0">
              <a:solidFill>
                <a:srgbClr val="3366FF"/>
              </a:solidFill>
              <a:latin typeface="Calibri" panose="020F0502020204030204" pitchFamily="34" charset="0"/>
              <a:ea typeface="Calibri"/>
              <a:cs typeface="Calibri" panose="020F0502020204030204" pitchFamily="34" charset="0"/>
              <a:sym typeface="Calibri"/>
            </a:endParaRPr>
          </a:p>
          <a:p>
            <a:pPr algn="just">
              <a:buClr>
                <a:srgbClr val="3366FF"/>
              </a:buClr>
              <a:buSzPts val="1800"/>
            </a:pPr>
            <a:r>
              <a:rPr lang="it-IT" sz="1800" i="1" dirty="0">
                <a:solidFill>
                  <a:srgbClr val="3366FF"/>
                </a:solidFill>
                <a:latin typeface="Calibri" panose="020F0502020204030204" pitchFamily="34" charset="0"/>
                <a:ea typeface="Calibri"/>
                <a:cs typeface="Calibri" panose="020F0502020204030204" pitchFamily="34" charset="0"/>
                <a:sym typeface="Calibri"/>
              </a:rPr>
              <a:t>“Che cosa noti?”</a:t>
            </a:r>
            <a:endParaRPr lang="it-IT" dirty="0">
              <a:latin typeface="Calibri" panose="020F0502020204030204" pitchFamily="34" charset="0"/>
              <a:cs typeface="Calibri" panose="020F0502020204030204" pitchFamily="34" charset="0"/>
            </a:endParaRPr>
          </a:p>
          <a:p>
            <a:pPr>
              <a:buSzPts val="1800"/>
            </a:pPr>
            <a:endParaRPr lang="it-IT" sz="1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1" name="Google Shape;102;p15">
            <a:extLst>
              <a:ext uri="{FF2B5EF4-FFF2-40B4-BE49-F238E27FC236}">
                <a16:creationId xmlns:a16="http://schemas.microsoft.com/office/drawing/2014/main" id="{CB3F0C2E-72F2-2C4D-8F99-EBA283BE8F4F}"/>
              </a:ext>
            </a:extLst>
          </p:cNvPr>
          <p:cNvSpPr txBox="1">
            <a:spLocks noGrp="1"/>
          </p:cNvSpPr>
          <p:nvPr>
            <p:ph type="title"/>
          </p:nvPr>
        </p:nvSpPr>
        <p:spPr>
          <a:xfrm>
            <a:off x="1016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it-IT">
                <a:latin typeface="Calibri" panose="020F0502020204030204" pitchFamily="34" charset="0"/>
                <a:cs typeface="Calibri" panose="020F0502020204030204" pitchFamily="34" charset="0"/>
              </a:rPr>
              <a:t>1. Inizio della ricerca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7" name="Google Shape;147;p19"/>
          <p:cNvSpPr txBox="1"/>
          <p:nvPr/>
        </p:nvSpPr>
        <p:spPr>
          <a:xfrm>
            <a:off x="0" y="1117519"/>
            <a:ext cx="6896366" cy="369291"/>
          </a:xfrm>
          <a:prstGeom prst="rect">
            <a:avLst/>
          </a:prstGeom>
          <a:noFill/>
          <a:ln>
            <a:noFill/>
          </a:ln>
        </p:spPr>
        <p:txBody>
          <a:bodyPr spcFirstLastPara="1" wrap="square" lIns="91425" tIns="45700" rIns="91425" bIns="45700" anchor="t" anchorCtr="0">
            <a:spAutoFit/>
          </a:bodyPr>
          <a:lstStyle/>
          <a:p>
            <a:pPr>
              <a:buSzPts val="1800"/>
            </a:pPr>
            <a:r>
              <a:rPr lang="it-IT" sz="1800" b="1">
                <a:solidFill>
                  <a:srgbClr val="FF0000"/>
                </a:solidFill>
                <a:latin typeface="Calibri" panose="020F0502020204030204" pitchFamily="34" charset="0"/>
                <a:ea typeface="Calibri"/>
                <a:cs typeface="Calibri" panose="020F0502020204030204" pitchFamily="34" charset="0"/>
                <a:sym typeface="Calibri"/>
              </a:rPr>
              <a:t>Focus sulle temperature degli ultimi anni</a:t>
            </a:r>
          </a:p>
        </p:txBody>
      </p:sp>
      <p:sp>
        <p:nvSpPr>
          <p:cNvPr id="148" name="Google Shape;148;p19"/>
          <p:cNvSpPr txBox="1"/>
          <p:nvPr/>
        </p:nvSpPr>
        <p:spPr>
          <a:xfrm>
            <a:off x="0" y="1460669"/>
            <a:ext cx="9144000" cy="646290"/>
          </a:xfrm>
          <a:prstGeom prst="rect">
            <a:avLst/>
          </a:prstGeom>
          <a:noFill/>
          <a:ln>
            <a:noFill/>
          </a:ln>
        </p:spPr>
        <p:txBody>
          <a:bodyPr spcFirstLastPara="1" wrap="square" lIns="91425" tIns="45700" rIns="91425" bIns="45700" anchor="t" anchorCtr="0">
            <a:spAutoFit/>
          </a:bodyPr>
          <a:lstStyle/>
          <a:p>
            <a:pPr>
              <a:buSzPts val="1400"/>
            </a:pPr>
            <a:r>
              <a:rPr lang="it-IT" sz="1800" i="1" dirty="0">
                <a:solidFill>
                  <a:srgbClr val="3366FF"/>
                </a:solidFill>
                <a:latin typeface="Calibri" panose="020F0502020204030204" pitchFamily="34" charset="0"/>
                <a:ea typeface="Calibri"/>
                <a:cs typeface="Calibri" panose="020F0502020204030204" pitchFamily="34" charset="0"/>
                <a:sym typeface="Calibri"/>
              </a:rPr>
              <a:t>“Diamo un'occhiata più da vicino alla tendenza degli ultimi anni: c'è una deviazione positiva crescente dalla media. Ciò si traduce in un improvviso aumento della temperatura.”</a:t>
            </a:r>
            <a:endParaRPr lang="it-IT" sz="18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49" name="Google Shape;149;p19" descr="Rising temps.jpeg"/>
          <p:cNvPicPr preferRelativeResize="0"/>
          <p:nvPr/>
        </p:nvPicPr>
        <p:blipFill rotWithShape="1">
          <a:blip r:embed="rId3">
            <a:alphaModFix/>
          </a:blip>
          <a:srcRect l="3146" t="15371" r="5795"/>
          <a:stretch/>
        </p:blipFill>
        <p:spPr>
          <a:xfrm>
            <a:off x="1462769" y="2066069"/>
            <a:ext cx="7681231" cy="4647343"/>
          </a:xfrm>
          <a:prstGeom prst="rect">
            <a:avLst/>
          </a:prstGeom>
          <a:noFill/>
          <a:ln>
            <a:noFill/>
          </a:ln>
        </p:spPr>
      </p:pic>
      <p:sp>
        <p:nvSpPr>
          <p:cNvPr id="150" name="Google Shape;150;p19"/>
          <p:cNvSpPr txBox="1"/>
          <p:nvPr/>
        </p:nvSpPr>
        <p:spPr>
          <a:xfrm>
            <a:off x="0" y="6550225"/>
            <a:ext cx="6134100" cy="276959"/>
          </a:xfrm>
          <a:prstGeom prst="rect">
            <a:avLst/>
          </a:prstGeom>
          <a:noFill/>
          <a:ln>
            <a:noFill/>
          </a:ln>
        </p:spPr>
        <p:txBody>
          <a:bodyPr spcFirstLastPara="1" wrap="square" lIns="91425" tIns="45700" rIns="91425" bIns="45700" anchor="t" anchorCtr="0">
            <a:spAutoFit/>
          </a:bodyPr>
          <a:lstStyle/>
          <a:p>
            <a:r>
              <a:rPr lang="it-IT" sz="1200">
                <a:latin typeface="Calibri" panose="020F0502020204030204" pitchFamily="34" charset="0"/>
                <a:cs typeface="Calibri" panose="020F0502020204030204" pitchFamily="34" charset="0"/>
              </a:rPr>
              <a:t>Fonte: NASA - https://climate.nasa.gov/scientific-consensus/ </a:t>
            </a:r>
          </a:p>
        </p:txBody>
      </p:sp>
      <p:pic>
        <p:nvPicPr>
          <p:cNvPr id="151" name="Google Shape;151;p19" descr="Scientist woman.png"/>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9" name="Google Shape;115;p16">
            <a:extLst>
              <a:ext uri="{FF2B5EF4-FFF2-40B4-BE49-F238E27FC236}">
                <a16:creationId xmlns:a16="http://schemas.microsoft.com/office/drawing/2014/main" id="{E17808AD-E261-C04F-9A52-B0F823D643E1}"/>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it-IT" smtClean="0">
                <a:latin typeface="Calibri" panose="020F0502020204030204" pitchFamily="34" charset="0"/>
                <a:cs typeface="Calibri" panose="020F0502020204030204" pitchFamily="34" charset="0"/>
              </a:rPr>
              <a:pPr/>
              <a:t>7</a:t>
            </a:fld>
            <a:endParaRPr lang="it-IT">
              <a:latin typeface="Calibri" panose="020F0502020204030204" pitchFamily="34" charset="0"/>
              <a:cs typeface="Calibri" panose="020F0502020204030204" pitchFamily="34" charset="0"/>
            </a:endParaRPr>
          </a:p>
        </p:txBody>
      </p:sp>
      <p:sp>
        <p:nvSpPr>
          <p:cNvPr id="12" name="Google Shape;102;p15">
            <a:extLst>
              <a:ext uri="{FF2B5EF4-FFF2-40B4-BE49-F238E27FC236}">
                <a16:creationId xmlns:a16="http://schemas.microsoft.com/office/drawing/2014/main" id="{6FA7D21C-583F-EE4C-809C-C59B8C2C3C3B}"/>
              </a:ext>
            </a:extLst>
          </p:cNvPr>
          <p:cNvSpPr txBox="1">
            <a:spLocks noGrp="1"/>
          </p:cNvSpPr>
          <p:nvPr>
            <p:ph type="title"/>
          </p:nvPr>
        </p:nvSpPr>
        <p:spPr>
          <a:xfrm>
            <a:off x="1016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it-IT" dirty="0">
                <a:latin typeface="Calibri" panose="020F0502020204030204" pitchFamily="34" charset="0"/>
                <a:cs typeface="Calibri" panose="020F0502020204030204" pitchFamily="34" charset="0"/>
              </a:rPr>
              <a:t>1. Inizio della ricerca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20"/>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latin typeface="Calibri" panose="020F0502020204030204" pitchFamily="34" charset="0"/>
                <a:cs typeface="Calibri" panose="020F0502020204030204" pitchFamily="34" charset="0"/>
              </a:rPr>
              <a:pPr/>
              <a:t>8</a:t>
            </a:fld>
            <a:endParaRPr lang="en-GB">
              <a:latin typeface="Calibri" panose="020F0502020204030204" pitchFamily="34" charset="0"/>
              <a:cs typeface="Calibri" panose="020F0502020204030204" pitchFamily="34" charset="0"/>
            </a:endParaRPr>
          </a:p>
        </p:txBody>
      </p:sp>
      <p:sp>
        <p:nvSpPr>
          <p:cNvPr id="159" name="Google Shape;159;p20"/>
          <p:cNvSpPr txBox="1"/>
          <p:nvPr/>
        </p:nvSpPr>
        <p:spPr>
          <a:xfrm>
            <a:off x="1" y="1664529"/>
            <a:ext cx="3309730" cy="4524275"/>
          </a:xfrm>
          <a:prstGeom prst="rect">
            <a:avLst/>
          </a:prstGeom>
          <a:noFill/>
          <a:ln>
            <a:noFill/>
          </a:ln>
        </p:spPr>
        <p:txBody>
          <a:bodyPr spcFirstLastPara="1" wrap="square" lIns="91425" tIns="45700" rIns="91425" bIns="45700" anchor="t" anchorCtr="0">
            <a:spAutoFit/>
          </a:bodyPr>
          <a:lstStyle/>
          <a:p>
            <a:pPr>
              <a:buSzPts val="1400"/>
            </a:pPr>
            <a:r>
              <a:rPr lang="en-GB" sz="1800" i="1" dirty="0">
                <a:solidFill>
                  <a:srgbClr val="3366FF"/>
                </a:solidFill>
                <a:latin typeface="Calibri" panose="020F0502020204030204" pitchFamily="34" charset="0"/>
                <a:cs typeface="Calibri" panose="020F0502020204030204" pitchFamily="34" charset="0"/>
                <a:sym typeface="Calibri"/>
              </a:rPr>
              <a:t>“</a:t>
            </a:r>
            <a:r>
              <a:rPr lang="it-IT" sz="1800" i="1" dirty="0">
                <a:solidFill>
                  <a:srgbClr val="3366FF"/>
                </a:solidFill>
                <a:latin typeface="Calibri" panose="020F0502020204030204" pitchFamily="34" charset="0"/>
                <a:cs typeface="Calibri" panose="020F0502020204030204" pitchFamily="34" charset="0"/>
              </a:rPr>
              <a:t>Gli archivi di ghiaccio sono quindi dei testimoni essenziali del fatto che attualmente c'è un rapido riscaldamento! Inoltre, la composizione di ogni bolla d'aria ci informa sulle composizioni atmosferiche passate: questo è essenziale per comprendere i meccanismi del clima attuale. Perciò dobbiamo preservarli e scoprire cosa sta causando questo improvviso riscaldamento. Questo è l'oggetto della nostra indagine e ho bisogno del tuo aiuto per fare rapidi progressi in materia. È urgente!</a:t>
            </a:r>
            <a:r>
              <a:rPr lang="en-GB" sz="1800" i="1" dirty="0">
                <a:solidFill>
                  <a:srgbClr val="3366FF"/>
                </a:solidFill>
                <a:latin typeface="Calibri" panose="020F0502020204030204" pitchFamily="34" charset="0"/>
                <a:cs typeface="Calibri" panose="020F0502020204030204" pitchFamily="34" charset="0"/>
                <a:sym typeface="Calibri"/>
              </a:rPr>
              <a:t>” </a:t>
            </a:r>
          </a:p>
        </p:txBody>
      </p:sp>
      <p:pic>
        <p:nvPicPr>
          <p:cNvPr id="160" name="Google Shape;160;p20" descr="ice-memory-banner-mobile.jpg"/>
          <p:cNvPicPr preferRelativeResize="0"/>
          <p:nvPr/>
        </p:nvPicPr>
        <p:blipFill rotWithShape="1">
          <a:blip r:embed="rId3">
            <a:alphaModFix/>
          </a:blip>
          <a:srcRect/>
          <a:stretch/>
        </p:blipFill>
        <p:spPr>
          <a:xfrm>
            <a:off x="3581400" y="1775811"/>
            <a:ext cx="5562600" cy="3673042"/>
          </a:xfrm>
          <a:prstGeom prst="rect">
            <a:avLst/>
          </a:prstGeom>
          <a:noFill/>
          <a:ln>
            <a:noFill/>
          </a:ln>
        </p:spPr>
      </p:pic>
      <p:sp>
        <p:nvSpPr>
          <p:cNvPr id="161" name="Google Shape;161;p20"/>
          <p:cNvSpPr txBox="1"/>
          <p:nvPr/>
        </p:nvSpPr>
        <p:spPr>
          <a:xfrm>
            <a:off x="5668902" y="5483046"/>
            <a:ext cx="3475098" cy="276959"/>
          </a:xfrm>
          <a:prstGeom prst="rect">
            <a:avLst/>
          </a:prstGeom>
          <a:noFill/>
          <a:ln>
            <a:noFill/>
          </a:ln>
        </p:spPr>
        <p:txBody>
          <a:bodyPr spcFirstLastPara="1" wrap="square" lIns="91425" tIns="45700" rIns="91425" bIns="45700" anchor="t" anchorCtr="0">
            <a:spAutoFit/>
          </a:bodyPr>
          <a:lstStyle/>
          <a:p>
            <a:pPr algn="r">
              <a:buSzPts val="1200"/>
            </a:pPr>
            <a:r>
              <a:rPr lang="en-GB" sz="1200" dirty="0">
                <a:solidFill>
                  <a:schemeClr val="dk1"/>
                </a:solidFill>
                <a:latin typeface="Calibri" panose="020F0502020204030204" pitchFamily="34" charset="0"/>
                <a:ea typeface="Calibri"/>
                <a:cs typeface="Calibri" panose="020F0502020204030204" pitchFamily="34" charset="0"/>
                <a:sym typeface="Calibri"/>
              </a:rPr>
              <a:t>Fonte: </a:t>
            </a:r>
            <a:r>
              <a:rPr lang="en-GB" sz="1200" dirty="0" err="1">
                <a:solidFill>
                  <a:schemeClr val="dk1"/>
                </a:solidFill>
                <a:latin typeface="Calibri" panose="020F0502020204030204" pitchFamily="34" charset="0"/>
                <a:ea typeface="Calibri"/>
                <a:cs typeface="Calibri" panose="020F0502020204030204" pitchFamily="34" charset="0"/>
                <a:sym typeface="Calibri"/>
              </a:rPr>
              <a:t>Immagine</a:t>
            </a:r>
            <a:r>
              <a:rPr lang="en-GB" sz="1200" dirty="0">
                <a:solidFill>
                  <a:schemeClr val="dk1"/>
                </a:solidFill>
                <a:latin typeface="Calibri" panose="020F0502020204030204" pitchFamily="34" charset="0"/>
                <a:ea typeface="Calibri"/>
                <a:cs typeface="Calibri" panose="020F0502020204030204" pitchFamily="34" charset="0"/>
                <a:sym typeface="Calibri"/>
              </a:rPr>
              <a:t> da Air Liquide Magazine</a:t>
            </a:r>
          </a:p>
        </p:txBody>
      </p:sp>
      <p:pic>
        <p:nvPicPr>
          <p:cNvPr id="9" name="Google Shape;109;p15" descr="Scientist woman.png">
            <a:extLst>
              <a:ext uri="{FF2B5EF4-FFF2-40B4-BE49-F238E27FC236}">
                <a16:creationId xmlns:a16="http://schemas.microsoft.com/office/drawing/2014/main" id="{0E7C1E04-E146-F545-B6FA-9D034BDE9BBD}"/>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12" name="Google Shape;102;p15">
            <a:extLst>
              <a:ext uri="{FF2B5EF4-FFF2-40B4-BE49-F238E27FC236}">
                <a16:creationId xmlns:a16="http://schemas.microsoft.com/office/drawing/2014/main" id="{AD6DC1DC-9C25-2844-9B48-6D1D624AB7BD}"/>
              </a:ext>
            </a:extLst>
          </p:cNvPr>
          <p:cNvSpPr txBox="1">
            <a:spLocks noGrp="1"/>
          </p:cNvSpPr>
          <p:nvPr>
            <p:ph type="title"/>
          </p:nvPr>
        </p:nvSpPr>
        <p:spPr>
          <a:xfrm>
            <a:off x="1016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it-IT" dirty="0">
                <a:latin typeface="Calibri" panose="020F0502020204030204" pitchFamily="34" charset="0"/>
                <a:cs typeface="Calibri" panose="020F0502020204030204" pitchFamily="34" charset="0"/>
              </a:rPr>
              <a:t>1. Inizio della ricerca</a:t>
            </a:r>
            <a:endParaRPr lang="en-GB" dirty="0">
              <a:latin typeface="Calibri" panose="020F0502020204030204" pitchFamily="34" charset="0"/>
              <a:cs typeface="Calibri" panose="020F0502020204030204" pitchFamily="34" charset="0"/>
            </a:endParaRPr>
          </a:p>
        </p:txBody>
      </p:sp>
      <p:sp>
        <p:nvSpPr>
          <p:cNvPr id="13" name="Google Shape;147;p19">
            <a:extLst>
              <a:ext uri="{FF2B5EF4-FFF2-40B4-BE49-F238E27FC236}">
                <a16:creationId xmlns:a16="http://schemas.microsoft.com/office/drawing/2014/main" id="{692483C5-1D11-FA43-B22B-E5ED133A779A}"/>
              </a:ext>
            </a:extLst>
          </p:cNvPr>
          <p:cNvSpPr txBox="1"/>
          <p:nvPr/>
        </p:nvSpPr>
        <p:spPr>
          <a:xfrm>
            <a:off x="0" y="1117519"/>
            <a:ext cx="6896366" cy="369291"/>
          </a:xfrm>
          <a:prstGeom prst="rect">
            <a:avLst/>
          </a:prstGeom>
          <a:noFill/>
          <a:ln>
            <a:noFill/>
          </a:ln>
        </p:spPr>
        <p:txBody>
          <a:bodyPr spcFirstLastPara="1" wrap="square" lIns="91425" tIns="45700" rIns="91425" bIns="45700" anchor="t" anchorCtr="0">
            <a:spAutoFit/>
          </a:bodyPr>
          <a:lstStyle/>
          <a:p>
            <a:pPr>
              <a:buSzPts val="1800"/>
            </a:pPr>
            <a:r>
              <a:rPr lang="it-IT" sz="1800" b="1">
                <a:solidFill>
                  <a:srgbClr val="FF0000"/>
                </a:solidFill>
                <a:latin typeface="Calibri" panose="020F0502020204030204" pitchFamily="34" charset="0"/>
                <a:ea typeface="Calibri"/>
                <a:cs typeface="Calibri" panose="020F0502020204030204" pitchFamily="34" charset="0"/>
                <a:sym typeface="Calibri"/>
              </a:rPr>
              <a:t>Focus sulle temperature degli ultimi anni</a:t>
            </a:r>
          </a:p>
        </p:txBody>
      </p:sp>
    </p:spTree>
  </p:cSld>
  <p:clrMapOvr>
    <a:masterClrMapping/>
  </p:clrMapOvr>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3350</Words>
  <Application>Microsoft Macintosh PowerPoint</Application>
  <PresentationFormat>Presentazione su schermo (4:3)</PresentationFormat>
  <Paragraphs>278</Paragraphs>
  <Slides>45</Slides>
  <Notes>45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45</vt:i4>
      </vt:variant>
    </vt:vector>
  </HeadingPairs>
  <TitlesOfParts>
    <vt:vector size="49" baseType="lpstr">
      <vt:lpstr>Calibri</vt:lpstr>
      <vt:lpstr>Cutive</vt:lpstr>
      <vt:lpstr>Arial</vt:lpstr>
      <vt:lpstr>Thème Office</vt:lpstr>
      <vt:lpstr>Presentazione standard di PowerPoint</vt:lpstr>
      <vt:lpstr>Ricerca sui Cambiamenti Climatici</vt:lpstr>
      <vt:lpstr>1. INIZIO DELLA RICERCA</vt:lpstr>
      <vt:lpstr>1. Inizio della ricerca</vt:lpstr>
      <vt:lpstr>Presentazione standard di PowerPoint</vt:lpstr>
      <vt:lpstr>Presentazione standard di PowerPoint</vt:lpstr>
      <vt:lpstr>1. Inizio della ricerca</vt:lpstr>
      <vt:lpstr>1. Inizio della ricerca</vt:lpstr>
      <vt:lpstr>1. Inizio della ricerca</vt:lpstr>
      <vt:lpstr>2. I SOSPETTI</vt:lpstr>
      <vt:lpstr>2. I Sospetti</vt:lpstr>
      <vt:lpstr>2. I Sospetti</vt:lpstr>
      <vt:lpstr>2. I Sospetti</vt:lpstr>
      <vt:lpstr>Presentazione standard di PowerPoint</vt:lpstr>
      <vt:lpstr>2. I Sospetti</vt:lpstr>
      <vt:lpstr>2. SOSPETTO N°1: IL SOLE</vt:lpstr>
      <vt:lpstr>Sospetto n°1: il Sole</vt:lpstr>
      <vt:lpstr>Sospetto n°1: il Sole</vt:lpstr>
      <vt:lpstr>Sospetto n°1: il Sole</vt:lpstr>
      <vt:lpstr>Sospetto n°1: il Sole</vt:lpstr>
      <vt:lpstr>Sospetto n°1: il Sole</vt:lpstr>
      <vt:lpstr>Sospetto n°1: il Sole</vt:lpstr>
      <vt:lpstr>Sospetto n°1: il Sole</vt:lpstr>
      <vt:lpstr>Sospetto n°1: il Sole</vt:lpstr>
      <vt:lpstr>Presentazione standard di PowerPoint</vt:lpstr>
      <vt:lpstr>Sospetto n°1: il Sole</vt:lpstr>
      <vt:lpstr>Presentazione standard di PowerPoint</vt:lpstr>
      <vt:lpstr>2. SOSPETTO N°2 :  L’EFFETTO SERRA</vt:lpstr>
      <vt:lpstr>Sospetto n°2: l’effetto serra</vt:lpstr>
      <vt:lpstr>Presentazione standard di PowerPoint</vt:lpstr>
      <vt:lpstr>Sospetto n°2: l’effetto serra</vt:lpstr>
      <vt:lpstr>Sospetto n°2: l’effetto serra</vt:lpstr>
      <vt:lpstr>Sospetto n°2: l’effetto serra</vt:lpstr>
      <vt:lpstr>Sospetto n°2: l’effetto serra</vt:lpstr>
      <vt:lpstr>Sospetto n°2: l’effetto serra</vt:lpstr>
      <vt:lpstr>Sospetto n°2: l’effetto serra</vt:lpstr>
      <vt:lpstr>Sospetto n°2: l’effetto serra</vt:lpstr>
      <vt:lpstr>Sospetto n°2: l’effetto serra</vt:lpstr>
      <vt:lpstr>Sospetto n°2: l’effetto serra</vt:lpstr>
      <vt:lpstr>Sospetto n°2: l’effetto serra</vt:lpstr>
      <vt:lpstr>Sospetto n°2: l’effetto serra</vt:lpstr>
      <vt:lpstr>Conclusioni</vt:lpstr>
      <vt:lpstr>Conclusioni</vt:lpstr>
      <vt:lpstr>Conclusioni</vt:lpstr>
      <vt:lpstr>Conclusioni</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investigation</dc:title>
  <cp:lastModifiedBy>Pier Giacomo Sola</cp:lastModifiedBy>
  <cp:revision>28</cp:revision>
  <dcterms:modified xsi:type="dcterms:W3CDTF">2021-07-05T16:04:18Z</dcterms:modified>
</cp:coreProperties>
</file>