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66"/>
  </p:notesMasterIdLst>
  <p:sldIdLst>
    <p:sldId id="400" r:id="rId2"/>
    <p:sldId id="379" r:id="rId3"/>
    <p:sldId id="298" r:id="rId4"/>
    <p:sldId id="296" r:id="rId5"/>
    <p:sldId id="297" r:id="rId6"/>
    <p:sldId id="257" r:id="rId7"/>
    <p:sldId id="258" r:id="rId8"/>
    <p:sldId id="381" r:id="rId9"/>
    <p:sldId id="259" r:id="rId10"/>
    <p:sldId id="382" r:id="rId11"/>
    <p:sldId id="385" r:id="rId12"/>
    <p:sldId id="383" r:id="rId13"/>
    <p:sldId id="384" r:id="rId14"/>
    <p:sldId id="391" r:id="rId15"/>
    <p:sldId id="261" r:id="rId16"/>
    <p:sldId id="262" r:id="rId17"/>
    <p:sldId id="263" r:id="rId18"/>
    <p:sldId id="310" r:id="rId19"/>
    <p:sldId id="274" r:id="rId20"/>
    <p:sldId id="314" r:id="rId21"/>
    <p:sldId id="372" r:id="rId22"/>
    <p:sldId id="368" r:id="rId23"/>
    <p:sldId id="336" r:id="rId24"/>
    <p:sldId id="345" r:id="rId25"/>
    <p:sldId id="346" r:id="rId26"/>
    <p:sldId id="403" r:id="rId27"/>
    <p:sldId id="371" r:id="rId28"/>
    <p:sldId id="393" r:id="rId29"/>
    <p:sldId id="330" r:id="rId30"/>
    <p:sldId id="394" r:id="rId31"/>
    <p:sldId id="317" r:id="rId32"/>
    <p:sldId id="331" r:id="rId33"/>
    <p:sldId id="322" r:id="rId34"/>
    <p:sldId id="337" r:id="rId35"/>
    <p:sldId id="386" r:id="rId36"/>
    <p:sldId id="387" r:id="rId37"/>
    <p:sldId id="388" r:id="rId38"/>
    <p:sldId id="392" r:id="rId39"/>
    <p:sldId id="390" r:id="rId40"/>
    <p:sldId id="395" r:id="rId41"/>
    <p:sldId id="335" r:id="rId42"/>
    <p:sldId id="364" r:id="rId43"/>
    <p:sldId id="362" r:id="rId44"/>
    <p:sldId id="349" r:id="rId45"/>
    <p:sldId id="373" r:id="rId46"/>
    <p:sldId id="350" r:id="rId47"/>
    <p:sldId id="376" r:id="rId48"/>
    <p:sldId id="351" r:id="rId49"/>
    <p:sldId id="355" r:id="rId50"/>
    <p:sldId id="397" r:id="rId51"/>
    <p:sldId id="356" r:id="rId52"/>
    <p:sldId id="357" r:id="rId53"/>
    <p:sldId id="358" r:id="rId54"/>
    <p:sldId id="359" r:id="rId55"/>
    <p:sldId id="402" r:id="rId56"/>
    <p:sldId id="360" r:id="rId57"/>
    <p:sldId id="361" r:id="rId58"/>
    <p:sldId id="377" r:id="rId59"/>
    <p:sldId id="363" r:id="rId60"/>
    <p:sldId id="292" r:id="rId61"/>
    <p:sldId id="398" r:id="rId62"/>
    <p:sldId id="293" r:id="rId63"/>
    <p:sldId id="294" r:id="rId64"/>
    <p:sldId id="366" r:id="rId65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046"/>
    <a:srgbClr val="FD7916"/>
    <a:srgbClr val="DA2810"/>
    <a:srgbClr val="FC05B8"/>
    <a:srgbClr val="7400D0"/>
    <a:srgbClr val="407C3F"/>
    <a:srgbClr val="74D61A"/>
    <a:srgbClr val="BB100E"/>
    <a:srgbClr val="FC5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580" autoAdjust="0"/>
  </p:normalViewPr>
  <p:slideViewPr>
    <p:cSldViewPr snapToGrid="0">
      <p:cViewPr>
        <p:scale>
          <a:sx n="100" d="100"/>
          <a:sy n="100" d="100"/>
        </p:scale>
        <p:origin x="-1960" y="-496"/>
      </p:cViewPr>
      <p:guideLst>
        <p:guide orient="horz" pos="1620"/>
        <p:guide orient="horz" pos="2160"/>
        <p:guide pos="288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452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223bbf200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223bbf200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0516368c409127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0516368c409127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be95d1f3d70fa6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be95d1f3d70fa6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be95d1f3d70fa6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be95d1f3d70fa6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be95d1f3d70fa6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be95d1f3d70fa6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9ea03cd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9ea03cd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8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40232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866" lvl="1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9298" lvl="2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5731" lvl="3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2164" lvl="4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91462" lvl="7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7895" lvl="8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6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1072866" lvl="1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4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marL="536433" lvl="0" indent="-40232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866" lvl="1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9298" lvl="2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5731" lvl="3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2164" lvl="4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91462" lvl="7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7895" lvl="8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marL="536433" lvl="0" indent="-2682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0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40232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866" lvl="1" indent="-3725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9298" lvl="2" indent="-3725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5731" lvl="3" indent="-3725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2164" lvl="4" indent="-3725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725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91462" lvl="7" indent="-3725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7895" lvl="8" indent="-3725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nb-NO" smtClean="0"/>
              <a:pPr/>
              <a:t>‹n.›</a:t>
            </a:fld>
            <a:endParaRPr lang="nb-N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-school.eu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9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://www.katemacdowell.com/portfolio.html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9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5" descr="Erasmus+ Programme">
            <a:extLst>
              <a:ext uri="{FF2B5EF4-FFF2-40B4-BE49-F238E27FC236}">
                <a16:creationId xmlns:a16="http://schemas.microsoft.com/office/drawing/2014/main" xmlns="" id="{B0A4FFCB-2E88-1047-8C2B-BD7ED3BC6A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7" y="5162550"/>
            <a:ext cx="3518694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213254" y="228600"/>
            <a:ext cx="9589558" cy="554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i="1" dirty="0"/>
              <a:t>Open Educational Resources (</a:t>
            </a:r>
            <a:r>
              <a:rPr lang="en-GB" sz="2000" b="1" i="1" dirty="0" err="1"/>
              <a:t>OER</a:t>
            </a:r>
            <a:r>
              <a:rPr lang="en-GB" sz="2000" b="1" i="1" dirty="0"/>
              <a:t>)</a:t>
            </a:r>
            <a:endParaRPr lang="en-GB" dirty="0"/>
          </a:p>
          <a:p>
            <a:pPr>
              <a:lnSpc>
                <a:spcPct val="90000"/>
              </a:lnSpc>
            </a:pPr>
            <a:endParaRPr lang="en-GB" sz="1400" dirty="0"/>
          </a:p>
          <a:p>
            <a:pPr algn="just"/>
            <a:r>
              <a:rPr lang="en-GB" sz="1400" dirty="0"/>
              <a:t>Nowadays, everywhere in the world, children and young people need to be trained to face</a:t>
            </a:r>
          </a:p>
          <a:p>
            <a:pPr algn="just"/>
            <a:r>
              <a:rPr lang="en-GB" sz="1400" dirty="0"/>
              <a:t>challenging social, emotional and economical problems they will confront with - as adults -</a:t>
            </a:r>
          </a:p>
          <a:p>
            <a:pPr algn="just"/>
            <a:r>
              <a:rPr lang="en-GB" sz="1400" dirty="0"/>
              <a:t>both in their personal lives and in the context of the wider world.</a:t>
            </a:r>
          </a:p>
          <a:p>
            <a:pPr algn="just"/>
            <a:endParaRPr lang="en-GB" sz="1000" dirty="0"/>
          </a:p>
          <a:p>
            <a:pPr algn="just"/>
            <a:r>
              <a:rPr lang="en-GB" sz="1400" dirty="0"/>
              <a:t>In order to do so, they must </a:t>
            </a:r>
            <a:r>
              <a:rPr lang="en-GB" sz="1400" b="1" dirty="0"/>
              <a:t>DEVELOP HIGHER LEVEL THINKING SKILLS</a:t>
            </a:r>
            <a:r>
              <a:rPr lang="en-GB" sz="1400" dirty="0"/>
              <a:t> which, we believe, </a:t>
            </a:r>
          </a:p>
          <a:p>
            <a:pPr algn="just"/>
            <a:r>
              <a:rPr lang="en-GB" sz="1400" b="1" dirty="0"/>
              <a:t>WILL FLOURISH IF ENCOURAGED TO BE CREATIVE, INNOVATIVE, INGENIOUS AND ADAPTABLE</a:t>
            </a:r>
            <a:r>
              <a:rPr lang="en-GB" sz="1400" dirty="0"/>
              <a:t>.</a:t>
            </a:r>
          </a:p>
          <a:p>
            <a:pPr algn="just">
              <a:lnSpc>
                <a:spcPct val="70000"/>
              </a:lnSpc>
            </a:pPr>
            <a:endParaRPr lang="en-GB" sz="1000" dirty="0"/>
          </a:p>
          <a:p>
            <a:pPr algn="just"/>
            <a:r>
              <a:rPr lang="en-GB" sz="1400" dirty="0"/>
              <a:t>The present Open Educational Resources (</a:t>
            </a:r>
            <a:r>
              <a:rPr lang="en-GB" sz="1400" dirty="0" err="1"/>
              <a:t>OER</a:t>
            </a:r>
            <a:r>
              <a:rPr lang="en-GB" sz="1400" dirty="0"/>
              <a:t>) have been designed within the </a:t>
            </a:r>
            <a:r>
              <a:rPr lang="en-GB" sz="1400" b="1" i="1" dirty="0"/>
              <a:t>Creative School Project</a:t>
            </a:r>
            <a:r>
              <a:rPr lang="en-GB" sz="1400" dirty="0"/>
              <a:t>, whose objective</a:t>
            </a:r>
          </a:p>
          <a:p>
            <a:pPr algn="just"/>
            <a:r>
              <a:rPr lang="en-GB" sz="1400" dirty="0"/>
              <a:t>is to develop teaching/learning modules for school teachers and students, </a:t>
            </a:r>
            <a:r>
              <a:rPr lang="en-GB" sz="1400" b="1" dirty="0"/>
              <a:t>PROMOTING SELF-DIRECTED LEARNING AND CRITICAL AND VISUAL THINKING SKILLS</a:t>
            </a:r>
            <a:r>
              <a:rPr lang="en-GB" sz="1400" dirty="0"/>
              <a:t>, using </a:t>
            </a:r>
            <a:r>
              <a:rPr lang="en-GB" sz="1400" b="1" dirty="0"/>
              <a:t>CULTURAL HERITAGE CONTENTS </a:t>
            </a:r>
            <a:r>
              <a:rPr lang="en-GB" sz="1400" dirty="0"/>
              <a:t>made available by the Institutions and Organizations the Creative School Project Partners belong to.</a:t>
            </a:r>
            <a:endParaRPr lang="it-IT" sz="1400" dirty="0"/>
          </a:p>
          <a:p>
            <a:pPr algn="just">
              <a:lnSpc>
                <a:spcPct val="70000"/>
              </a:lnSpc>
            </a:pPr>
            <a:endParaRPr lang="en-GB" sz="1000" dirty="0"/>
          </a:p>
          <a:p>
            <a:pPr algn="just"/>
            <a:r>
              <a:rPr lang="en-GB" sz="1400" dirty="0"/>
              <a:t>The </a:t>
            </a:r>
            <a:r>
              <a:rPr lang="en-GB" sz="1400" b="1" dirty="0"/>
              <a:t>BENEFICIARIES</a:t>
            </a:r>
            <a:r>
              <a:rPr lang="en-GB" sz="1400" dirty="0"/>
              <a:t> of the present Open Educational Resources are: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/>
              <a:t>PRIMARY AND SECONDARY SCHOOL TEACHERS </a:t>
            </a:r>
            <a:r>
              <a:rPr lang="en-GB" sz="1400" dirty="0"/>
              <a:t>who, through engaging with the Project, will become equipped with the skills necessary to facilitate pedagogical strategies for creativity and critical thinking;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/>
              <a:t>CHILDREN AND YOUNG PEOPLE </a:t>
            </a:r>
            <a:r>
              <a:rPr lang="en-GB" sz="1400" dirty="0"/>
              <a:t>which will use the </a:t>
            </a:r>
            <a:r>
              <a:rPr lang="en-GB" sz="1400" dirty="0" err="1"/>
              <a:t>OER</a:t>
            </a:r>
            <a:r>
              <a:rPr lang="en-GB" sz="1400" dirty="0"/>
              <a:t> developed by the Project.</a:t>
            </a:r>
            <a:r>
              <a:rPr lang="it-IT" sz="1400" dirty="0"/>
              <a:t> </a:t>
            </a:r>
          </a:p>
          <a:p>
            <a:pPr algn="just">
              <a:lnSpc>
                <a:spcPct val="70000"/>
              </a:lnSpc>
            </a:pPr>
            <a:endParaRPr lang="it-IT" sz="1000" dirty="0"/>
          </a:p>
          <a:p>
            <a:pPr algn="just"/>
            <a:r>
              <a:rPr lang="en-GB" sz="1400" dirty="0"/>
              <a:t>Please note, that </a:t>
            </a:r>
            <a:r>
              <a:rPr lang="en-GB" sz="1400" b="1" dirty="0" err="1"/>
              <a:t>OER</a:t>
            </a:r>
            <a:r>
              <a:rPr lang="en-GB" sz="1400" b="1" dirty="0"/>
              <a:t> TOPICS HAVE BEEN SELECTED BY AN INTERNATIONAL GROUP OF TEACHERS AND EDUCATORS </a:t>
            </a:r>
            <a:r>
              <a:rPr lang="en-GB" sz="1400" dirty="0"/>
              <a:t>from </a:t>
            </a:r>
            <a:r>
              <a:rPr lang="en-GB" sz="1400" b="1" dirty="0"/>
              <a:t>Austria</a:t>
            </a:r>
            <a:r>
              <a:rPr lang="en-GB" sz="1400" dirty="0"/>
              <a:t>, </a:t>
            </a:r>
            <a:r>
              <a:rPr lang="en-GB" sz="1400" b="1" dirty="0"/>
              <a:t>Croatia</a:t>
            </a:r>
            <a:r>
              <a:rPr lang="en-GB" sz="1400" dirty="0"/>
              <a:t>, </a:t>
            </a:r>
            <a:r>
              <a:rPr lang="en-GB" sz="1400" b="1" dirty="0"/>
              <a:t>Finland</a:t>
            </a:r>
            <a:r>
              <a:rPr lang="en-GB" sz="1400" dirty="0"/>
              <a:t>, </a:t>
            </a:r>
            <a:r>
              <a:rPr lang="en-GB" sz="1400" b="1" dirty="0"/>
              <a:t>France</a:t>
            </a:r>
            <a:r>
              <a:rPr lang="en-GB" sz="1400" dirty="0"/>
              <a:t>, </a:t>
            </a:r>
            <a:r>
              <a:rPr lang="en-GB" sz="1400" b="1" dirty="0"/>
              <a:t>Ireland</a:t>
            </a:r>
            <a:r>
              <a:rPr lang="en-GB" sz="1400" dirty="0"/>
              <a:t>, </a:t>
            </a:r>
            <a:r>
              <a:rPr lang="en-GB" sz="1400" b="1" dirty="0"/>
              <a:t>Italy</a:t>
            </a:r>
            <a:r>
              <a:rPr lang="en-GB" sz="1400" dirty="0"/>
              <a:t> and the </a:t>
            </a:r>
            <a:r>
              <a:rPr lang="en-GB" sz="1400" b="1" dirty="0"/>
              <a:t>United Kingdom</a:t>
            </a:r>
            <a:r>
              <a:rPr lang="en-GB" sz="1400" dirty="0"/>
              <a:t>, through focus groups and surveys.</a:t>
            </a:r>
            <a:r>
              <a:rPr lang="it-IT" sz="1400" dirty="0"/>
              <a:t> </a:t>
            </a:r>
          </a:p>
          <a:p>
            <a:pPr algn="just">
              <a:lnSpc>
                <a:spcPct val="70000"/>
              </a:lnSpc>
            </a:pPr>
            <a:endParaRPr lang="it-IT" sz="1000" dirty="0"/>
          </a:p>
          <a:p>
            <a:pPr algn="just"/>
            <a:r>
              <a:rPr lang="en-GB" sz="1400" dirty="0"/>
              <a:t>We hope the present materials enrich your teaching resources and foster creative and critical thinking </a:t>
            </a:r>
            <a:r>
              <a:rPr lang="it-IT" sz="1400" dirty="0" err="1"/>
              <a:t>among</a:t>
            </a:r>
            <a:r>
              <a:rPr lang="it-IT" sz="1400" dirty="0"/>
              <a:t> </a:t>
            </a:r>
            <a:r>
              <a:rPr lang="it-IT" sz="1400" dirty="0" err="1"/>
              <a:t>students</a:t>
            </a:r>
            <a:r>
              <a:rPr lang="it-IT" sz="1400" dirty="0"/>
              <a:t>.</a:t>
            </a:r>
          </a:p>
          <a:p>
            <a:pPr algn="r"/>
            <a:endParaRPr lang="en-GB" sz="1600" b="1" dirty="0">
              <a:hlinkClick r:id="rId3"/>
            </a:endParaRPr>
          </a:p>
          <a:p>
            <a:pPr algn="ctr"/>
            <a:r>
              <a:rPr lang="en-GB" sz="1600" b="1" dirty="0">
                <a:hlinkClick r:id="rId3"/>
              </a:rPr>
              <a:t>https://www.creative-school.eu</a:t>
            </a:r>
            <a:endParaRPr lang="en-GB" sz="1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2369" y="5486400"/>
            <a:ext cx="22804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6858529" y="6211670"/>
            <a:ext cx="29649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200" dirty="0">
                <a:latin typeface="Calibri" pitchFamily="34" charset="0"/>
              </a:rPr>
              <a:t>Materials can be used according </a:t>
            </a:r>
            <a:br>
              <a:rPr lang="en-GB" sz="1200" dirty="0">
                <a:latin typeface="Calibri" pitchFamily="34" charset="0"/>
              </a:rPr>
            </a:br>
            <a:r>
              <a:rPr lang="en-GB" sz="1200" dirty="0">
                <a:latin typeface="Calibri" pitchFamily="34" charset="0"/>
              </a:rPr>
              <a:t>to the: Creative Commons Non Commercial Share Alike license</a:t>
            </a:r>
            <a:endParaRPr lang="it-IT" sz="1200" dirty="0">
              <a:latin typeface="Calibri" pitchFamily="34" charset="0"/>
            </a:endParaRP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 rot="10800000" flipV="1">
            <a:off x="58474" y="5842337"/>
            <a:ext cx="67931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i="1" dirty="0">
                <a:latin typeface="Calibri" pitchFamily="34" charset="0"/>
              </a:rPr>
              <a:t>The Creative School </a:t>
            </a:r>
            <a:r>
              <a:rPr lang="en-GB" sz="1200" dirty="0">
                <a:latin typeface="Calibri" pitchFamily="34" charset="0"/>
              </a:rPr>
              <a:t>project has been funded with the support of the European Union and the French National Agency for the Erasmus+ Programme (Grant Agreement 2019-1-FR01-KA201-062212). This publication reflects the views only of the author, and the European Union and the French National Agency for the Erasmus+ Programme cannot be held responsible for any use which may be made of the information contained therein.</a:t>
            </a:r>
            <a:r>
              <a:rPr lang="it-IT" sz="1200" dirty="0">
                <a:latin typeface="Calibri" pitchFamily="34" charset="0"/>
              </a:rPr>
              <a:t>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9AF73C66-EB12-A14A-80D0-80AE2EC8F9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089900" y="10886"/>
            <a:ext cx="1816100" cy="1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0" name="Zaobljeni pravokutni oblačić 6"/>
          <p:cNvSpPr/>
          <p:nvPr/>
        </p:nvSpPr>
        <p:spPr>
          <a:xfrm>
            <a:off x="419100" y="444500"/>
            <a:ext cx="2882900" cy="1752600"/>
          </a:xfrm>
          <a:prstGeom prst="wedgeRoundRectCallout">
            <a:avLst>
              <a:gd name="adj1" fmla="val -1743"/>
              <a:gd name="adj2" fmla="val 66367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Yes, Samir talked about BALANCE,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which means that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LIVING BEINGS ARE NOT THREATENED BY HUMANS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…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152399" y="3378200"/>
            <a:ext cx="2730501" cy="1168400"/>
          </a:xfrm>
          <a:prstGeom prst="wedgeRoundRectCallout">
            <a:avLst>
              <a:gd name="adj1" fmla="val 50155"/>
              <a:gd name="adj2" fmla="val -618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…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THEY DON’T GET SICK OR DIE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out of pollution …….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266699" y="5080000"/>
            <a:ext cx="3276601" cy="876300"/>
          </a:xfrm>
          <a:prstGeom prst="wedgeRoundRectCallout">
            <a:avLst>
              <a:gd name="adj1" fmla="val 19380"/>
              <a:gd name="adj2" fmla="val -7638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…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THEY DON’T GET KILLED BY HUMANS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…. 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3568700" y="546100"/>
            <a:ext cx="2578100" cy="647700"/>
          </a:xfrm>
          <a:prstGeom prst="wedgeRoundRectCallout">
            <a:avLst>
              <a:gd name="adj1" fmla="val -21414"/>
              <a:gd name="adj2" fmla="val 11988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…..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THEY REPRODUCE 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6172199" y="1143000"/>
            <a:ext cx="3517901" cy="1066800"/>
          </a:xfrm>
          <a:prstGeom prst="wedgeRoundRectCallout">
            <a:avLst>
              <a:gd name="adj1" fmla="val 2787"/>
              <a:gd name="adj2" fmla="val 9674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And so Nature is in a BALANCE, ah ah ah!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5930900" y="5168900"/>
            <a:ext cx="2819399" cy="1333500"/>
          </a:xfrm>
          <a:prstGeom prst="wedgeRoundRectCallout">
            <a:avLst>
              <a:gd name="adj1" fmla="val -54934"/>
              <a:gd name="adj2" fmla="val -6405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OK, OK I got it 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But </a:t>
            </a:r>
            <a:r>
              <a:rPr lang="en-GB" b="1" dirty="0">
                <a:latin typeface="Comic Sans MS"/>
                <a:cs typeface="Comic Sans MS"/>
              </a:rPr>
              <a:t>Samir</a:t>
            </a:r>
            <a:r>
              <a:rPr lang="en-GB" dirty="0">
                <a:latin typeface="Comic Sans MS"/>
                <a:cs typeface="Comic Sans MS"/>
              </a:rPr>
              <a:t> said also something about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BALANCE </a:t>
            </a: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79015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6584350" y="349867"/>
            <a:ext cx="2775550" cy="1273723"/>
          </a:xfrm>
          <a:prstGeom prst="wedgeRoundRectCallout">
            <a:avLst>
              <a:gd name="adj1" fmla="val 1969"/>
              <a:gd name="adj2" fmla="val 8136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The most danguerous factors are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CLIMATE CHANGE </a:t>
            </a:r>
            <a:r>
              <a:rPr lang="hr-HR" dirty="0">
                <a:latin typeface="Comic Sans MS"/>
                <a:cs typeface="Comic Sans MS"/>
              </a:rPr>
              <a:t>and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PESTICIDES</a:t>
            </a:r>
            <a:r>
              <a:rPr lang="hr-HR" b="1" dirty="0">
                <a:solidFill>
                  <a:srgbClr val="FF660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2717800" y="104932"/>
            <a:ext cx="3683471" cy="1533368"/>
          </a:xfrm>
          <a:prstGeom prst="wedgeRoundRectCallout">
            <a:avLst>
              <a:gd name="adj1" fmla="val 7682"/>
              <a:gd name="adj2" fmla="val 7102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What happens, is that Nature is losing its biodiversity and balance due to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HUMAN ACTIVITIES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and thus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BEES DIE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302686" y="1081032"/>
            <a:ext cx="2694514" cy="1372901"/>
          </a:xfrm>
          <a:prstGeom prst="wedgeRoundRectCallout">
            <a:avLst>
              <a:gd name="adj1" fmla="val -1813"/>
              <a:gd name="adj2" fmla="val 9284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Yes, you’re right! 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This is why us bees are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FLYING AWAY</a:t>
            </a: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atin typeface="Comic Sans MS"/>
                <a:cs typeface="Comic Sans M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698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8" name="Zaobljeni pravokutni oblačić 6"/>
          <p:cNvSpPr/>
          <p:nvPr/>
        </p:nvSpPr>
        <p:spPr>
          <a:xfrm>
            <a:off x="3251200" y="5207000"/>
            <a:ext cx="3175000" cy="1358900"/>
          </a:xfrm>
          <a:prstGeom prst="wedgeRoundRectCallout">
            <a:avLst>
              <a:gd name="adj1" fmla="val 17593"/>
              <a:gd name="adj2" fmla="val -9244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Ok, we’ve talk about </a:t>
            </a:r>
            <a:r>
              <a:rPr lang="en-GB" b="1" dirty="0">
                <a:latin typeface="Comic Sans MS"/>
                <a:cs typeface="Comic Sans MS"/>
              </a:rPr>
              <a:t>biodiversity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b="1" dirty="0">
                <a:latin typeface="Comic Sans MS"/>
                <a:cs typeface="Comic Sans MS"/>
              </a:rPr>
              <a:t>ecosystems</a:t>
            </a:r>
            <a:r>
              <a:rPr lang="en-GB" dirty="0">
                <a:latin typeface="Comic Sans MS"/>
                <a:cs typeface="Comic Sans MS"/>
              </a:rPr>
              <a:t> and </a:t>
            </a:r>
            <a:r>
              <a:rPr lang="en-GB" b="1" dirty="0">
                <a:latin typeface="Comic Sans MS"/>
                <a:cs typeface="Comic Sans MS"/>
              </a:rPr>
              <a:t>their balance</a:t>
            </a:r>
            <a:r>
              <a:rPr lang="en-GB" dirty="0">
                <a:latin typeface="Comic Sans MS"/>
                <a:cs typeface="Comic Sans MS"/>
              </a:rPr>
              <a:t>… 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952500" y="279400"/>
            <a:ext cx="2984500" cy="2095500"/>
          </a:xfrm>
          <a:prstGeom prst="wedgeRoundRectCallout">
            <a:avLst>
              <a:gd name="adj1" fmla="val 69911"/>
              <a:gd name="adj2" fmla="val 4878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… would you please tell me now whom I am supposed to share my hive with ??? Apart with my friends the bees??? 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Our hive is already overpopulated !! ….</a:t>
            </a:r>
            <a:endParaRPr lang="en-GB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9" name="Zaobljeni pravokutni oblačić 6"/>
          <p:cNvSpPr/>
          <p:nvPr/>
        </p:nvSpPr>
        <p:spPr>
          <a:xfrm>
            <a:off x="4749800" y="317500"/>
            <a:ext cx="3022600" cy="1727200"/>
          </a:xfrm>
          <a:prstGeom prst="wedgeRoundRectCallout">
            <a:avLst>
              <a:gd name="adj1" fmla="val -38081"/>
              <a:gd name="adj2" fmla="val 7356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…. I don’t want to be rude, but I am not to eager to share my hive with some 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snoring bad guy!!</a:t>
            </a:r>
          </a:p>
        </p:txBody>
      </p:sp>
    </p:spTree>
    <p:extLst>
      <p:ext uri="{BB962C8B-B14F-4D97-AF65-F5344CB8AC3E}">
        <p14:creationId xmlns:p14="http://schemas.microsoft.com/office/powerpoint/2010/main" val="180035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203200"/>
            <a:ext cx="3960000" cy="6480000"/>
          </a:xfrm>
          <a:prstGeom prst="rect">
            <a:avLst/>
          </a:prstGeom>
        </p:spPr>
      </p:pic>
      <p:sp>
        <p:nvSpPr>
          <p:cNvPr id="11" name="Zaobljeni pravokutni oblačić 6"/>
          <p:cNvSpPr/>
          <p:nvPr/>
        </p:nvSpPr>
        <p:spPr>
          <a:xfrm>
            <a:off x="6134099" y="1562100"/>
            <a:ext cx="3517901" cy="2209800"/>
          </a:xfrm>
          <a:prstGeom prst="wedgeRoundRectCallout">
            <a:avLst>
              <a:gd name="adj1" fmla="val -94325"/>
              <a:gd name="adj2" fmla="val -5947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AH AH AH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!!!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 ARE SO VERY AMUSING, MY FRIEND !!!!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 got it totally wrong,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ah ah ah !!!!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Nobody is willing to share a room with a stinging lot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!!!! 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5270500" y="4241800"/>
            <a:ext cx="4635500" cy="2311400"/>
          </a:xfrm>
          <a:prstGeom prst="wedgeRoundRectCallout">
            <a:avLst>
              <a:gd name="adj1" fmla="val -47700"/>
              <a:gd name="adj2" fmla="val -8022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Let’s ask our friends here,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reading our story: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Friends, MAKE A LIST of some living beings (either animals or plants) that are FLATMATES WITH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You can get some ideas in the next page, but there are many many more examples !</a:t>
            </a:r>
          </a:p>
          <a:p>
            <a:pPr algn="ctr">
              <a:lnSpc>
                <a:spcPts val="2100"/>
              </a:lnSpc>
            </a:pP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1877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266700"/>
            <a:ext cx="2160000" cy="1440000"/>
          </a:xfrm>
          <a:prstGeom prst="rect">
            <a:avLst/>
          </a:prstGeom>
        </p:spPr>
      </p:pic>
      <p:pic>
        <p:nvPicPr>
          <p:cNvPr id="9" name="Immagine 8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59137" y="3619500"/>
            <a:ext cx="2160000" cy="144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0" y="292100"/>
            <a:ext cx="2160000" cy="1440000"/>
          </a:xfrm>
          <a:prstGeom prst="rect">
            <a:avLst/>
          </a:prstGeom>
        </p:spPr>
      </p:pic>
      <p:pic>
        <p:nvPicPr>
          <p:cNvPr id="13" name="Immagine 12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544233" y="2012948"/>
            <a:ext cx="2160000" cy="1440000"/>
          </a:xfrm>
          <a:prstGeom prst="rect">
            <a:avLst/>
          </a:prstGeom>
        </p:spPr>
      </p:pic>
      <p:pic>
        <p:nvPicPr>
          <p:cNvPr id="15" name="Immagine 14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556933" y="5229224"/>
            <a:ext cx="2160000" cy="1440000"/>
          </a:xfrm>
          <a:prstGeom prst="rect">
            <a:avLst/>
          </a:prstGeom>
        </p:spPr>
      </p:pic>
      <p:pic>
        <p:nvPicPr>
          <p:cNvPr id="16" name="Immagine 15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238999" y="2019300"/>
            <a:ext cx="2160000" cy="1440000"/>
          </a:xfrm>
          <a:prstGeom prst="rect">
            <a:avLst/>
          </a:prstGeom>
        </p:spPr>
      </p:pic>
      <p:pic>
        <p:nvPicPr>
          <p:cNvPr id="17" name="Immagine 16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825140" y="5219700"/>
            <a:ext cx="2160000" cy="1440000"/>
          </a:xfrm>
          <a:prstGeom prst="rect">
            <a:avLst/>
          </a:prstGeom>
        </p:spPr>
      </p:pic>
      <p:pic>
        <p:nvPicPr>
          <p:cNvPr id="18" name="Immagine 17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79" y="5219700"/>
            <a:ext cx="2160000" cy="1440000"/>
          </a:xfrm>
          <a:prstGeom prst="rect">
            <a:avLst/>
          </a:prstGeom>
        </p:spPr>
      </p:pic>
      <p:pic>
        <p:nvPicPr>
          <p:cNvPr id="19" name="Immagine 18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558106" y="3619500"/>
            <a:ext cx="2160000" cy="1440000"/>
          </a:xfrm>
          <a:prstGeom prst="rect">
            <a:avLst/>
          </a:prstGeom>
        </p:spPr>
      </p:pic>
      <p:pic>
        <p:nvPicPr>
          <p:cNvPr id="20" name="Immagine 19"/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251317" y="5207000"/>
            <a:ext cx="2160000" cy="1440000"/>
          </a:xfrm>
          <a:prstGeom prst="rect">
            <a:avLst/>
          </a:prstGeom>
        </p:spPr>
      </p:pic>
      <p:pic>
        <p:nvPicPr>
          <p:cNvPr id="21" name="Immagine 20"/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292100"/>
            <a:ext cx="2160000" cy="1440000"/>
          </a:xfrm>
          <a:prstGeom prst="rect">
            <a:avLst/>
          </a:prstGeom>
        </p:spPr>
      </p:pic>
      <p:pic>
        <p:nvPicPr>
          <p:cNvPr id="22" name="Immagine 21"/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4851400" y="2019300"/>
            <a:ext cx="2160000" cy="1440000"/>
          </a:xfrm>
          <a:prstGeom prst="rect">
            <a:avLst/>
          </a:prstGeom>
        </p:spPr>
      </p:pic>
      <p:pic>
        <p:nvPicPr>
          <p:cNvPr id="23" name="Immagine 22"/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239000" y="3619500"/>
            <a:ext cx="2160000" cy="1440000"/>
          </a:xfrm>
          <a:prstGeom prst="rect">
            <a:avLst/>
          </a:prstGeom>
        </p:spPr>
      </p:pic>
      <p:pic>
        <p:nvPicPr>
          <p:cNvPr id="24" name="Immagine 23"/>
          <p:cNvPicPr preferRelativeResize="0"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2527300" y="279400"/>
            <a:ext cx="2160000" cy="1440000"/>
          </a:xfrm>
          <a:prstGeom prst="rect">
            <a:avLst/>
          </a:prstGeom>
        </p:spPr>
      </p:pic>
      <p:pic>
        <p:nvPicPr>
          <p:cNvPr id="26" name="Immagine 25"/>
          <p:cNvPicPr preferRelativeResize="0"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241300" y="2006600"/>
            <a:ext cx="2160000" cy="1440000"/>
          </a:xfrm>
          <a:prstGeom prst="rect">
            <a:avLst/>
          </a:prstGeom>
        </p:spPr>
      </p:pic>
      <p:pic>
        <p:nvPicPr>
          <p:cNvPr id="27" name="Immagine 26"/>
          <p:cNvPicPr preferRelativeResize="0"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3606800"/>
            <a:ext cx="216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7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21875" y="0"/>
            <a:chExt cx="7623427" cy="5143500"/>
          </a:xfrm>
        </p:grpSpPr>
        <p:pic>
          <p:nvPicPr>
            <p:cNvPr id="94" name="Google Shape;94;p18"/>
            <p:cNvPicPr preferRelativeResize="0"/>
            <p:nvPr/>
          </p:nvPicPr>
          <p:blipFill rotWithShape="1">
            <a:blip r:embed="rId3">
              <a:alphaModFix/>
            </a:blip>
            <a:srcRect l="3204" r="4177"/>
            <a:stretch/>
          </p:blipFill>
          <p:spPr>
            <a:xfrm>
              <a:off x="721875" y="0"/>
              <a:ext cx="7623427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394" y="6684"/>
              <a:ext cx="2516606" cy="741946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764" y="522707"/>
              <a:ext cx="2055395" cy="520032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7869" y="855578"/>
              <a:ext cx="411079" cy="583532"/>
            </a:xfrm>
            <a:prstGeom prst="rect">
              <a:avLst/>
            </a:prstGeom>
          </p:spPr>
        </p:pic>
      </p:grpSp>
      <p:sp>
        <p:nvSpPr>
          <p:cNvPr id="10" name="Zaobljeni pravokutni oblačić 6"/>
          <p:cNvSpPr/>
          <p:nvPr/>
        </p:nvSpPr>
        <p:spPr>
          <a:xfrm>
            <a:off x="4864100" y="5242679"/>
            <a:ext cx="3632200" cy="1399421"/>
          </a:xfrm>
          <a:prstGeom prst="wedgeRoundRectCallout">
            <a:avLst>
              <a:gd name="adj1" fmla="val -7448"/>
              <a:gd name="adj2" fmla="val -7312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Sure, </a:t>
            </a:r>
            <a:r>
              <a:rPr lang="hr-HR" b="1" dirty="0">
                <a:latin typeface="Comic Sans MS"/>
                <a:cs typeface="Comic Sans MS"/>
              </a:rPr>
              <a:t>Max</a:t>
            </a:r>
            <a:r>
              <a:rPr lang="hr-HR" dirty="0">
                <a:latin typeface="Comic Sans MS"/>
                <a:cs typeface="Comic Sans MS"/>
              </a:rPr>
              <a:t>! For example, people from </a:t>
            </a:r>
            <a:r>
              <a:rPr lang="hr-HR" b="1" dirty="0">
                <a:latin typeface="Comic Sans MS"/>
                <a:cs typeface="Comic Sans MS"/>
              </a:rPr>
              <a:t>GREENPEACE </a:t>
            </a:r>
            <a:r>
              <a:rPr lang="hr-HR" dirty="0">
                <a:latin typeface="Comic Sans MS"/>
                <a:cs typeface="Comic Sans MS"/>
              </a:rPr>
              <a:t>like me, have done a lot to reduce the use of pesticides in agricolture.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2958065" y="67726"/>
            <a:ext cx="3468135" cy="1189574"/>
          </a:xfrm>
          <a:prstGeom prst="wedgeRoundRectCallout">
            <a:avLst>
              <a:gd name="adj1" fmla="val 5622"/>
              <a:gd name="adj2" fmla="val 10190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Don’t feel lonely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There are thousands of 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PEOPLE FIGHTING FOR BEES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aren’t they, Samir?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127000" y="2755901"/>
            <a:ext cx="3114373" cy="1371600"/>
          </a:xfrm>
          <a:prstGeom prst="wedgeRoundRectCallout">
            <a:avLst>
              <a:gd name="adj1" fmla="val 21136"/>
              <a:gd name="adj2" fmla="val -7445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Wow, we’re very important!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So,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WHY HUMANS KEEP ON POLLUTING THE EARTH?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901700" y="5689600"/>
            <a:ext cx="3114373" cy="863600"/>
          </a:xfrm>
          <a:prstGeom prst="wedgeRoundRectCallout">
            <a:avLst>
              <a:gd name="adj1" fmla="val 8902"/>
              <a:gd name="adj2" fmla="val -9209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WHY NOBODY CARES ABOUT BEES ?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88900" y="4445000"/>
            <a:ext cx="3114373" cy="838200"/>
          </a:xfrm>
          <a:prstGeom prst="wedgeRoundRectCallout">
            <a:avLst>
              <a:gd name="adj1" fmla="val 43565"/>
              <a:gd name="adj2" fmla="val -11487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WHY DON’T YOU TAKE ACTION?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4423832" y="175450"/>
            <a:ext cx="2103968" cy="929450"/>
          </a:xfrm>
          <a:prstGeom prst="wedgeRoundRectCallout">
            <a:avLst>
              <a:gd name="adj1" fmla="val 51032"/>
              <a:gd name="adj2" fmla="val 10701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>
                <a:latin typeface="Comic Sans MS"/>
                <a:cs typeface="Comic Sans MS"/>
              </a:rPr>
              <a:t>Let’s go together to look at some artworks, then!!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152400" y="131922"/>
            <a:ext cx="3048000" cy="1839613"/>
          </a:xfrm>
          <a:prstGeom prst="wedgeRoundRectCallout">
            <a:avLst>
              <a:gd name="adj1" fmla="val 43186"/>
              <a:gd name="adj2" fmla="val 7049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Also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ARTISTS</a:t>
            </a:r>
            <a:endParaRPr lang="en-GB" dirty="0">
              <a:ln w="0"/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play a great role: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they</a:t>
            </a:r>
            <a:r>
              <a:rPr lang="en-GB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FIGHT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to protect bees and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STAND UP </a:t>
            </a:r>
            <a:r>
              <a:rPr lang="en-GB" dirty="0">
                <a:ln w="0"/>
                <a:solidFill>
                  <a:srgbClr val="000000"/>
                </a:solidFill>
                <a:latin typeface="Comic Sans MS"/>
                <a:cs typeface="Comic Sans MS"/>
              </a:rPr>
              <a:t>against injustices with they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ARTWORKS</a:t>
            </a:r>
            <a:r>
              <a:rPr lang="en-GB" dirty="0">
                <a:ln w="0"/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4076700" y="3494032"/>
            <a:ext cx="2114553" cy="1372901"/>
          </a:xfrm>
          <a:prstGeom prst="wedgeRoundRectCallout">
            <a:avLst>
              <a:gd name="adj1" fmla="val -7620"/>
              <a:gd name="adj2" fmla="val -10789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latin typeface="Comic Sans MS"/>
                <a:cs typeface="Comic Sans MS"/>
              </a:rPr>
              <a:t>WOW</a:t>
            </a:r>
            <a:r>
              <a:rPr lang="en-GB" dirty="0">
                <a:latin typeface="Comic Sans MS"/>
                <a:cs typeface="Comic Sans MS"/>
              </a:rPr>
              <a:t>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atin typeface="Comic Sans MS"/>
                <a:cs typeface="Comic Sans MS"/>
              </a:rPr>
              <a:t>I’m eager to see what artists do for us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65600" y="216000"/>
            <a:ext cx="9612000" cy="6480000"/>
            <a:chOff x="816750" y="0"/>
            <a:chExt cx="7510502" cy="5143500"/>
          </a:xfrm>
        </p:grpSpPr>
        <p:pic>
          <p:nvPicPr>
            <p:cNvPr id="108" name="Google Shape;108;p20"/>
            <p:cNvPicPr preferRelativeResize="0"/>
            <p:nvPr/>
          </p:nvPicPr>
          <p:blipFill rotWithShape="1">
            <a:blip r:embed="rId3">
              <a:alphaModFix/>
            </a:blip>
            <a:srcRect l="8742"/>
            <a:stretch/>
          </p:blipFill>
          <p:spPr>
            <a:xfrm>
              <a:off x="816750" y="0"/>
              <a:ext cx="75105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209" y="1791368"/>
              <a:ext cx="2733843" cy="895685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5105" y="1537368"/>
              <a:ext cx="1858211" cy="30747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526" y="1143001"/>
              <a:ext cx="427790" cy="641686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683" y="2138947"/>
              <a:ext cx="240631" cy="360947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2715" y="2511926"/>
              <a:ext cx="2614864" cy="255338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6894" y="2792663"/>
              <a:ext cx="1497264" cy="52070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2867526"/>
              <a:ext cx="1049421" cy="546100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4316" y="2684720"/>
              <a:ext cx="1256632" cy="227121"/>
            </a:xfrm>
            <a:prstGeom prst="rect">
              <a:avLst/>
            </a:prstGeom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177" y="2760579"/>
              <a:ext cx="254763" cy="929105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894" y="2364216"/>
              <a:ext cx="1056105" cy="516678"/>
            </a:xfrm>
            <a:prstGeom prst="rect">
              <a:avLst/>
            </a:prstGeom>
          </p:spPr>
        </p:pic>
      </p:grpSp>
      <p:sp>
        <p:nvSpPr>
          <p:cNvPr id="18" name="Zaobljeni pravokutni oblačić 6"/>
          <p:cNvSpPr/>
          <p:nvPr/>
        </p:nvSpPr>
        <p:spPr>
          <a:xfrm>
            <a:off x="2781300" y="1892217"/>
            <a:ext cx="3149600" cy="2997283"/>
          </a:xfrm>
          <a:prstGeom prst="irregularSeal1">
            <a:avLst/>
          </a:prstGeom>
          <a:ln w="57150" cmpd="sng">
            <a:solidFill>
              <a:srgbClr val="740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YAY!</a:t>
            </a:r>
          </a:p>
          <a:p>
            <a:pPr algn="ctr"/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Let’s go 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2795411" y="393893"/>
            <a:ext cx="3907367" cy="1271127"/>
          </a:xfrm>
          <a:prstGeom prst="wedgeRoundRectCallout">
            <a:avLst>
              <a:gd name="adj1" fmla="val -32037"/>
              <a:gd name="adj2" fmla="val 956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Our tour begins with an artist named ……</a:t>
            </a:r>
          </a:p>
        </p:txBody>
      </p:sp>
    </p:spTree>
    <p:extLst>
      <p:ext uri="{BB962C8B-B14F-4D97-AF65-F5344CB8AC3E}">
        <p14:creationId xmlns:p14="http://schemas.microsoft.com/office/powerpoint/2010/main" val="382788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4;p21"/>
          <p:cNvSpPr txBox="1"/>
          <p:nvPr/>
        </p:nvSpPr>
        <p:spPr>
          <a:xfrm>
            <a:off x="1955800" y="418433"/>
            <a:ext cx="6057900" cy="647520"/>
          </a:xfrm>
          <a:prstGeom prst="rect">
            <a:avLst/>
          </a:prstGeom>
          <a:noFill/>
          <a:ln w="38100" cap="rnd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LOUIS MASAI</a:t>
            </a:r>
            <a:endParaRPr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6" name="Google Shape;186;p31"/>
          <p:cNvSpPr txBox="1">
            <a:spLocks/>
          </p:cNvSpPr>
          <p:nvPr/>
        </p:nvSpPr>
        <p:spPr>
          <a:xfrm>
            <a:off x="5311417" y="1417013"/>
            <a:ext cx="2678288" cy="126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464"/>
              </a:lnSpc>
              <a:buNone/>
            </a:pP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Louis is a British artist. His parents  had a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restaurant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  <a:endParaRPr lang="en-GB" sz="1900" dirty="0">
              <a:solidFill>
                <a:srgbClr val="000000"/>
              </a:solidFill>
              <a:latin typeface="Avenir Next Regular"/>
              <a:cs typeface="Avenir Next Regular"/>
            </a:endParaRPr>
          </a:p>
        </p:txBody>
      </p:sp>
      <p:sp>
        <p:nvSpPr>
          <p:cNvPr id="7" name="Google Shape;186;p31"/>
          <p:cNvSpPr txBox="1">
            <a:spLocks/>
          </p:cNvSpPr>
          <p:nvPr/>
        </p:nvSpPr>
        <p:spPr>
          <a:xfrm>
            <a:off x="5324114" y="3211975"/>
            <a:ext cx="2623261" cy="140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Besides cooking, Louis’ dad other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passion</a:t>
            </a:r>
            <a:r>
              <a:rPr lang="en-GB" sz="1900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was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painting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 </a:t>
            </a:r>
            <a:endParaRPr lang="en-GB" sz="1900" dirty="0">
              <a:solidFill>
                <a:srgbClr val="000000"/>
              </a:solidFill>
              <a:latin typeface="Avenir Next Regular"/>
              <a:cs typeface="Avenir Next Regular"/>
            </a:endParaRPr>
          </a:p>
        </p:txBody>
      </p:sp>
      <p:sp>
        <p:nvSpPr>
          <p:cNvPr id="8" name="Google Shape;186;p31"/>
          <p:cNvSpPr txBox="1">
            <a:spLocks/>
          </p:cNvSpPr>
          <p:nvPr/>
        </p:nvSpPr>
        <p:spPr>
          <a:xfrm>
            <a:off x="5320589" y="4954720"/>
            <a:ext cx="2623259" cy="150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When his dad was painting, 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Louis used to go to his dad’s studio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and do his homework there.</a:t>
            </a:r>
          </a:p>
        </p:txBody>
      </p:sp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95427" y="1422395"/>
            <a:ext cx="1440000" cy="1260000"/>
          </a:xfrm>
          <a:prstGeom prst="rect">
            <a:avLst/>
          </a:prstGeom>
        </p:spPr>
      </p:pic>
      <p:pic>
        <p:nvPicPr>
          <p:cNvPr id="4" name="Immagine 3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50" y="3283648"/>
            <a:ext cx="1440000" cy="126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216195" y="5088467"/>
            <a:ext cx="1440000" cy="126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1409700"/>
            <a:ext cx="4863984" cy="532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723900" y="495300"/>
            <a:ext cx="8432800" cy="5740645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 lIns="107287" tIns="53643" rIns="107287" bIns="53643">
            <a:spAutoFit/>
          </a:bodyPr>
          <a:lstStyle/>
          <a:p>
            <a:pPr algn="ctr"/>
            <a:endParaRPr lang="en-GB" dirty="0" smtClean="0"/>
          </a:p>
          <a:p>
            <a:pPr algn="ctr"/>
            <a:endParaRPr lang="en-GB" sz="2800" b="1" dirty="0" smtClean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r>
              <a:rPr lang="en-GB" sz="2800" dirty="0" smtClean="0">
                <a:latin typeface="Chalkboard"/>
                <a:cs typeface="Chalkboard"/>
              </a:rPr>
              <a:t>Subject:</a:t>
            </a:r>
          </a:p>
          <a:p>
            <a:pPr algn="ctr"/>
            <a:endParaRPr lang="en-GB" sz="900" dirty="0" smtClean="0">
              <a:latin typeface="Chalkboard"/>
              <a:cs typeface="Chalkboard"/>
            </a:endParaRPr>
          </a:p>
          <a:p>
            <a:pPr algn="ctr"/>
            <a:r>
              <a:rPr lang="en-GB" sz="2800" b="1" dirty="0" smtClean="0">
                <a:solidFill>
                  <a:srgbClr val="FF6600"/>
                </a:solidFill>
                <a:latin typeface="Chalkboard"/>
              </a:rPr>
              <a:t>Environment, Natural Sciences</a:t>
            </a:r>
          </a:p>
          <a:p>
            <a:pPr algn="ctr"/>
            <a:endParaRPr lang="en-GB" sz="2800" b="1" dirty="0" smtClean="0">
              <a:solidFill>
                <a:srgbClr val="FF6600"/>
              </a:solidFill>
              <a:latin typeface="Chalkboard"/>
            </a:endParaRPr>
          </a:p>
          <a:p>
            <a:pPr algn="ctr"/>
            <a:r>
              <a:rPr lang="en-GB" sz="2800" dirty="0" smtClean="0">
                <a:latin typeface="Chalkboard"/>
                <a:cs typeface="Chalkboard"/>
              </a:rPr>
              <a:t>Topic:</a:t>
            </a:r>
          </a:p>
          <a:p>
            <a:pPr algn="ctr"/>
            <a:r>
              <a:rPr lang="en-GB" sz="2800" b="1" dirty="0">
                <a:solidFill>
                  <a:srgbClr val="FF6600"/>
                </a:solidFill>
                <a:latin typeface="Chalkboard"/>
              </a:rPr>
              <a:t>Biodiversity; Conservationism; Visual Arts </a:t>
            </a: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endParaRPr lang="en-GB" dirty="0" smtClean="0">
              <a:latin typeface="Chalkboard"/>
              <a:cs typeface="Chalkboard"/>
            </a:endParaRPr>
          </a:p>
          <a:p>
            <a:pPr algn="ctr"/>
            <a:r>
              <a:rPr lang="en-GB" sz="2800" dirty="0" smtClean="0">
                <a:latin typeface="Chalkboard"/>
                <a:cs typeface="Chalkboard"/>
              </a:rPr>
              <a:t>Age range:</a:t>
            </a:r>
          </a:p>
          <a:p>
            <a:pPr algn="ctr"/>
            <a:endParaRPr lang="en-GB" sz="900" dirty="0" smtClean="0">
              <a:latin typeface="Chalkboard"/>
              <a:cs typeface="Chalkboard"/>
            </a:endParaRPr>
          </a:p>
          <a:p>
            <a:pPr algn="ctr"/>
            <a:r>
              <a:rPr lang="en-GB" sz="2800" b="1" dirty="0" smtClean="0">
                <a:solidFill>
                  <a:srgbClr val="FF6600"/>
                </a:solidFill>
                <a:latin typeface="Chalkboard"/>
                <a:cs typeface="Chalkboard"/>
              </a:rPr>
              <a:t>7-11 years</a:t>
            </a:r>
          </a:p>
          <a:p>
            <a:pPr algn="ctr"/>
            <a:endParaRPr lang="en-GB" sz="2800" b="1" dirty="0" smtClean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9AF73C66-EB12-A14A-80D0-80AE2EC8F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88300" y="5065485"/>
            <a:ext cx="1816100" cy="15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5;p32"/>
          <p:cNvSpPr txBox="1"/>
          <p:nvPr/>
        </p:nvSpPr>
        <p:spPr>
          <a:xfrm>
            <a:off x="229305" y="573677"/>
            <a:ext cx="4317295" cy="539798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WHAT DOES LUIS TELL US?</a:t>
            </a:r>
          </a:p>
        </p:txBody>
      </p:sp>
      <p:sp>
        <p:nvSpPr>
          <p:cNvPr id="7" name="Google Shape;195;p32"/>
          <p:cNvSpPr txBox="1"/>
          <p:nvPr/>
        </p:nvSpPr>
        <p:spPr>
          <a:xfrm>
            <a:off x="79723" y="1533234"/>
            <a:ext cx="4576938" cy="1678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Louis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Masai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through his paintings tell us about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ANIMALS </a:t>
            </a:r>
            <a:r>
              <a:rPr lang="en-GB" sz="1900" dirty="0">
                <a:latin typeface="Avenir Next Regular"/>
                <a:ea typeface="Lora"/>
                <a:cs typeface="Avenir Next Regular"/>
                <a:sym typeface="Lora"/>
              </a:rPr>
              <a:t>and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THEIR</a:t>
            </a:r>
            <a:r>
              <a:rPr lang="en-GB" sz="1900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ENVIRONMENT 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and tell us about the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DANGERS CAUSED THEM BY HUMANS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sp>
        <p:nvSpPr>
          <p:cNvPr id="9" name="Google Shape;195;p32"/>
          <p:cNvSpPr txBox="1"/>
          <p:nvPr/>
        </p:nvSpPr>
        <p:spPr>
          <a:xfrm>
            <a:off x="76196" y="3153178"/>
            <a:ext cx="4595283" cy="138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Louis is a very special artist: </a:t>
            </a:r>
          </a:p>
          <a:p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quite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OFTEN HE PAINTS ON WALLS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…and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NOBODY SHOUTS AT HIM 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for doing so! !!!!</a:t>
            </a:r>
          </a:p>
        </p:txBody>
      </p:sp>
      <p:sp>
        <p:nvSpPr>
          <p:cNvPr id="10" name="Google Shape;195;p32"/>
          <p:cNvSpPr txBox="1"/>
          <p:nvPr/>
        </p:nvSpPr>
        <p:spPr>
          <a:xfrm>
            <a:off x="107946" y="4606654"/>
            <a:ext cx="3237798" cy="175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Would you believe it ?!</a:t>
            </a:r>
          </a:p>
          <a:p>
            <a:endParaRPr lang="en-GB" sz="2000" dirty="0">
              <a:solidFill>
                <a:srgbClr val="CE0046"/>
              </a:solidFill>
              <a:latin typeface="Avenir Next Regular"/>
              <a:cs typeface="Avenir Next Regular"/>
            </a:endParaRPr>
          </a:p>
          <a:p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Look at the picture on the right, and at those in the following pages !!!!!</a:t>
            </a:r>
          </a:p>
        </p:txBody>
      </p:sp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4762500"/>
            <a:ext cx="1288179" cy="12192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0" y="1333499"/>
            <a:ext cx="5143500" cy="52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5;p32"/>
          <p:cNvSpPr txBox="1"/>
          <p:nvPr/>
        </p:nvSpPr>
        <p:spPr>
          <a:xfrm>
            <a:off x="170743" y="2263449"/>
            <a:ext cx="4210052" cy="109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This kind of art is renowned all over the world with the English expression “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cs typeface="Avenir Next Regular"/>
              </a:rPr>
              <a:t>STREET ART”</a:t>
            </a:r>
            <a:r>
              <a:rPr lang="en-GB" sz="1900" dirty="0">
                <a:latin typeface="Avenir Next Regular"/>
                <a:cs typeface="Avenir Next Regular"/>
              </a:rPr>
              <a:t>.</a:t>
            </a:r>
          </a:p>
        </p:txBody>
      </p:sp>
      <p:sp>
        <p:nvSpPr>
          <p:cNvPr id="11" name="Google Shape;195;p32"/>
          <p:cNvSpPr txBox="1"/>
          <p:nvPr/>
        </p:nvSpPr>
        <p:spPr>
          <a:xfrm>
            <a:off x="198963" y="3759219"/>
            <a:ext cx="4182538" cy="80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In your opinion, why is it call that way?</a:t>
            </a:r>
          </a:p>
        </p:txBody>
      </p:sp>
      <p:sp>
        <p:nvSpPr>
          <p:cNvPr id="12" name="Google Shape;195;p32"/>
          <p:cNvSpPr txBox="1"/>
          <p:nvPr/>
        </p:nvSpPr>
        <p:spPr>
          <a:xfrm>
            <a:off x="169331" y="4895193"/>
            <a:ext cx="4210053" cy="138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… We give you a hint…. Look at the picture on the right, and think about 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what are these artists’ favourite “canvases”.</a:t>
            </a:r>
            <a:endParaRPr lang="en-GB" sz="1900" dirty="0">
              <a:latin typeface="Avenir Next Regular"/>
              <a:cs typeface="Avenir Next Regular"/>
            </a:endParaRPr>
          </a:p>
        </p:txBody>
      </p:sp>
      <p:sp>
        <p:nvSpPr>
          <p:cNvPr id="8" name="Google Shape;195;p32"/>
          <p:cNvSpPr txBox="1"/>
          <p:nvPr/>
        </p:nvSpPr>
        <p:spPr>
          <a:xfrm>
            <a:off x="268814" y="1217797"/>
            <a:ext cx="1940986" cy="801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One curious thing:</a:t>
            </a:r>
          </a:p>
        </p:txBody>
      </p:sp>
      <p:pic>
        <p:nvPicPr>
          <p:cNvPr id="5" name="Immagin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570100"/>
            <a:ext cx="1440000" cy="144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00" y="457200"/>
            <a:ext cx="54991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9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41299"/>
            <a:ext cx="1256435" cy="123963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0252" y="1944500"/>
            <a:ext cx="1999548" cy="164721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Can you say which tools are necessary to paint a mural?</a:t>
            </a:r>
          </a:p>
        </p:txBody>
      </p:sp>
      <p:sp>
        <p:nvSpPr>
          <p:cNvPr id="9" name="Google Shape;195;p32"/>
          <p:cNvSpPr txBox="1"/>
          <p:nvPr/>
        </p:nvSpPr>
        <p:spPr>
          <a:xfrm>
            <a:off x="2351614" y="265297"/>
            <a:ext cx="1940986" cy="801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One more curious thing: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1574800"/>
            <a:ext cx="74422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7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7" name="Zaobljeni pravokutni oblačić 6"/>
          <p:cNvSpPr/>
          <p:nvPr/>
        </p:nvSpPr>
        <p:spPr>
          <a:xfrm>
            <a:off x="3827230" y="3084525"/>
            <a:ext cx="2357670" cy="1436119"/>
          </a:xfrm>
          <a:prstGeom prst="wedgeRoundRectCallout">
            <a:avLst>
              <a:gd name="adj1" fmla="val -4842"/>
              <a:gd name="adj2" fmla="val -8452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latin typeface="Comic Sans MS"/>
                <a:cs typeface="Comic Sans MS"/>
              </a:rPr>
              <a:t>Did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you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say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that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>
                <a:latin typeface="Comic Sans MS"/>
                <a:cs typeface="Comic Sans MS"/>
              </a:rPr>
              <a:t>Louis </a:t>
            </a:r>
            <a:r>
              <a:rPr lang="it-IT" b="1" dirty="0" err="1">
                <a:latin typeface="Comic Sans MS"/>
                <a:cs typeface="Comic Sans MS"/>
              </a:rPr>
              <a:t>cares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about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bees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?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13" name="Zaobljeni pravokutni oblačić 6"/>
          <p:cNvSpPr/>
          <p:nvPr/>
        </p:nvSpPr>
        <p:spPr>
          <a:xfrm>
            <a:off x="4486539" y="139700"/>
            <a:ext cx="2072776" cy="1253408"/>
          </a:xfrm>
          <a:prstGeom prst="wedgeRoundRectCallout">
            <a:avLst>
              <a:gd name="adj1" fmla="val 54594"/>
              <a:gd name="adj2" fmla="val 673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Yes, sure !!!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Come with us and see !</a:t>
            </a:r>
          </a:p>
        </p:txBody>
      </p:sp>
    </p:spTree>
    <p:extLst>
      <p:ext uri="{BB962C8B-B14F-4D97-AF65-F5344CB8AC3E}">
        <p14:creationId xmlns:p14="http://schemas.microsoft.com/office/powerpoint/2010/main" val="298939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8656866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156930" y="203200"/>
            <a:ext cx="2916470" cy="1473200"/>
          </a:xfrm>
          <a:prstGeom prst="wedgeRoundRectCallout">
            <a:avLst>
              <a:gd name="adj1" fmla="val 82634"/>
              <a:gd name="adj2" fmla="val -5533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WOW!!! Louis has painted us </a:t>
            </a:r>
            <a:r>
              <a:rPr lang="en-GB" b="1" dirty="0">
                <a:latin typeface="Comic Sans MS"/>
                <a:cs typeface="Comic Sans MS"/>
              </a:rPr>
              <a:t>beautifully</a:t>
            </a:r>
            <a:r>
              <a:rPr lang="en-GB" dirty="0">
                <a:latin typeface="Comic Sans MS"/>
                <a:cs typeface="Comic Sans MS"/>
              </a:rPr>
              <a:t> ! 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He’s painted also the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QUEEN BEE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Can you spot her?</a:t>
            </a:r>
          </a:p>
        </p:txBody>
      </p:sp>
    </p:spTree>
    <p:extLst>
      <p:ext uri="{BB962C8B-B14F-4D97-AF65-F5344CB8AC3E}">
        <p14:creationId xmlns:p14="http://schemas.microsoft.com/office/powerpoint/2010/main" val="402548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15900"/>
            <a:ext cx="9167875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568973" y="146756"/>
            <a:ext cx="4613333" cy="1199444"/>
          </a:xfrm>
          <a:prstGeom prst="wedgeRoundRectCallout">
            <a:avLst>
              <a:gd name="adj1" fmla="val -58710"/>
              <a:gd name="adj2" fmla="val 1874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Louis on this wall has written :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“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WHEN WE GO, WE’RE TAKING YOU ALL WITH US</a:t>
            </a:r>
            <a:r>
              <a:rPr lang="en-GB" dirty="0">
                <a:latin typeface="Comic Sans MS"/>
                <a:cs typeface="Comic Sans MS"/>
              </a:rPr>
              <a:t>”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111392" y="3886200"/>
            <a:ext cx="2060308" cy="1093610"/>
          </a:xfrm>
          <a:prstGeom prst="wedgeRoundRectCallout">
            <a:avLst>
              <a:gd name="adj1" fmla="val -38727"/>
              <a:gd name="adj2" fmla="val -11220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What does it mean, </a:t>
            </a:r>
            <a:r>
              <a:rPr lang="en-GB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27750" y="110123"/>
            <a:ext cx="3511550" cy="156966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NOTE FOR TRANSLATORS: the words “WHEN WE GO, WE’RE TAKING YOU ALL WITH US” must be translated into your national language. Please  delete these instructions afterwards. </a:t>
            </a:r>
          </a:p>
        </p:txBody>
      </p:sp>
    </p:spTree>
    <p:extLst>
      <p:ext uri="{BB962C8B-B14F-4D97-AF65-F5344CB8AC3E}">
        <p14:creationId xmlns:p14="http://schemas.microsoft.com/office/powerpoint/2010/main" val="178643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0" y="216000"/>
            <a:ext cx="8922558" cy="64800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177800" y="228600"/>
            <a:ext cx="2209800" cy="1422400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This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sign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says</a:t>
            </a:r>
            <a:r>
              <a:rPr lang="it-IT" dirty="0" smtClean="0">
                <a:solidFill>
                  <a:schemeClr val="tx1"/>
                </a:solidFill>
                <a:latin typeface="Comic Sans MS"/>
                <a:cs typeface="Comic Sans MS"/>
              </a:rPr>
              <a:t>:</a:t>
            </a:r>
            <a:endParaRPr lang="it-IT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12"/>
              </a:lnSpc>
            </a:pP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“ </a:t>
            </a: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NO BEES,</a:t>
            </a:r>
          </a:p>
          <a:p>
            <a:pPr algn="ctr">
              <a:lnSpc>
                <a:spcPts val="2112"/>
              </a:lnSpc>
            </a:pPr>
            <a:r>
              <a:rPr lang="it-IT" b="1" dirty="0" smtClean="0">
                <a:solidFill>
                  <a:srgbClr val="EF8600"/>
                </a:solidFill>
                <a:latin typeface="Comic Sans MS"/>
                <a:cs typeface="Comic Sans MS"/>
              </a:rPr>
              <a:t>NO FOOD 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” !</a:t>
            </a:r>
          </a:p>
        </p:txBody>
      </p:sp>
      <p:sp>
        <p:nvSpPr>
          <p:cNvPr id="7" name="Zaobljeni pravokutni oblačić 6"/>
          <p:cNvSpPr/>
          <p:nvPr/>
        </p:nvSpPr>
        <p:spPr>
          <a:xfrm>
            <a:off x="6663974" y="126995"/>
            <a:ext cx="2458157" cy="14224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it-IT" b="1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, by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now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Comic Sans MS"/>
                <a:cs typeface="Comic Sans MS"/>
              </a:rPr>
              <a:t>know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, right,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why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Louis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wrote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BB100E"/>
                </a:solidFill>
                <a:latin typeface="Comic Sans MS"/>
                <a:cs typeface="Comic Sans MS"/>
              </a:rPr>
              <a:t>this</a:t>
            </a:r>
            <a:r>
              <a:rPr lang="it-IT" b="1" dirty="0">
                <a:solidFill>
                  <a:srgbClr val="BB100E"/>
                </a:solidFill>
                <a:latin typeface="Comic Sans MS"/>
                <a:cs typeface="Comic Sans MS"/>
              </a:rPr>
              <a:t> </a:t>
            </a:r>
            <a:r>
              <a:rPr lang="it-IT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978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164118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177800" y="228600"/>
            <a:ext cx="2209800" cy="1422400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The bee carries a sign saying: :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“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NO BEES,</a:t>
            </a:r>
          </a:p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NO FOOD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” !</a:t>
            </a:r>
          </a:p>
        </p:txBody>
      </p:sp>
      <p:sp>
        <p:nvSpPr>
          <p:cNvPr id="5" name="Zaobljeni pravokutni oblačić 6"/>
          <p:cNvSpPr/>
          <p:nvPr/>
        </p:nvSpPr>
        <p:spPr>
          <a:xfrm>
            <a:off x="6663974" y="253999"/>
            <a:ext cx="2458157" cy="1244599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, you now know 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why Louis has written so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, don’t you?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96850" y="2586623"/>
            <a:ext cx="3511550" cy="156966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NOTE FOR TRANSLATORS: the words “NO BEES, NO FOOD” must be translated into your national language.</a:t>
            </a:r>
          </a:p>
          <a:p>
            <a:r>
              <a:rPr lang="en-GB" b="1" dirty="0">
                <a:solidFill>
                  <a:srgbClr val="FF0000"/>
                </a:solidFill>
              </a:rPr>
              <a:t>Please  delete these instructions afterwards. </a:t>
            </a:r>
          </a:p>
        </p:txBody>
      </p:sp>
    </p:spTree>
    <p:extLst>
      <p:ext uri="{BB962C8B-B14F-4D97-AF65-F5344CB8AC3E}">
        <p14:creationId xmlns:p14="http://schemas.microsoft.com/office/powerpoint/2010/main" val="318225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6663974" y="126995"/>
            <a:ext cx="2458157" cy="14224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What animals has Louis painted on this house wall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193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03200"/>
            <a:ext cx="8190918" cy="64800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88900" y="736600"/>
            <a:ext cx="2870200" cy="1828800"/>
          </a:xfrm>
          <a:prstGeom prst="wedgeRoundRectCallout">
            <a:avLst>
              <a:gd name="adj1" fmla="val -39072"/>
              <a:gd name="adj2" fmla="val -7303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 algn="ctr">
              <a:lnSpc>
                <a:spcPct val="150000"/>
              </a:lnSpc>
            </a:pPr>
            <a:r>
              <a:rPr lang="en-GB" sz="1400" b="1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Buzzyette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</a:t>
            </a:r>
          </a:p>
          <a:p>
            <a:pPr lvl="0">
              <a:lnSpc>
                <a:spcPct val="150000"/>
              </a:lnSpc>
            </a:pP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I have another question for you. </a:t>
            </a:r>
            <a:r>
              <a:rPr lang="en-GB" sz="1400" b="1" dirty="0">
                <a:solidFill>
                  <a:srgbClr val="DA2810"/>
                </a:solidFill>
                <a:latin typeface="Comic Sans MS"/>
                <a:ea typeface="Lora"/>
                <a:cs typeface="Comic Sans MS"/>
                <a:sym typeface="Lora"/>
              </a:rPr>
              <a:t>WHY</a:t>
            </a:r>
            <a:r>
              <a:rPr lang="en-GB" sz="1400" dirty="0">
                <a:solidFill>
                  <a:srgbClr val="DA281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Louis paints </a:t>
            </a:r>
            <a:r>
              <a:rPr lang="en-GB" sz="1400" b="1" dirty="0">
                <a:solidFill>
                  <a:srgbClr val="DA2810"/>
                </a:solidFill>
                <a:latin typeface="Comic Sans MS"/>
                <a:ea typeface="Lora"/>
                <a:cs typeface="Comic Sans MS"/>
                <a:sym typeface="Lora"/>
              </a:rPr>
              <a:t>THREADS AND NEEDLES 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all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aroung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his animals ?</a:t>
            </a:r>
          </a:p>
        </p:txBody>
      </p:sp>
      <p:sp>
        <p:nvSpPr>
          <p:cNvPr id="7" name="Zaobljeni pravokutni oblačić 6"/>
          <p:cNvSpPr/>
          <p:nvPr/>
        </p:nvSpPr>
        <p:spPr>
          <a:xfrm>
            <a:off x="7061197" y="5472272"/>
            <a:ext cx="2157602" cy="1284127"/>
          </a:xfrm>
          <a:prstGeom prst="wedgeRoundRectCallout">
            <a:avLst>
              <a:gd name="adj1" fmla="val 60243"/>
              <a:gd name="adj2" fmla="val -11864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What does it mean in your opinion ?</a:t>
            </a:r>
            <a:endParaRPr lang="en-GB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2667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6000" y="576000"/>
            <a:ext cx="9180000" cy="5760000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ts val="5632"/>
              </a:lnSpc>
            </a:pPr>
            <a:endParaRPr lang="en-GB" sz="3300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Idea and  graphic design project by:</a:t>
            </a:r>
          </a:p>
          <a:p>
            <a:pPr algn="ctr">
              <a:lnSpc>
                <a:spcPts val="5632"/>
              </a:lnSpc>
            </a:pP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Matilde Biondi 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and 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Sara </a:t>
            </a:r>
            <a:r>
              <a:rPr lang="en-GB" sz="3300" b="1">
                <a:solidFill>
                  <a:srgbClr val="407C3F"/>
                </a:solidFill>
                <a:latin typeface="Avenir Next Regular"/>
                <a:cs typeface="Avenir Next Regular"/>
              </a:rPr>
              <a:t>Borella</a:t>
            </a:r>
            <a:endParaRPr lang="en-GB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3 D, academic year 2020-2021 ~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High School for Arts F.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Arcangeli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~ 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 Bologna, Italy ~ </a:t>
            </a:r>
          </a:p>
          <a:p>
            <a:pPr algn="ctr">
              <a:lnSpc>
                <a:spcPts val="5632"/>
              </a:lnSpc>
              <a:spcBef>
                <a:spcPts val="4000"/>
              </a:spcBef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With the supervision of </a:t>
            </a:r>
            <a:r>
              <a:rPr lang="en-GB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STEPs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 </a:t>
            </a:r>
            <a:r>
              <a:rPr lang="en-GB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srl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 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- Italy</a:t>
            </a:r>
          </a:p>
        </p:txBody>
      </p:sp>
    </p:spTree>
    <p:extLst>
      <p:ext uri="{BB962C8B-B14F-4D97-AF65-F5344CB8AC3E}">
        <p14:creationId xmlns:p14="http://schemas.microsoft.com/office/powerpoint/2010/main" val="280764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3107974" y="5753100"/>
            <a:ext cx="2458157" cy="965200"/>
          </a:xfrm>
          <a:prstGeom prst="wedgeRoundRectCallout">
            <a:avLst>
              <a:gd name="adj1" fmla="val -93439"/>
              <a:gd name="adj2" fmla="val 1855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Which animals has he painted on this wall here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624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406400"/>
            <a:ext cx="60579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0" y="1145700"/>
            <a:ext cx="9612000" cy="5402031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175668" y="254000"/>
            <a:ext cx="2834231" cy="853722"/>
          </a:xfrm>
          <a:prstGeom prst="wedgeRoundRectCallout">
            <a:avLst>
              <a:gd name="adj1" fmla="val -52768"/>
              <a:gd name="adj2" fmla="val 9896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 algn="ctr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Look:</a:t>
            </a:r>
          </a:p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What is the bee doing ?</a:t>
            </a:r>
          </a:p>
        </p:txBody>
      </p:sp>
    </p:spTree>
    <p:extLst>
      <p:ext uri="{BB962C8B-B14F-4D97-AF65-F5344CB8AC3E}">
        <p14:creationId xmlns:p14="http://schemas.microsoft.com/office/powerpoint/2010/main" val="1931530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jeni pravokutni oblačić 6"/>
          <p:cNvSpPr/>
          <p:nvPr/>
        </p:nvSpPr>
        <p:spPr>
          <a:xfrm>
            <a:off x="404269" y="1035751"/>
            <a:ext cx="2680420" cy="1275649"/>
          </a:xfrm>
          <a:prstGeom prst="wedgeRoundRectCallout">
            <a:avLst>
              <a:gd name="adj1" fmla="val -52768"/>
              <a:gd name="adj2" fmla="val 9896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And here ? Who do you see? What are they doing?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400" y="228700"/>
            <a:ext cx="550964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3665761" y="2921000"/>
            <a:ext cx="2696939" cy="1219200"/>
          </a:xfrm>
          <a:prstGeom prst="wedgeRoundRectCallout">
            <a:avLst>
              <a:gd name="adj1" fmla="val -10321"/>
              <a:gd name="adj2" fmla="val -6579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THAT WAS SO GREAT!!</a:t>
            </a:r>
          </a:p>
          <a:p>
            <a:pPr algn="ctr">
              <a:lnSpc>
                <a:spcPts val="1877"/>
              </a:lnSpc>
            </a:pP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THANK YOU</a:t>
            </a:r>
          </a:p>
          <a:p>
            <a:pPr algn="ctr">
              <a:lnSpc>
                <a:spcPts val="1877"/>
              </a:lnSpc>
            </a:pPr>
            <a:r>
              <a:rPr lang="en-GB" sz="1400" dirty="0">
                <a:latin typeface="Comic Sans MS"/>
                <a:cs typeface="Comic Sans MS"/>
              </a:rPr>
              <a:t>LOUIS </a:t>
            </a:r>
            <a:r>
              <a:rPr lang="en-GB" sz="1400" dirty="0" err="1">
                <a:latin typeface="Comic Sans MS"/>
                <a:cs typeface="Comic Sans MS"/>
              </a:rPr>
              <a:t>MASAI</a:t>
            </a:r>
            <a:r>
              <a:rPr lang="en-GB" sz="1400" dirty="0">
                <a:latin typeface="Comic Sans MS"/>
                <a:cs typeface="Comic Sans MS"/>
              </a:rPr>
              <a:t> </a:t>
            </a:r>
          </a:p>
          <a:p>
            <a:pPr algn="ctr">
              <a:lnSpc>
                <a:spcPts val="1877"/>
              </a:lnSpc>
            </a:pP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for fighting for us </a:t>
            </a:r>
            <a:r>
              <a:rPr lang="en-GB" sz="1400" dirty="0">
                <a:latin typeface="Comic Sans MS"/>
                <a:cs typeface="Comic Sans MS"/>
              </a:rPr>
              <a:t>!!!! 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7264400" y="3606800"/>
            <a:ext cx="2387599" cy="1384300"/>
          </a:xfrm>
          <a:prstGeom prst="wedgeRoundRectCallout">
            <a:avLst>
              <a:gd name="adj1" fmla="val -36371"/>
              <a:gd name="adj2" fmla="val -9625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… Well, yes, Louis cares about all animals and plants that are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in danger</a:t>
            </a:r>
            <a:r>
              <a:rPr lang="en-GB" b="1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3771900" y="5080000"/>
            <a:ext cx="3365500" cy="1371269"/>
          </a:xfrm>
          <a:prstGeom prst="wedgeRoundRectCallout">
            <a:avLst>
              <a:gd name="adj1" fmla="val 21232"/>
              <a:gd name="adj2" fmla="val -8346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….. </a:t>
            </a:r>
            <a:r>
              <a:rPr lang="en-GB" b="1" dirty="0">
                <a:latin typeface="Comic Sans MS"/>
                <a:cs typeface="Comic Sans MS"/>
              </a:rPr>
              <a:t>Samir</a:t>
            </a:r>
            <a:r>
              <a:rPr lang="en-GB" dirty="0">
                <a:latin typeface="Comic Sans MS"/>
                <a:cs typeface="Comic Sans MS"/>
              </a:rPr>
              <a:t>, you said that Louis </a:t>
            </a:r>
            <a:r>
              <a:rPr lang="en-GB" dirty="0" err="1">
                <a:latin typeface="Comic Sans MS"/>
                <a:cs typeface="Comic Sans MS"/>
              </a:rPr>
              <a:t>Masai</a:t>
            </a:r>
            <a:r>
              <a:rPr lang="en-GB" dirty="0">
                <a:latin typeface="Comic Sans MS"/>
                <a:cs typeface="Comic Sans MS"/>
              </a:rPr>
              <a:t> is involved in more environmental issues, right?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What for example? </a:t>
            </a:r>
            <a:endParaRPr lang="en-GB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8024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90500"/>
            <a:ext cx="9575800" cy="64643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200837" y="397912"/>
            <a:ext cx="3050363" cy="1634088"/>
          </a:xfrm>
          <a:prstGeom prst="wedgeRoundRectCallout">
            <a:avLst>
              <a:gd name="adj1" fmla="val -50476"/>
              <a:gd name="adj2" fmla="val -74318"/>
              <a:gd name="adj3" fmla="val 16667"/>
            </a:avLst>
          </a:prstGeom>
          <a:ln w="57150" cmpd="sng">
            <a:solidFill>
              <a:srgbClr val="CE00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Louis cares about </a:t>
            </a:r>
            <a:r>
              <a:rPr lang="en-GB" sz="1300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MARINE BIODIVERSITY</a:t>
            </a:r>
            <a:r>
              <a:rPr lang="en-GB" sz="13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:</a:t>
            </a:r>
          </a:p>
          <a:p>
            <a:pPr algn="ctr">
              <a:lnSpc>
                <a:spcPts val="1877"/>
              </a:lnSpc>
            </a:pPr>
            <a:r>
              <a:rPr lang="en-GB" sz="13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OCEANS</a:t>
            </a:r>
            <a:r>
              <a:rPr lang="en-GB" sz="13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,  </a:t>
            </a:r>
            <a:r>
              <a:rPr lang="en-GB" sz="13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SEABEDS</a:t>
            </a:r>
            <a:r>
              <a:rPr lang="en-GB" sz="13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</a:p>
          <a:p>
            <a:pPr algn="ctr">
              <a:lnSpc>
                <a:spcPts val="1877"/>
              </a:lnSpc>
            </a:pPr>
            <a:r>
              <a:rPr lang="en-GB" sz="13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REEFS</a:t>
            </a:r>
            <a:r>
              <a:rPr lang="en-GB" sz="13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and all animals and living beings living in the water.</a:t>
            </a:r>
          </a:p>
        </p:txBody>
      </p:sp>
      <p:sp>
        <p:nvSpPr>
          <p:cNvPr id="5" name="Zaobljeni pravokutni oblačić 6"/>
          <p:cNvSpPr/>
          <p:nvPr/>
        </p:nvSpPr>
        <p:spPr>
          <a:xfrm>
            <a:off x="7099300" y="5863167"/>
            <a:ext cx="2590800" cy="867833"/>
          </a:xfrm>
          <a:prstGeom prst="wedgeRoundRectCallout">
            <a:avLst>
              <a:gd name="adj1" fmla="val -32343"/>
              <a:gd name="adj2" fmla="val -10371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See how many </a:t>
            </a:r>
            <a:r>
              <a:rPr lang="en-GB" sz="1300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marine creatures 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he has painted on this </a:t>
            </a:r>
            <a:r>
              <a:rPr lang="en-GB" sz="1300" dirty="0" smtClean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wall.</a:t>
            </a:r>
            <a:endParaRPr lang="en-GB" sz="1300" dirty="0">
              <a:solidFill>
                <a:srgbClr val="0000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60375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03200"/>
            <a:ext cx="9158922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3454400" y="372513"/>
            <a:ext cx="1828800" cy="1164188"/>
          </a:xfrm>
          <a:prstGeom prst="wedgeRoundRectCallout">
            <a:avLst>
              <a:gd name="adj1" fmla="val 4065"/>
              <a:gd name="adj2" fmla="val -71045"/>
              <a:gd name="adj3" fmla="val 16667"/>
            </a:avLst>
          </a:prstGeom>
          <a:ln w="57150" cmpd="sng">
            <a:solidFill>
              <a:srgbClr val="CE00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Why do you think this turtle is in danger </a:t>
            </a:r>
            <a:r>
              <a:rPr lang="en-GB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?</a:t>
            </a:r>
            <a:endParaRPr lang="en-GB" b="1" dirty="0">
              <a:solidFill>
                <a:srgbClr val="CE0046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5901267" y="5312829"/>
            <a:ext cx="2648196" cy="948268"/>
          </a:xfrm>
          <a:prstGeom prst="wedgeRoundRectCallout">
            <a:avLst>
              <a:gd name="adj1" fmla="val 35367"/>
              <a:gd name="adj2" fmla="val -9038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What do turtles rely upon for their survival?</a:t>
            </a:r>
          </a:p>
        </p:txBody>
      </p:sp>
    </p:spTree>
    <p:extLst>
      <p:ext uri="{BB962C8B-B14F-4D97-AF65-F5344CB8AC3E}">
        <p14:creationId xmlns:p14="http://schemas.microsoft.com/office/powerpoint/2010/main" val="175207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54000"/>
            <a:ext cx="9486900" cy="63500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3293533" y="804333"/>
            <a:ext cx="2794000" cy="872068"/>
          </a:xfrm>
          <a:prstGeom prst="wedgeRoundRectCallout">
            <a:avLst>
              <a:gd name="adj1" fmla="val -37569"/>
              <a:gd name="adj2" fmla="val -8959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I am important 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for turtles’ life, too?!?!</a:t>
            </a:r>
          </a:p>
        </p:txBody>
      </p:sp>
    </p:spTree>
    <p:extLst>
      <p:ext uri="{BB962C8B-B14F-4D97-AF65-F5344CB8AC3E}">
        <p14:creationId xmlns:p14="http://schemas.microsoft.com/office/powerpoint/2010/main" val="238727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647700"/>
            <a:ext cx="9626600" cy="5556517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965200" y="575713"/>
            <a:ext cx="2222500" cy="1164188"/>
          </a:xfrm>
          <a:prstGeom prst="wedgeRoundRectCallout">
            <a:avLst>
              <a:gd name="adj1" fmla="val -77569"/>
              <a:gd name="adj2" fmla="val -7213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Max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, what does the sign say ?</a:t>
            </a:r>
            <a:endParaRPr lang="en-GB" b="1" dirty="0">
              <a:solidFill>
                <a:srgbClr val="0000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7" name="Zaobljeni pravokutni oblačić 6"/>
          <p:cNvSpPr/>
          <p:nvPr/>
        </p:nvSpPr>
        <p:spPr>
          <a:xfrm>
            <a:off x="5664200" y="5350913"/>
            <a:ext cx="3263899" cy="1164188"/>
          </a:xfrm>
          <a:prstGeom prst="wedgeRoundRectCallout">
            <a:avLst>
              <a:gd name="adj1" fmla="val 68980"/>
              <a:gd name="adj2" fmla="val 6204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It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says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“</a:t>
            </a:r>
            <a:r>
              <a:rPr lang="en-GB" sz="1400" b="1" dirty="0">
                <a:solidFill>
                  <a:srgbClr val="FF0000"/>
                </a:solidFill>
                <a:latin typeface="Comic Sans MS"/>
                <a:cs typeface="Comic Sans MS"/>
              </a:rPr>
              <a:t>10 tons of plastic washes into LA’s ocean daily. Finback Whales are being force-fed your plastic</a:t>
            </a:r>
            <a:r>
              <a:rPr lang="it-IT" sz="1400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.” </a:t>
            </a:r>
            <a:endParaRPr lang="it-IT" sz="1400" dirty="0">
              <a:solidFill>
                <a:srgbClr val="EF8600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212417" y="139756"/>
            <a:ext cx="3511550" cy="2308324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NOTE FOR TRANSLATORS: the words “10 TONS OF PLASTIC WASHES INTO LA’S OCEAN DAILY. FINBACK WHALES ARE BEING FORCE-FED YOUR PLASTIC” must be translated into your national language. </a:t>
            </a:r>
            <a:r>
              <a:rPr lang="en-GB" b="1" dirty="0" smtClean="0">
                <a:solidFill>
                  <a:srgbClr val="FF0000"/>
                </a:solidFill>
              </a:rPr>
              <a:t>PLEASE  DELETE THESE INSTRUCTIONS AFTERWARDS.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4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03200"/>
            <a:ext cx="9575800" cy="64389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848537" y="5181600"/>
            <a:ext cx="2567763" cy="1066799"/>
          </a:xfrm>
          <a:prstGeom prst="wedgeRoundRectCallout">
            <a:avLst>
              <a:gd name="adj1" fmla="val -61301"/>
              <a:gd name="adj2" fmla="val 8177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Samir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, us bee are relevant for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ea typeface="Lora"/>
                <a:cs typeface="Comic Sans MS"/>
                <a:sym typeface="Lora"/>
              </a:rPr>
              <a:t>sharks</a:t>
            </a:r>
            <a:r>
              <a:rPr lang="en-GB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’ 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lives, too</a:t>
            </a:r>
            <a:r>
              <a:rPr lang="en-GB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??!!!!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6019799" y="5181600"/>
            <a:ext cx="3175001" cy="1397000"/>
          </a:xfrm>
          <a:prstGeom prst="wedgeRoundRectCallout">
            <a:avLst>
              <a:gd name="adj1" fmla="val 75216"/>
              <a:gd name="adj2" fmla="val 42407"/>
              <a:gd name="adj3" fmla="val 16667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Yes, for them too.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This specie is called : 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solidFill>
                  <a:schemeClr val="bg2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BIG EYE THRESHER SHARK</a:t>
            </a:r>
          </a:p>
        </p:txBody>
      </p:sp>
    </p:spTree>
    <p:extLst>
      <p:ext uri="{BB962C8B-B14F-4D97-AF65-F5344CB8AC3E}">
        <p14:creationId xmlns:p14="http://schemas.microsoft.com/office/powerpoint/2010/main" val="133545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6000" y="364320"/>
            <a:ext cx="9180000" cy="6117672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THE ADVENTURES OF</a:t>
            </a:r>
          </a:p>
          <a:p>
            <a:pPr algn="ctr">
              <a:lnSpc>
                <a:spcPct val="200000"/>
              </a:lnSpc>
            </a:pPr>
            <a:r>
              <a:rPr lang="it-IT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MAX</a:t>
            </a: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, </a:t>
            </a:r>
            <a:r>
              <a:rPr lang="it-IT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SAMIR</a:t>
            </a: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 AND </a:t>
            </a:r>
            <a:r>
              <a:rPr lang="it-IT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BUZZYETTE</a:t>
            </a: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2270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utni oblačić 6"/>
          <p:cNvSpPr/>
          <p:nvPr/>
        </p:nvSpPr>
        <p:spPr>
          <a:xfrm>
            <a:off x="787400" y="5346700"/>
            <a:ext cx="3162300" cy="1143000"/>
          </a:xfrm>
          <a:prstGeom prst="wedgeRoundRectCallout">
            <a:avLst>
              <a:gd name="adj1" fmla="val -56384"/>
              <a:gd name="adj2" fmla="val 6604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This fish lives in the Mediterranean. It is in danger due to </a:t>
            </a:r>
            <a:r>
              <a:rPr lang="en-GB" b="1" dirty="0">
                <a:solidFill>
                  <a:srgbClr val="EF8600"/>
                </a:solidFill>
                <a:latin typeface="Comic Sans MS"/>
                <a:ea typeface="Lora"/>
                <a:cs typeface="Comic Sans MS"/>
                <a:sym typeface="Lora"/>
              </a:rPr>
              <a:t>HUMAN FISHING ACTIVITIES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6921500" y="5422900"/>
            <a:ext cx="2133600" cy="1066799"/>
          </a:xfrm>
          <a:prstGeom prst="wedgeRoundRectCallout">
            <a:avLst>
              <a:gd name="adj1" fmla="val 55918"/>
              <a:gd name="adj2" fmla="val 6986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Do you know its name 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1080000"/>
            <a:ext cx="9612000" cy="38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819900" y="818444"/>
            <a:ext cx="2549880" cy="1106313"/>
          </a:xfrm>
          <a:prstGeom prst="wedgeRoundRectCallout">
            <a:avLst>
              <a:gd name="adj1" fmla="val 59546"/>
              <a:gd name="adj2" fmla="val -4061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Here is our friend Louis at work !</a:t>
            </a:r>
          </a:p>
        </p:txBody>
      </p:sp>
    </p:spTree>
    <p:extLst>
      <p:ext uri="{BB962C8B-B14F-4D97-AF65-F5344CB8AC3E}">
        <p14:creationId xmlns:p14="http://schemas.microsoft.com/office/powerpoint/2010/main" val="118535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481539" y="514610"/>
            <a:ext cx="8431893" cy="470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If you enjoyed Louis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Masai</a:t>
            </a: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wall paintings, see more on the internet!</a:t>
            </a: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Search on Google for:</a:t>
            </a: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 err="1">
                <a:solidFill>
                  <a:srgbClr val="0D5BDC"/>
                </a:solidFill>
                <a:latin typeface="Avenir Next Regular"/>
                <a:ea typeface="Lora"/>
                <a:cs typeface="Avenir Next Regular"/>
                <a:sym typeface="Lora"/>
              </a:rPr>
              <a:t>Luo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</a:rPr>
              <a:t>is+Masai+images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45063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2250" y="-1"/>
            <a:chExt cx="7593302" cy="514350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82250" y="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3182768" y="180618"/>
            <a:ext cx="4641144" cy="1893569"/>
          </a:xfrm>
          <a:prstGeom prst="wedgeRoundRectCallout">
            <a:avLst>
              <a:gd name="adj1" fmla="val -1316"/>
              <a:gd name="adj2" fmla="val 8278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816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Very well,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  <a:p>
            <a:pPr algn="ctr">
              <a:lnSpc>
                <a:spcPts val="2816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Let’s continue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exploring the art world.</a:t>
            </a:r>
          </a:p>
          <a:p>
            <a:pPr algn="ctr">
              <a:lnSpc>
                <a:spcPts val="2816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We would like to introduce you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another astonishing artist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12897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210963" y="411173"/>
            <a:ext cx="3485443" cy="1078407"/>
          </a:xfrm>
          <a:prstGeom prst="rect">
            <a:avLst/>
          </a:prstGeom>
          <a:noFill/>
          <a:ln w="38100" cap="rnd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</a:t>
            </a:r>
            <a:endParaRPr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7" name="Google Shape;113;p21"/>
          <p:cNvSpPr txBox="1">
            <a:spLocks/>
          </p:cNvSpPr>
          <p:nvPr/>
        </p:nvSpPr>
        <p:spPr>
          <a:xfrm>
            <a:off x="4338436" y="1827715"/>
            <a:ext cx="4980518" cy="111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ts val="2816"/>
              </a:lnSpc>
              <a:buNone/>
            </a:pP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Do you know what it is?</a:t>
            </a:r>
          </a:p>
          <a:p>
            <a:pPr marL="0" indent="0" algn="ctr">
              <a:lnSpc>
                <a:spcPts val="2816"/>
              </a:lnSpc>
              <a:buNone/>
            </a:pP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Do you have some porcelain object in your house ?</a:t>
            </a:r>
          </a:p>
        </p:txBody>
      </p:sp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0" y="3544715"/>
            <a:ext cx="1638000" cy="1440000"/>
          </a:xfrm>
          <a:prstGeom prst="rect">
            <a:avLst/>
          </a:prstGeom>
        </p:spPr>
      </p:pic>
      <p:pic>
        <p:nvPicPr>
          <p:cNvPr id="3" name="Immagine 2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22209" y="5192893"/>
            <a:ext cx="1170000" cy="1440000"/>
          </a:xfrm>
          <a:prstGeom prst="rect">
            <a:avLst/>
          </a:prstGeom>
        </p:spPr>
      </p:pic>
      <p:pic>
        <p:nvPicPr>
          <p:cNvPr id="4" name="Immagine 3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36314" y="3556009"/>
            <a:ext cx="1170000" cy="1440000"/>
          </a:xfrm>
          <a:prstGeom prst="rect">
            <a:avLst/>
          </a:prstGeom>
        </p:spPr>
      </p:pic>
      <p:pic>
        <p:nvPicPr>
          <p:cNvPr id="9" name="Immagine 8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750975" y="5192896"/>
            <a:ext cx="1170000" cy="144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896435" y="5159025"/>
            <a:ext cx="1638000" cy="1440000"/>
          </a:xfrm>
          <a:prstGeom prst="rect">
            <a:avLst/>
          </a:prstGeom>
        </p:spPr>
      </p:pic>
      <p:pic>
        <p:nvPicPr>
          <p:cNvPr id="11" name="Immagine 10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099291" y="3553169"/>
            <a:ext cx="1170000" cy="1440000"/>
          </a:xfrm>
          <a:prstGeom prst="rect">
            <a:avLst/>
          </a:prstGeom>
        </p:spPr>
      </p:pic>
      <p:pic>
        <p:nvPicPr>
          <p:cNvPr id="12" name="Immagine 1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456786" y="3556001"/>
            <a:ext cx="1170000" cy="1440000"/>
          </a:xfrm>
          <a:prstGeom prst="rect">
            <a:avLst/>
          </a:prstGeom>
        </p:spPr>
      </p:pic>
      <p:pic>
        <p:nvPicPr>
          <p:cNvPr id="13" name="Immagine 1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789" y="5170312"/>
            <a:ext cx="1170000" cy="144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254500" y="368300"/>
            <a:ext cx="5384800" cy="80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16"/>
              </a:lnSpc>
            </a:pP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Kate MacDowell is an artist from the USA.</a:t>
            </a:r>
          </a:p>
          <a:p>
            <a:pPr>
              <a:lnSpc>
                <a:spcPts val="2816"/>
              </a:lnSpc>
            </a:pP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She loves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 </a:t>
            </a: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most of all.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668" y="1926167"/>
            <a:ext cx="325692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7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3;p21"/>
          <p:cNvSpPr txBox="1">
            <a:spLocks/>
          </p:cNvSpPr>
          <p:nvPr/>
        </p:nvSpPr>
        <p:spPr>
          <a:xfrm>
            <a:off x="415027" y="618391"/>
            <a:ext cx="3636273" cy="180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3168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 loves porcelain because of its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NICETY 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and 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THINNESS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  <a:p>
            <a:pPr marL="0" indent="0">
              <a:lnSpc>
                <a:spcPts val="3168"/>
              </a:lnSpc>
              <a:buNone/>
            </a:pPr>
            <a:endParaRPr lang="en-GB" sz="2000" dirty="0">
              <a:solidFill>
                <a:srgbClr val="00000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pic>
        <p:nvPicPr>
          <p:cNvPr id="8" name="Immagine 7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2984500"/>
            <a:ext cx="2451100" cy="2434167"/>
          </a:xfrm>
          <a:prstGeom prst="rect">
            <a:avLst/>
          </a:prstGeom>
        </p:spPr>
      </p:pic>
      <p:sp>
        <p:nvSpPr>
          <p:cNvPr id="9" name="Google Shape;113;p21"/>
          <p:cNvSpPr txBox="1">
            <a:spLocks/>
          </p:cNvSpPr>
          <p:nvPr/>
        </p:nvSpPr>
        <p:spPr>
          <a:xfrm>
            <a:off x="4728635" y="2959100"/>
            <a:ext cx="380576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ts val="3168"/>
              </a:lnSpc>
              <a:buNone/>
            </a:pP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Fragility of ecological networks ??</a:t>
            </a:r>
          </a:p>
          <a:p>
            <a:pPr marL="0" indent="0" algn="ctr">
              <a:lnSpc>
                <a:spcPts val="3168"/>
              </a:lnSpc>
              <a:buNone/>
            </a:pPr>
            <a:endParaRPr lang="en-GB" sz="2400" b="1" dirty="0">
              <a:solidFill>
                <a:srgbClr val="CE0046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L="0" indent="0" algn="ctr">
              <a:lnSpc>
                <a:spcPts val="3168"/>
              </a:lnSpc>
              <a:buNone/>
            </a:pP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What does it mean ?!?</a:t>
            </a:r>
          </a:p>
        </p:txBody>
      </p:sp>
      <p:sp>
        <p:nvSpPr>
          <p:cNvPr id="6" name="Google Shape;113;p21"/>
          <p:cNvSpPr txBox="1">
            <a:spLocks/>
          </p:cNvSpPr>
          <p:nvPr/>
        </p:nvSpPr>
        <p:spPr>
          <a:xfrm>
            <a:off x="5105400" y="618391"/>
            <a:ext cx="3893255" cy="137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3168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 fragility recalls her  the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FRAGILITY OF ECOLOGICAL NETWORKS</a:t>
            </a:r>
          </a:p>
        </p:txBody>
      </p:sp>
    </p:spTree>
    <p:extLst>
      <p:ext uri="{BB962C8B-B14F-4D97-AF65-F5344CB8AC3E}">
        <p14:creationId xmlns:p14="http://schemas.microsoft.com/office/powerpoint/2010/main" val="382544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 txBox="1">
            <a:spLocks/>
          </p:cNvSpPr>
          <p:nvPr/>
        </p:nvSpPr>
        <p:spPr>
          <a:xfrm>
            <a:off x="339373" y="1414362"/>
            <a:ext cx="4626327" cy="6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44703" indent="0">
              <a:lnSpc>
                <a:spcPct val="108571"/>
              </a:lnSpc>
              <a:buSzPct val="55810"/>
              <a:buNone/>
            </a:pPr>
            <a:r>
              <a:rPr lang="en-GB" sz="1900">
                <a:solidFill>
                  <a:schemeClr val="tx1"/>
                </a:solidFill>
              </a:rPr>
              <a:t>Kate is really </a:t>
            </a:r>
            <a:r>
              <a:rPr lang="en-GB" sz="1900" b="1">
                <a:solidFill>
                  <a:srgbClr val="7400D0"/>
                </a:solidFill>
              </a:rPr>
              <a:t>FOND OF NATURE</a:t>
            </a:r>
            <a:r>
              <a:rPr lang="en-GB" sz="190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50659" y="3443119"/>
            <a:ext cx="4551542" cy="118025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ts val="2816"/>
              </a:lnSpc>
            </a:pPr>
            <a:r>
              <a:rPr lang="en-GB" sz="1900" b="1" dirty="0">
                <a:solidFill>
                  <a:srgbClr val="7400D0"/>
                </a:solidFill>
              </a:rPr>
              <a:t>RELATION</a:t>
            </a:r>
            <a:r>
              <a:rPr lang="en-GB" sz="1900" dirty="0">
                <a:solidFill>
                  <a:srgbClr val="7400D0"/>
                </a:solidFill>
              </a:rPr>
              <a:t> </a:t>
            </a:r>
            <a:r>
              <a:rPr lang="en-GB" sz="1900" dirty="0"/>
              <a:t>between humans and natural world is often </a:t>
            </a:r>
            <a:r>
              <a:rPr lang="en-GB" sz="1900" b="1" dirty="0">
                <a:solidFill>
                  <a:srgbClr val="7400D0"/>
                </a:solidFill>
              </a:rPr>
              <a:t>VERY COMPLICATED</a:t>
            </a:r>
            <a:r>
              <a:rPr lang="en-GB" sz="1900" dirty="0"/>
              <a:t>.</a:t>
            </a:r>
          </a:p>
        </p:txBody>
      </p:sp>
      <p:sp>
        <p:nvSpPr>
          <p:cNvPr id="7" name="Google Shape;195;p32"/>
          <p:cNvSpPr txBox="1"/>
          <p:nvPr/>
        </p:nvSpPr>
        <p:spPr>
          <a:xfrm>
            <a:off x="394405" y="325276"/>
            <a:ext cx="4567767" cy="539798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WHAT DOES KATE TELL US ?</a:t>
            </a:r>
          </a:p>
        </p:txBody>
      </p:sp>
      <p:sp>
        <p:nvSpPr>
          <p:cNvPr id="10" name="Segnaposto testo 2"/>
          <p:cNvSpPr txBox="1">
            <a:spLocks/>
          </p:cNvSpPr>
          <p:nvPr/>
        </p:nvSpPr>
        <p:spPr>
          <a:xfrm>
            <a:off x="319323" y="2011262"/>
            <a:ext cx="4918012" cy="137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44703" indent="0">
              <a:lnSpc>
                <a:spcPts val="2816"/>
              </a:lnSpc>
              <a:buSzPct val="55810"/>
              <a:buNone/>
            </a:pPr>
            <a:r>
              <a:rPr lang="en-GB" sz="1900" dirty="0">
                <a:solidFill>
                  <a:schemeClr val="tx1"/>
                </a:solidFill>
              </a:rPr>
              <a:t>She is very concerned because </a:t>
            </a:r>
            <a:r>
              <a:rPr lang="en-GB" sz="1900" b="1" dirty="0">
                <a:solidFill>
                  <a:srgbClr val="7400D0"/>
                </a:solidFill>
              </a:rPr>
              <a:t>HUMAN BEINGS MISTREAT NATURE</a:t>
            </a:r>
            <a:r>
              <a:rPr lang="en-GB" sz="1900" dirty="0">
                <a:solidFill>
                  <a:schemeClr val="tx1"/>
                </a:solidFill>
              </a:rPr>
              <a:t> and</a:t>
            </a:r>
          </a:p>
          <a:p>
            <a:pPr marL="0" marR="44703" indent="0">
              <a:lnSpc>
                <a:spcPts val="2816"/>
              </a:lnSpc>
              <a:buSzPct val="55810"/>
              <a:buNone/>
            </a:pPr>
            <a:r>
              <a:rPr lang="en-GB" sz="1900" b="1" dirty="0">
                <a:solidFill>
                  <a:srgbClr val="7400D0"/>
                </a:solidFill>
              </a:rPr>
              <a:t>DON’T RESPECT HER</a:t>
            </a:r>
            <a:r>
              <a:rPr lang="en-GB" sz="1900" dirty="0">
                <a:solidFill>
                  <a:schemeClr val="tx1"/>
                </a:solidFill>
              </a:rPr>
              <a:t>.</a:t>
            </a:r>
            <a:endParaRPr lang="en-GB" sz="1900" b="1" dirty="0">
              <a:solidFill>
                <a:schemeClr val="tx1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500" y="4854232"/>
            <a:ext cx="4951588" cy="118025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GB" sz="19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Give some example of a difficult relation between human beings</a:t>
            </a:r>
          </a:p>
          <a:p>
            <a:pPr algn="ctr">
              <a:lnSpc>
                <a:spcPts val="2816"/>
              </a:lnSpc>
            </a:pPr>
            <a:r>
              <a:rPr lang="en-GB" sz="19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and Nature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29" y="1003300"/>
            <a:ext cx="483387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 animBg="1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165100"/>
            <a:ext cx="4337340" cy="612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9477" y="1038567"/>
            <a:ext cx="5107524" cy="2120679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ts val="3168"/>
              </a:lnSpc>
            </a:pPr>
            <a:r>
              <a:rPr lang="en-GB" sz="1900" dirty="0"/>
              <a:t>Kate’s </a:t>
            </a:r>
            <a:r>
              <a:rPr lang="en-GB" sz="1900" b="1" dirty="0">
                <a:solidFill>
                  <a:srgbClr val="7400D0"/>
                </a:solidFill>
              </a:rPr>
              <a:t>MISSION</a:t>
            </a:r>
            <a:r>
              <a:rPr lang="en-GB" sz="1900" dirty="0">
                <a:solidFill>
                  <a:srgbClr val="7400D0"/>
                </a:solidFill>
              </a:rPr>
              <a:t> </a:t>
            </a:r>
            <a:r>
              <a:rPr lang="en-GB" sz="1900" dirty="0"/>
              <a:t>is to </a:t>
            </a:r>
            <a:r>
              <a:rPr lang="en-GB" sz="1900" b="1" dirty="0">
                <a:solidFill>
                  <a:srgbClr val="7400D0"/>
                </a:solidFill>
              </a:rPr>
              <a:t>HELP PEOPLE COMPREHEND  </a:t>
            </a:r>
            <a:r>
              <a:rPr lang="en-GB" sz="1900" dirty="0"/>
              <a:t>this difficult relation.</a:t>
            </a:r>
          </a:p>
          <a:p>
            <a:pPr>
              <a:lnSpc>
                <a:spcPts val="3168"/>
              </a:lnSpc>
            </a:pPr>
            <a:r>
              <a:rPr lang="en-GB" sz="1900" dirty="0">
                <a:solidFill>
                  <a:schemeClr val="tx1"/>
                </a:solidFill>
              </a:rPr>
              <a:t>For example, her artworks tell us about </a:t>
            </a:r>
            <a:r>
              <a:rPr lang="en-GB" sz="1900" b="1" dirty="0">
                <a:solidFill>
                  <a:srgbClr val="7400D0"/>
                </a:solidFill>
              </a:rPr>
              <a:t>CLIMATE CHANGE, POLLUTION </a:t>
            </a:r>
            <a:r>
              <a:rPr lang="en-GB" sz="1900" dirty="0"/>
              <a:t>and</a:t>
            </a:r>
            <a:r>
              <a:rPr lang="en-GB" sz="1900" b="1" dirty="0"/>
              <a:t> </a:t>
            </a:r>
            <a:r>
              <a:rPr lang="en-GB" sz="2000" b="1" dirty="0">
                <a:solidFill>
                  <a:srgbClr val="7400D0"/>
                </a:solidFill>
              </a:rPr>
              <a:t>GENETICALLY MODIFIED ORGANISMS</a:t>
            </a:r>
            <a:r>
              <a:rPr lang="en-GB" sz="1900" dirty="0">
                <a:solidFill>
                  <a:srgbClr val="7400D0"/>
                </a:solidFill>
              </a:rPr>
              <a:t>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31800" y="4301079"/>
            <a:ext cx="4483092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GB" sz="21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Do you know what these expressions mean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70555" y="6401845"/>
            <a:ext cx="3980746" cy="35455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it-IT" dirty="0">
                <a:latin typeface="Avenir Next Regular"/>
                <a:cs typeface="Avenir Next Regular"/>
              </a:rPr>
              <a:t>Kate </a:t>
            </a:r>
            <a:r>
              <a:rPr lang="it-IT" dirty="0" err="1">
                <a:latin typeface="Avenir Next Regular"/>
                <a:cs typeface="Avenir Next Regular"/>
              </a:rPr>
              <a:t>MacDowell</a:t>
            </a:r>
            <a:r>
              <a:rPr lang="it-IT" dirty="0">
                <a:latin typeface="Avenir Next Regular"/>
                <a:cs typeface="Avenir Next Regular"/>
              </a:rPr>
              <a:t> in </a:t>
            </a:r>
            <a:r>
              <a:rPr lang="it-IT" dirty="0" err="1">
                <a:latin typeface="Avenir Next Regular"/>
                <a:cs typeface="Avenir Next Regular"/>
              </a:rPr>
              <a:t>her</a:t>
            </a:r>
            <a:r>
              <a:rPr lang="it-IT" dirty="0">
                <a:latin typeface="Avenir Next Regular"/>
                <a:cs typeface="Avenir Next Regular"/>
              </a:rPr>
              <a:t> studio.</a:t>
            </a:r>
          </a:p>
        </p:txBody>
      </p:sp>
    </p:spTree>
    <p:extLst>
      <p:ext uri="{BB962C8B-B14F-4D97-AF65-F5344CB8AC3E}">
        <p14:creationId xmlns:p14="http://schemas.microsoft.com/office/powerpoint/2010/main" val="333064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7" name="Zaobljeni pravokutni oblačić 6"/>
          <p:cNvSpPr/>
          <p:nvPr/>
        </p:nvSpPr>
        <p:spPr>
          <a:xfrm>
            <a:off x="3155246" y="174946"/>
            <a:ext cx="4430183" cy="1663028"/>
          </a:xfrm>
          <a:prstGeom prst="wedgeRoundRectCallout">
            <a:avLst>
              <a:gd name="adj1" fmla="val -326"/>
              <a:gd name="adj2" fmla="val 8162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Have a look at Kate’s </a:t>
            </a:r>
            <a:r>
              <a:rPr lang="en-GB" sz="1900" b="1" dirty="0">
                <a:solidFill>
                  <a:srgbClr val="EF8600"/>
                </a:solidFill>
                <a:latin typeface="Comic Sans MS"/>
                <a:cs typeface="Comic Sans MS"/>
              </a:rPr>
              <a:t>ARTWORKS</a:t>
            </a:r>
          </a:p>
          <a:p>
            <a:pPr algn="ctr"/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and let’s try to understand together what her </a:t>
            </a:r>
            <a:r>
              <a:rPr lang="en-GB" sz="19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MESSAGE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is.</a:t>
            </a:r>
            <a:endParaRPr lang="en-GB" sz="1900" b="1" dirty="0">
              <a:solidFill>
                <a:srgbClr val="EF8600"/>
              </a:solidFill>
              <a:latin typeface="Comic Sans MS"/>
              <a:cs typeface="Comic Sans MS"/>
            </a:endParaRPr>
          </a:p>
          <a:p>
            <a:pPr algn="ctr"/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Look attentively at the details. </a:t>
            </a:r>
            <a:endParaRPr lang="en-GB" sz="1900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6300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304800"/>
            <a:ext cx="65786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7365999" y="2637090"/>
            <a:ext cx="2540001" cy="7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/>
            <a:r>
              <a:rPr lang="en-GB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Mutiny Fruit – Apple</a:t>
            </a:r>
            <a:r>
              <a:rPr lang="en-GB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</a:t>
            </a:r>
          </a:p>
          <a:p>
            <a:pPr lvl="0" algn="ctr"/>
            <a:r>
              <a:rPr lang="en-GB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2017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2324100" y="5105401"/>
            <a:ext cx="1727200" cy="990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2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27001"/>
          <a:stretch/>
        </p:blipFill>
        <p:spPr>
          <a:xfrm>
            <a:off x="2540146" y="322797"/>
            <a:ext cx="487402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28388" t="44215" r="39208"/>
          <a:stretch/>
        </p:blipFill>
        <p:spPr>
          <a:xfrm>
            <a:off x="7619950" y="322799"/>
            <a:ext cx="194837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00" y="3238749"/>
            <a:ext cx="4457695" cy="34290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l="36023" t="30791" r="39648" b="9266"/>
          <a:stretch/>
        </p:blipFill>
        <p:spPr>
          <a:xfrm>
            <a:off x="5209399" y="3276991"/>
            <a:ext cx="1948373" cy="3396508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7381483" y="4987417"/>
            <a:ext cx="2169253" cy="462854"/>
          </a:xfrm>
          <a:prstGeom prst="rect">
            <a:avLst/>
          </a:prstGeom>
          <a:gradFill flip="none" rotWithShape="1">
            <a:gsLst>
              <a:gs pos="19000">
                <a:srgbClr val="FC532E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“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What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?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?!!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A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bee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..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??”</a:t>
            </a:r>
            <a:endParaRPr dirty="0">
              <a:latin typeface="Comic Sans MS"/>
              <a:ea typeface="Georgia"/>
              <a:cs typeface="Comic Sans MS"/>
              <a:sym typeface="Georgia"/>
            </a:endParaRPr>
          </a:p>
        </p:txBody>
      </p:sp>
      <p:sp>
        <p:nvSpPr>
          <p:cNvPr id="9" name="Google Shape;59;p13"/>
          <p:cNvSpPr txBox="1"/>
          <p:nvPr/>
        </p:nvSpPr>
        <p:spPr>
          <a:xfrm>
            <a:off x="7383360" y="3287637"/>
            <a:ext cx="2152475" cy="1447739"/>
          </a:xfrm>
          <a:prstGeom prst="rect">
            <a:avLst/>
          </a:prstGeom>
          <a:gradFill flip="none" rotWithShape="1">
            <a:gsLst>
              <a:gs pos="53000">
                <a:srgbClr val="407C3F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rgbClr val="407C3F"/>
            </a:solidFill>
          </a:ln>
          <a:effectLst/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“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I’VE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FOUND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A LITTLE BEE IN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DANGER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!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SHE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NEEDS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it-IT" dirty="0" err="1">
                <a:latin typeface="Comic Sans MS"/>
                <a:ea typeface="Georgia"/>
                <a:cs typeface="Comic Sans MS"/>
                <a:sym typeface="Georgia"/>
              </a:rPr>
              <a:t>US</a:t>
            </a:r>
            <a:r>
              <a:rPr lang="it-IT" dirty="0">
                <a:latin typeface="Comic Sans MS"/>
                <a:ea typeface="Georgia"/>
                <a:cs typeface="Comic Sans MS"/>
                <a:sym typeface="Georgia"/>
              </a:rPr>
              <a:t>!! COME!!</a:t>
            </a:r>
            <a:r>
              <a:rPr lang="it" dirty="0">
                <a:latin typeface="Comic Sans MS"/>
                <a:ea typeface="Georgia"/>
                <a:cs typeface="Comic Sans MS"/>
                <a:sym typeface="Georgia"/>
              </a:rPr>
              <a:t>”</a:t>
            </a:r>
            <a:endParaRPr dirty="0">
              <a:latin typeface="Comic Sans MS"/>
              <a:ea typeface="Georgia"/>
              <a:cs typeface="Comic Sans MS"/>
              <a:sym typeface="Georgia"/>
            </a:endParaRPr>
          </a:p>
        </p:txBody>
      </p:sp>
      <p:sp>
        <p:nvSpPr>
          <p:cNvPr id="10" name="Google Shape;59;p13"/>
          <p:cNvSpPr txBox="1"/>
          <p:nvPr/>
        </p:nvSpPr>
        <p:spPr>
          <a:xfrm>
            <a:off x="136849" y="319847"/>
            <a:ext cx="2213174" cy="2186403"/>
          </a:xfrm>
          <a:prstGeom prst="rect">
            <a:avLst/>
          </a:prstGeom>
          <a:solidFill>
            <a:schemeClr val="tx2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/>
            <a:r>
              <a:rPr lang="en-GB" b="1" dirty="0">
                <a:solidFill>
                  <a:srgbClr val="FC532E"/>
                </a:solidFill>
                <a:latin typeface="Comic Sans MS"/>
                <a:ea typeface="Georgia"/>
                <a:cs typeface="Comic Sans MS"/>
                <a:sym typeface="Georgia"/>
              </a:rPr>
              <a:t>MAX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 IS ON HIS WAY BACK FROM SCHOOL, WHEN HE GETS A MESSAGE FROM HIS BEST FRIEND </a:t>
            </a:r>
            <a:r>
              <a:rPr lang="en-GB" b="1" dirty="0">
                <a:solidFill>
                  <a:srgbClr val="407C3F"/>
                </a:solidFill>
                <a:latin typeface="Comic Sans MS"/>
                <a:ea typeface="Georgia"/>
                <a:cs typeface="Comic Sans MS"/>
                <a:sym typeface="Georgia"/>
              </a:rPr>
              <a:t>SAMIR</a:t>
            </a:r>
            <a:r>
              <a:rPr lang="en-GB" b="1" dirty="0">
                <a:solidFill>
                  <a:srgbClr val="74D61A"/>
                </a:solidFill>
                <a:latin typeface="Comic Sans MS"/>
                <a:ea typeface="Georgia"/>
                <a:cs typeface="Comic Sans MS"/>
                <a:sym typeface="Georgia"/>
              </a:rPr>
              <a:t> 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, ASKING FOR HELP….. </a:t>
            </a:r>
          </a:p>
        </p:txBody>
      </p:sp>
    </p:spTree>
    <p:extLst>
      <p:ext uri="{BB962C8B-B14F-4D97-AF65-F5344CB8AC3E}">
        <p14:creationId xmlns:p14="http://schemas.microsoft.com/office/powerpoint/2010/main" val="197162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393700"/>
            <a:ext cx="5689600" cy="60960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6242174" y="160590"/>
            <a:ext cx="3390447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/>
            <a:r>
              <a:rPr lang="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Cross-Pollination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2009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636191" y="3632200"/>
            <a:ext cx="837009" cy="1036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aobljeni pravokutni oblačić 6"/>
          <p:cNvSpPr/>
          <p:nvPr/>
        </p:nvSpPr>
        <p:spPr>
          <a:xfrm>
            <a:off x="6255457" y="4775201"/>
            <a:ext cx="2732535" cy="1712020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Why</a:t>
            </a:r>
            <a:r>
              <a:rPr lang="en-GB" sz="1900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has the artist realized human 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hands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bees</a:t>
            </a:r>
            <a:r>
              <a:rPr lang="en-GB" sz="1900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and 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pollen 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889000" y="4787901"/>
            <a:ext cx="1727200" cy="990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1333500"/>
            <a:ext cx="4292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4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266700"/>
            <a:ext cx="62992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0" y="230012"/>
            <a:ext cx="3360965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en-GB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First and last breath</a:t>
            </a:r>
            <a:r>
              <a:rPr lang="en-GB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2010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495301" y="1308100"/>
            <a:ext cx="3149600" cy="1728594"/>
          </a:xfrm>
          <a:prstGeom prst="wedgeRoundRectCallout">
            <a:avLst>
              <a:gd name="adj1" fmla="val -53602"/>
              <a:gd name="adj2" fmla="val -76881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This artwork’s title is “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First and Last Breath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”. Why has the artist chosen this title?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1393758" y="3465690"/>
            <a:ext cx="2926364" cy="1275644"/>
          </a:xfrm>
          <a:prstGeom prst="wedgeRoundRectCallout">
            <a:avLst>
              <a:gd name="adj1" fmla="val -74962"/>
              <a:gd name="adj2" fmla="val -1562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Which animals are these 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1081903" y="5192890"/>
            <a:ext cx="2926364" cy="1275644"/>
          </a:xfrm>
          <a:prstGeom prst="wedgeRoundRectCallout">
            <a:avLst>
              <a:gd name="adj1" fmla="val -76529"/>
              <a:gd name="adj2" fmla="val 2508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Do you see anything weird in this sculpture ?</a:t>
            </a:r>
          </a:p>
        </p:txBody>
      </p:sp>
    </p:spTree>
    <p:extLst>
      <p:ext uri="{BB962C8B-B14F-4D97-AF65-F5344CB8AC3E}">
        <p14:creationId xmlns:p14="http://schemas.microsoft.com/office/powerpoint/2010/main" val="368816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334133" y="169334"/>
            <a:ext cx="3105444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Last of his tribe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2012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1321225" y="1227845"/>
            <a:ext cx="1992369" cy="1154451"/>
          </a:xfrm>
          <a:prstGeom prst="wedgeRoundRectCallout">
            <a:avLst>
              <a:gd name="adj1" fmla="val -105904"/>
              <a:gd name="adj2" fmla="val -5305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sz="1800" b="1" dirty="0">
                <a:solidFill>
                  <a:srgbClr val="CE0046"/>
                </a:solidFill>
                <a:latin typeface="Comic Sans MS"/>
                <a:cs typeface="Comic Sans MS"/>
              </a:rPr>
              <a:t>What do you see here ?</a:t>
            </a:r>
          </a:p>
        </p:txBody>
      </p:sp>
      <p:sp>
        <p:nvSpPr>
          <p:cNvPr id="9" name="Zaobljeni pravokutni oblačić 6"/>
          <p:cNvSpPr/>
          <p:nvPr/>
        </p:nvSpPr>
        <p:spPr>
          <a:xfrm>
            <a:off x="840036" y="3643666"/>
            <a:ext cx="2586141" cy="1797577"/>
          </a:xfrm>
          <a:prstGeom prst="wedgeRoundRectCallout">
            <a:avLst>
              <a:gd name="adj1" fmla="val -75528"/>
              <a:gd name="adj2" fmla="val -3303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A little help.</a:t>
            </a:r>
          </a:p>
          <a:p>
            <a:pPr algn="ctr">
              <a:lnSpc>
                <a:spcPts val="2464"/>
              </a:lnSpc>
            </a:pP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This artwork composition’s title is “</a:t>
            </a:r>
            <a:r>
              <a:rPr lang="en-GB" sz="1800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Last of his tribe</a:t>
            </a: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”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0" y="330200"/>
            <a:ext cx="62992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75730"/>
            <a:ext cx="9563100" cy="60325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095500" y="121588"/>
            <a:ext cx="4165599" cy="38533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GB" sz="1800" b="1" i="1" dirty="0">
                <a:solidFill>
                  <a:srgbClr val="7400D0"/>
                </a:solidFill>
              </a:rPr>
              <a:t>Nursemaid 1, 2 e </a:t>
            </a:r>
            <a:r>
              <a:rPr lang="en-GB" sz="1800" b="1" i="1" dirty="0" smtClean="0">
                <a:solidFill>
                  <a:srgbClr val="7400D0"/>
                </a:solidFill>
              </a:rPr>
              <a:t>3</a:t>
            </a:r>
            <a:r>
              <a:rPr lang="en-GB" sz="1800" b="1" dirty="0" smtClean="0">
                <a:solidFill>
                  <a:srgbClr val="7400D0"/>
                </a:solidFill>
              </a:rPr>
              <a:t>, 2015</a:t>
            </a:r>
            <a:endParaRPr lang="en-GB" sz="1800" b="1" dirty="0">
              <a:solidFill>
                <a:srgbClr val="7400D0"/>
              </a:solidFill>
            </a:endParaRPr>
          </a:p>
        </p:txBody>
      </p:sp>
      <p:sp>
        <p:nvSpPr>
          <p:cNvPr id="11" name="Zaobljeni pravokutni oblačić 6"/>
          <p:cNvSpPr/>
          <p:nvPr/>
        </p:nvSpPr>
        <p:spPr>
          <a:xfrm>
            <a:off x="6654800" y="203200"/>
            <a:ext cx="2232984" cy="1358900"/>
          </a:xfrm>
          <a:prstGeom prst="wedgeRoundRectCallout">
            <a:avLst>
              <a:gd name="adj1" fmla="val 78983"/>
              <a:gd name="adj2" fmla="val -3441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What do you think about these statues?</a:t>
            </a:r>
          </a:p>
        </p:txBody>
      </p:sp>
      <p:sp>
        <p:nvSpPr>
          <p:cNvPr id="7" name="Zaobljeni pravokutni oblačić 6"/>
          <p:cNvSpPr/>
          <p:nvPr/>
        </p:nvSpPr>
        <p:spPr>
          <a:xfrm>
            <a:off x="385751" y="1092200"/>
            <a:ext cx="2199824" cy="1143000"/>
          </a:xfrm>
          <a:prstGeom prst="wedgeRoundRectCallout">
            <a:avLst>
              <a:gd name="adj1" fmla="val -30095"/>
              <a:gd name="adj2" fmla="val -9283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What do they have to do with BIODIVERSITY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945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884442" y="350754"/>
            <a:ext cx="3360965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Feral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2019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5897739" y="5452535"/>
            <a:ext cx="2429130" cy="1083733"/>
          </a:xfrm>
          <a:prstGeom prst="wedgeRoundRectCallout">
            <a:avLst>
              <a:gd name="adj1" fmla="val 94246"/>
              <a:gd name="adj2" fmla="val -5916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800" b="1" dirty="0">
                <a:solidFill>
                  <a:srgbClr val="CE0046"/>
                </a:solidFill>
                <a:latin typeface="Comic Sans MS"/>
                <a:cs typeface="Comic Sans MS"/>
              </a:rPr>
              <a:t>What’s happening here?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03400"/>
            <a:ext cx="96012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266700"/>
            <a:ext cx="6934200" cy="62865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580672" y="1025758"/>
            <a:ext cx="2721328" cy="1476142"/>
          </a:xfrm>
          <a:prstGeom prst="wedgeRoundRectCallout">
            <a:avLst>
              <a:gd name="adj1" fmla="val -65682"/>
              <a:gd name="adj2" fmla="val -4272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The word 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SOLIFILIA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is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a 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NEOLOGISM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coined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by Glenn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Albrecht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, an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Australian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environmental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philosopher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, a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contemporary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of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ours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. 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292100" y="2803758"/>
            <a:ext cx="2895600" cy="1399942"/>
          </a:xfrm>
          <a:prstGeom prst="wedgeRoundRectCallout">
            <a:avLst>
              <a:gd name="adj1" fmla="val 65258"/>
              <a:gd name="adj2" fmla="val -6503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sz="1400" dirty="0">
                <a:latin typeface="Comic Sans MS"/>
                <a:cs typeface="Comic Sans MS"/>
              </a:rPr>
              <a:t>The </a:t>
            </a:r>
            <a:r>
              <a:rPr lang="it-IT" sz="1400" b="1" dirty="0">
                <a:latin typeface="Comic Sans MS"/>
                <a:cs typeface="Comic Sans MS"/>
              </a:rPr>
              <a:t>MEANING</a:t>
            </a:r>
            <a:r>
              <a:rPr lang="it-IT" sz="1400" dirty="0">
                <a:latin typeface="Comic Sans MS"/>
                <a:cs typeface="Comic Sans MS"/>
              </a:rPr>
              <a:t> of </a:t>
            </a:r>
            <a:r>
              <a:rPr lang="it-IT" sz="1400" dirty="0" err="1">
                <a:latin typeface="Comic Sans MS"/>
                <a:cs typeface="Comic Sans MS"/>
              </a:rPr>
              <a:t>this</a:t>
            </a:r>
            <a:r>
              <a:rPr lang="it-IT" sz="1400" dirty="0">
                <a:latin typeface="Comic Sans MS"/>
                <a:cs typeface="Comic Sans MS"/>
              </a:rPr>
              <a:t> word </a:t>
            </a:r>
            <a:r>
              <a:rPr lang="it-IT" sz="1400" dirty="0" err="1">
                <a:latin typeface="Comic Sans MS"/>
                <a:cs typeface="Comic Sans MS"/>
              </a:rPr>
              <a:t>is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rather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complicated</a:t>
            </a:r>
            <a:r>
              <a:rPr lang="it-IT" sz="1400" dirty="0">
                <a:latin typeface="Comic Sans MS"/>
                <a:cs typeface="Comic Sans MS"/>
              </a:rPr>
              <a:t>. To </a:t>
            </a:r>
            <a:r>
              <a:rPr lang="it-IT" sz="1400" dirty="0" err="1">
                <a:latin typeface="Comic Sans MS"/>
                <a:cs typeface="Comic Sans MS"/>
              </a:rPr>
              <a:t>explain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it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simply</a:t>
            </a:r>
            <a:r>
              <a:rPr lang="it-IT" sz="1400" dirty="0">
                <a:latin typeface="Comic Sans MS"/>
                <a:cs typeface="Comic Sans MS"/>
              </a:rPr>
              <a:t>, </a:t>
            </a:r>
            <a:r>
              <a:rPr lang="it-IT" sz="1400" dirty="0" err="1">
                <a:latin typeface="Comic Sans MS"/>
                <a:cs typeface="Comic Sans MS"/>
              </a:rPr>
              <a:t>we</a:t>
            </a:r>
            <a:r>
              <a:rPr lang="it-IT" sz="1400" dirty="0">
                <a:latin typeface="Comic Sans MS"/>
                <a:cs typeface="Comic Sans MS"/>
              </a:rPr>
              <a:t> can </a:t>
            </a:r>
            <a:r>
              <a:rPr lang="it-IT" sz="1400" dirty="0" err="1">
                <a:latin typeface="Comic Sans MS"/>
                <a:cs typeface="Comic Sans MS"/>
              </a:rPr>
              <a:t>say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that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it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means</a:t>
            </a:r>
            <a:r>
              <a:rPr lang="it-IT" sz="1400" dirty="0">
                <a:latin typeface="Comic Sans MS"/>
                <a:cs typeface="Comic Sans MS"/>
              </a:rPr>
              <a:t>... </a:t>
            </a:r>
            <a:endParaRPr lang="it-IT" sz="1400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364772" y="5216758"/>
            <a:ext cx="2657828" cy="1450742"/>
          </a:xfrm>
          <a:prstGeom prst="wedgeRoundRectCallout">
            <a:avLst>
              <a:gd name="adj1" fmla="val -45886"/>
              <a:gd name="adj2" fmla="val -11072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s-IS" sz="1400" dirty="0" smtClean="0">
                <a:latin typeface="Comic Sans MS"/>
                <a:cs typeface="Comic Sans MS"/>
              </a:rPr>
              <a:t>… “</a:t>
            </a:r>
            <a:r>
              <a:rPr lang="it-IT" sz="1400" b="1" dirty="0" smtClean="0">
                <a:latin typeface="Comic Sans MS"/>
                <a:cs typeface="Comic Sans MS"/>
              </a:rPr>
              <a:t>THE LOVE OF AND RESPONSIBILITY FOR A PLACE, BIOREGION, PLANET”.  </a:t>
            </a:r>
            <a:endParaRPr lang="it-IT" sz="1400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3323872" y="5508858"/>
            <a:ext cx="2086328" cy="1195333"/>
          </a:xfrm>
          <a:prstGeom prst="wedgeRoundRectCallout">
            <a:avLst>
              <a:gd name="adj1" fmla="val -11573"/>
              <a:gd name="adj2" fmla="val -10222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Now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that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know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it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means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solidFill>
                  <a:srgbClr val="CE0046"/>
                </a:solidFill>
                <a:latin typeface="Comic Sans MS"/>
                <a:cs typeface="Comic Sans MS"/>
              </a:rPr>
              <a:t>comment</a:t>
            </a:r>
            <a:r>
              <a:rPr lang="it-IT" b="1" dirty="0">
                <a:solidFill>
                  <a:srgbClr val="CE0046"/>
                </a:solidFill>
                <a:latin typeface="Comic Sans MS"/>
                <a:cs typeface="Comic Sans MS"/>
              </a:rPr>
              <a:t> on </a:t>
            </a:r>
            <a:r>
              <a:rPr lang="it-IT" b="1" dirty="0" err="1">
                <a:solidFill>
                  <a:srgbClr val="CE0046"/>
                </a:solidFill>
                <a:latin typeface="Comic Sans MS"/>
                <a:cs typeface="Comic Sans MS"/>
              </a:rPr>
              <a:t>this</a:t>
            </a:r>
            <a:r>
              <a:rPr lang="it-IT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b="1" dirty="0" err="1">
                <a:solidFill>
                  <a:srgbClr val="CE0046"/>
                </a:solidFill>
                <a:latin typeface="Comic Sans MS"/>
                <a:cs typeface="Comic Sans MS"/>
              </a:rPr>
              <a:t>sculpture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!</a:t>
            </a:r>
            <a:endParaRPr lang="it-IT" b="1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  <p:sp>
        <p:nvSpPr>
          <p:cNvPr id="10" name="Google Shape;129;p23"/>
          <p:cNvSpPr txBox="1"/>
          <p:nvPr/>
        </p:nvSpPr>
        <p:spPr>
          <a:xfrm>
            <a:off x="160866" y="249154"/>
            <a:ext cx="2489201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Soliphilia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332758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2250" y="-1"/>
            <a:chExt cx="7593302" cy="514350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82250" y="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973676" y="241222"/>
            <a:ext cx="3114514" cy="1885927"/>
          </a:xfrm>
          <a:prstGeom prst="wedgeRoundRectCallout">
            <a:avLst>
              <a:gd name="adj1" fmla="val -3673"/>
              <a:gd name="adj2" fmla="val 6318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So,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…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These artworks are very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POWERFUL,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aren’t they?</a:t>
            </a:r>
          </a:p>
          <a:p>
            <a:pPr algn="ctr">
              <a:lnSpc>
                <a:spcPts val="2112"/>
              </a:lnSpc>
            </a:pP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HOW DO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these sculptures make 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YOU FEEL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4429475" y="159778"/>
            <a:ext cx="2743884" cy="1660351"/>
          </a:xfrm>
          <a:prstGeom prst="wedgeRoundRectCallout">
            <a:avLst>
              <a:gd name="adj1" fmla="val -23386"/>
              <a:gd name="adj2" fmla="val 11658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.... Wow....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Kate’s sculptures are  startling!</a:t>
            </a:r>
          </a:p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Do you have more to show me </a:t>
            </a:r>
            <a:r>
              <a:rPr lang="en-GB" dirty="0"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666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481539" y="514610"/>
            <a:ext cx="8431893" cy="470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If you too liked Kate MacDowell’s works, </a:t>
            </a: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You can fin more on her personal website:</a:t>
            </a: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  <a:hlinkClick r:id="rId3"/>
              </a:rPr>
              <a:t>http://www.katemacdowell.com/portfolio.html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Look at them with your teacher</a:t>
            </a: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and comment them. </a:t>
            </a:r>
            <a:endParaRPr lang="en-GB" sz="2800" b="1" dirty="0">
              <a:solidFill>
                <a:srgbClr val="3366FF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80651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447800" y="2057400"/>
            <a:ext cx="690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Chalkboard"/>
                <a:cs typeface="Chalkboard"/>
              </a:rPr>
              <a:t>EPILOGUE</a:t>
            </a:r>
          </a:p>
        </p:txBody>
      </p:sp>
    </p:spTree>
    <p:extLst>
      <p:ext uri="{BB962C8B-B14F-4D97-AF65-F5344CB8AC3E}">
        <p14:creationId xmlns:p14="http://schemas.microsoft.com/office/powerpoint/2010/main" val="183346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65600" y="216000"/>
            <a:ext cx="9612000" cy="6480000"/>
            <a:chOff x="889075" y="0"/>
            <a:chExt cx="7365850" cy="5143500"/>
          </a:xfrm>
        </p:grpSpPr>
        <p:pic>
          <p:nvPicPr>
            <p:cNvPr id="286" name="Google Shape;286;p48"/>
            <p:cNvPicPr preferRelativeResize="0"/>
            <p:nvPr/>
          </p:nvPicPr>
          <p:blipFill rotWithShape="1">
            <a:blip r:embed="rId3">
              <a:alphaModFix/>
            </a:blip>
            <a:srcRect l="1279" r="9218"/>
            <a:stretch/>
          </p:blipFill>
          <p:spPr>
            <a:xfrm>
              <a:off x="889075" y="0"/>
              <a:ext cx="73658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1872" y="0"/>
              <a:ext cx="1491917" cy="915737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7474" y="594892"/>
              <a:ext cx="439472" cy="386347"/>
            </a:xfrm>
            <a:prstGeom prst="rect">
              <a:avLst/>
            </a:prstGeom>
          </p:spPr>
        </p:pic>
      </p:grpSp>
      <p:sp>
        <p:nvSpPr>
          <p:cNvPr id="10" name="Zaobljeni pravokutni oblačić 6"/>
          <p:cNvSpPr/>
          <p:nvPr/>
        </p:nvSpPr>
        <p:spPr>
          <a:xfrm>
            <a:off x="5715000" y="314679"/>
            <a:ext cx="1668641" cy="804408"/>
          </a:xfrm>
          <a:prstGeom prst="wedgeRoundRectCallout">
            <a:avLst>
              <a:gd name="adj1" fmla="val -50063"/>
              <a:gd name="adj2" fmla="val 9091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hr-HR" dirty="0">
                <a:latin typeface="Comic Sans MS"/>
                <a:cs typeface="Comic Sans MS"/>
              </a:rPr>
              <a:t>Here we are again !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190500" y="287085"/>
            <a:ext cx="2812345" cy="1262315"/>
          </a:xfrm>
          <a:prstGeom prst="wedgeRoundRectCallout">
            <a:avLst>
              <a:gd name="adj1" fmla="val 38066"/>
              <a:gd name="adj2" fmla="val 860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So, Friend,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What do you think?</a:t>
            </a:r>
          </a:p>
          <a:p>
            <a:pPr algn="ctr"/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Did you enjoy what you’ve seen 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6825550" y="3576514"/>
            <a:ext cx="2445450" cy="1973385"/>
          </a:xfrm>
          <a:prstGeom prst="wedgeRoundRectCallout">
            <a:avLst>
              <a:gd name="adj1" fmla="val -45567"/>
              <a:gd name="adj2" fmla="val -11478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>
                <a:latin typeface="Comic Sans MS"/>
                <a:cs typeface="Comic Sans MS"/>
              </a:rPr>
              <a:t>Yes, it’s been a surprising experience!</a:t>
            </a:r>
          </a:p>
          <a:p>
            <a:pPr algn="ctr">
              <a:lnSpc>
                <a:spcPts val="1877"/>
              </a:lnSpc>
            </a:pPr>
            <a:r>
              <a:rPr lang="hr-HR" dirty="0">
                <a:latin typeface="Comic Sans MS"/>
                <a:cs typeface="Comic Sans MS"/>
              </a:rPr>
              <a:t>I am honoured I’ve been the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protagonist of this tour </a:t>
            </a:r>
            <a:r>
              <a:rPr lang="hr-HR" dirty="0">
                <a:latin typeface="Comic Sans MS"/>
                <a:cs typeface="Comic Sans M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69320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1051" y="0"/>
            <a:chExt cx="7581881" cy="5143500"/>
          </a:xfrm>
        </p:grpSpPr>
        <p:pic>
          <p:nvPicPr>
            <p:cNvPr id="65" name="Google Shape;65;p14"/>
            <p:cNvPicPr preferRelativeResize="0"/>
            <p:nvPr/>
          </p:nvPicPr>
          <p:blipFill rotWithShape="1">
            <a:blip r:embed="rId3">
              <a:alphaModFix/>
            </a:blip>
            <a:srcRect t="3477" b="8694"/>
            <a:stretch/>
          </p:blipFill>
          <p:spPr>
            <a:xfrm>
              <a:off x="781051" y="0"/>
              <a:ext cx="758188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5658" y="0"/>
              <a:ext cx="2672182" cy="1169750"/>
            </a:xfrm>
            <a:prstGeom prst="rect">
              <a:avLst/>
            </a:prstGeom>
          </p:spPr>
        </p:pic>
      </p:grpSp>
      <p:sp>
        <p:nvSpPr>
          <p:cNvPr id="7" name="Zaobljeni pravokutni oblačić 6"/>
          <p:cNvSpPr/>
          <p:nvPr/>
        </p:nvSpPr>
        <p:spPr>
          <a:xfrm>
            <a:off x="6769100" y="838200"/>
            <a:ext cx="2921000" cy="1392962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dirty="0" err="1">
                <a:latin typeface="Comic Sans MS"/>
                <a:cs typeface="Comic Sans MS"/>
              </a:rPr>
              <a:t>Ohhh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this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a</a:t>
            </a:r>
          </a:p>
          <a:p>
            <a:pPr algn="ctr">
              <a:lnSpc>
                <a:spcPts val="1877"/>
              </a:lnSpc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VERY BAD PIECE OF NEWS !!</a:t>
            </a:r>
            <a:endParaRPr lang="hr-HR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1877"/>
              </a:lnSpc>
            </a:pP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How do we do with no bees???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1765300" y="5334000"/>
            <a:ext cx="3492349" cy="1413268"/>
          </a:xfrm>
          <a:prstGeom prst="wedgeRoundRectCallout">
            <a:avLst>
              <a:gd name="adj1" fmla="val 58503"/>
              <a:gd name="adj2" fmla="val -6787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My name is </a:t>
            </a:r>
            <a:r>
              <a:rPr lang="hr-HR" b="1" dirty="0">
                <a:latin typeface="Comic Sans MS"/>
                <a:cs typeface="Comic Sans MS"/>
              </a:rPr>
              <a:t>Buzzyette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All the bees of my hive are leaving the city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BECAUSE THE AIR IS TOO POLLUTED HERE IN TOWN.	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3632200" y="508000"/>
            <a:ext cx="3079043" cy="1096433"/>
          </a:xfrm>
          <a:prstGeom prst="wedgeRoundRectCallout">
            <a:avLst>
              <a:gd name="adj1" fmla="val 239"/>
              <a:gd name="adj2" fmla="val 923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What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happens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Why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are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crying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Why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are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alone?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7200900" y="5399316"/>
            <a:ext cx="2438400" cy="1195552"/>
          </a:xfrm>
          <a:prstGeom prst="wedgeRoundRectCallout">
            <a:avLst>
              <a:gd name="adj1" fmla="val -95359"/>
              <a:gd name="adj2" fmla="val -5071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I am so sad!! I don’t want to leave, so I’m hiding from the other bees.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228601" y="673898"/>
            <a:ext cx="3124200" cy="1336935"/>
          </a:xfrm>
          <a:prstGeom prst="wedgeRoundRectCallout">
            <a:avLst>
              <a:gd name="adj1" fmla="val 34349"/>
              <a:gd name="adj2" fmla="val 10568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Hallo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little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bee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I’m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Max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 And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this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my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friend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What’s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your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name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918325" y="0"/>
            <a:chExt cx="7348349" cy="5143500"/>
          </a:xfrm>
        </p:grpSpPr>
        <p:pic>
          <p:nvPicPr>
            <p:cNvPr id="293" name="Google Shape;293;p49"/>
            <p:cNvPicPr preferRelativeResize="0"/>
            <p:nvPr/>
          </p:nvPicPr>
          <p:blipFill rotWithShape="1">
            <a:blip r:embed="rId3">
              <a:alphaModFix/>
            </a:blip>
            <a:srcRect l="5607" r="5098"/>
            <a:stretch/>
          </p:blipFill>
          <p:spPr>
            <a:xfrm>
              <a:off x="918325" y="0"/>
              <a:ext cx="7348349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684" y="1163053"/>
              <a:ext cx="1156016" cy="962526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200" y="1979861"/>
              <a:ext cx="2191748" cy="53166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3980" y="1657683"/>
              <a:ext cx="1156016" cy="386347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9064" y="1388978"/>
              <a:ext cx="1156016" cy="386347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6649156" y="622300"/>
            <a:ext cx="2421466" cy="953264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And</a:t>
            </a:r>
            <a:r>
              <a:rPr lang="hr-HR" b="1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ART </a:t>
            </a:r>
            <a:r>
              <a:rPr lang="hr-HR" dirty="0">
                <a:solidFill>
                  <a:srgbClr val="000000"/>
                </a:solidFill>
                <a:latin typeface="Comic Sans MS"/>
                <a:cs typeface="Comic Sans MS"/>
              </a:rPr>
              <a:t>can</a:t>
            </a:r>
            <a:r>
              <a:rPr lang="hr-HR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HELP !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2980957" y="169963"/>
            <a:ext cx="2834216" cy="1141211"/>
          </a:xfrm>
          <a:prstGeom prst="wedgeRoundRectCallout">
            <a:avLst>
              <a:gd name="adj1" fmla="val 2913"/>
              <a:gd name="adj2" fmla="val 9796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Yes, very well said 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We must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JOIN OUR FORCES AND WORK TOGETHER!</a:t>
            </a:r>
            <a:endParaRPr lang="en-GB" dirty="0">
              <a:ln w="0"/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317501" y="2527300"/>
            <a:ext cx="2736146" cy="1698978"/>
          </a:xfrm>
          <a:prstGeom prst="wedgeRoundRectCallout">
            <a:avLst>
              <a:gd name="adj1" fmla="val 17392"/>
              <a:gd name="adj2" fmla="val -7607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>
                <a:latin typeface="Comic Sans MS"/>
                <a:cs typeface="Comic Sans MS"/>
              </a:rPr>
              <a:t>I feel very 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SAD</a:t>
            </a:r>
            <a:r>
              <a:rPr lang="hr-HR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hr-HR" dirty="0">
                <a:latin typeface="Comic Sans MS"/>
                <a:cs typeface="Comic Sans MS"/>
              </a:rPr>
              <a:t>for my animal friends in danger! It’s been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SHOCKING</a:t>
            </a:r>
            <a:r>
              <a:rPr lang="hr-HR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hr-HR" dirty="0">
                <a:latin typeface="Comic Sans MS"/>
                <a:cs typeface="Comic Sans MS"/>
              </a:rPr>
              <a:t>to see what’s happening to the natural world....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241301" y="4864100"/>
            <a:ext cx="2736146" cy="1143000"/>
          </a:xfrm>
          <a:prstGeom prst="wedgeRoundRectCallout">
            <a:avLst>
              <a:gd name="adj1" fmla="val 28532"/>
              <a:gd name="adj2" fmla="val -8139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latin typeface="Comic Sans MS"/>
                <a:cs typeface="Comic Sans MS"/>
              </a:rPr>
              <a:t>...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. Though,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KNOWING IS BETTER THAN NOT KNOWING.</a:t>
            </a:r>
            <a:endParaRPr lang="en-GB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1859127" y="128400"/>
            <a:ext cx="7856373" cy="115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Why</a:t>
            </a:r>
            <a:r>
              <a:rPr lang="en-GB" sz="2100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BUZZYETTE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says that getting to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KNOW 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an issue is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BETTER</a:t>
            </a:r>
            <a:r>
              <a:rPr lang="en-GB" sz="2100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than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IGNORING</a:t>
            </a:r>
            <a:r>
              <a:rPr lang="en-GB" sz="2100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it 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?</a:t>
            </a:r>
          </a:p>
        </p:txBody>
      </p:sp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79" y="2027756"/>
            <a:ext cx="1440000" cy="1440000"/>
          </a:xfrm>
          <a:prstGeom prst="rect">
            <a:avLst/>
          </a:prstGeom>
        </p:spPr>
      </p:pic>
      <p:pic>
        <p:nvPicPr>
          <p:cNvPr id="2" name="Immagine 1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0780" y="3368315"/>
            <a:ext cx="1440000" cy="1440000"/>
          </a:xfrm>
          <a:prstGeom prst="rect">
            <a:avLst/>
          </a:prstGeom>
        </p:spPr>
      </p:pic>
      <p:pic>
        <p:nvPicPr>
          <p:cNvPr id="4" name="Immagine 3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345719"/>
            <a:ext cx="1440000" cy="1440000"/>
          </a:xfrm>
          <a:prstGeom prst="rect">
            <a:avLst/>
          </a:prstGeom>
        </p:spPr>
      </p:pic>
      <p:sp>
        <p:nvSpPr>
          <p:cNvPr id="8" name="Google Shape;129;p23"/>
          <p:cNvSpPr txBox="1"/>
          <p:nvPr/>
        </p:nvSpPr>
        <p:spPr>
          <a:xfrm>
            <a:off x="3502354" y="1767642"/>
            <a:ext cx="4466896" cy="115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Why</a:t>
            </a:r>
            <a:r>
              <a:rPr lang="en-GB" sz="2100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>
                <a:latin typeface="Avenir Next Regular"/>
                <a:ea typeface="Lora"/>
                <a:cs typeface="Avenir Next Regular"/>
                <a:sym typeface="Lora"/>
              </a:rPr>
              <a:t>MAX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says that we</a:t>
            </a:r>
          </a:p>
          <a:p>
            <a:pPr lvl="0" algn="r">
              <a:lnSpc>
                <a:spcPct val="150000"/>
              </a:lnSpc>
            </a:pP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Must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WORK ALL TOGETHER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?</a:t>
            </a:r>
          </a:p>
        </p:txBody>
      </p:sp>
      <p:sp>
        <p:nvSpPr>
          <p:cNvPr id="9" name="Google Shape;129;p23"/>
          <p:cNvSpPr txBox="1"/>
          <p:nvPr/>
        </p:nvSpPr>
        <p:spPr>
          <a:xfrm>
            <a:off x="1916983" y="3194310"/>
            <a:ext cx="5923237" cy="115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In your opinion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,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when </a:t>
            </a:r>
            <a:r>
              <a:rPr lang="en-GB" sz="2100" b="1" dirty="0">
                <a:latin typeface="Avenir Next Regular"/>
                <a:ea typeface="Lora"/>
                <a:cs typeface="Avenir Next Regular"/>
                <a:sym typeface="Lora"/>
              </a:rPr>
              <a:t>SAMIR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says that</a:t>
            </a:r>
          </a:p>
          <a:p>
            <a:pPr lvl="0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ART IS IMPORTANT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, what does he mean ?</a:t>
            </a:r>
          </a:p>
        </p:txBody>
      </p:sp>
      <p:sp>
        <p:nvSpPr>
          <p:cNvPr id="10" name="Google Shape;129;p23"/>
          <p:cNvSpPr txBox="1"/>
          <p:nvPr/>
        </p:nvSpPr>
        <p:spPr>
          <a:xfrm>
            <a:off x="292100" y="4682282"/>
            <a:ext cx="7637650" cy="212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A little hint for you… think about these two verbs:</a:t>
            </a:r>
          </a:p>
          <a:p>
            <a:pPr lvl="0" algn="r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SPREAD</a:t>
            </a:r>
            <a:r>
              <a:rPr lang="en-GB" sz="2100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and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RAISE AWARENESS.</a:t>
            </a:r>
          </a:p>
          <a:p>
            <a:pPr lvl="0" algn="r">
              <a:lnSpc>
                <a:spcPct val="150000"/>
              </a:lnSpc>
            </a:pP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Do you know what they mean?</a:t>
            </a:r>
          </a:p>
          <a:p>
            <a:pPr lvl="0" algn="r">
              <a:lnSpc>
                <a:spcPct val="150000"/>
              </a:lnSpc>
            </a:pP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Can you think at some other verb connected with these two?</a:t>
            </a:r>
          </a:p>
        </p:txBody>
      </p:sp>
      <p:pic>
        <p:nvPicPr>
          <p:cNvPr id="5" name="Immagine 4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218311" y="494171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8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165600" y="216000"/>
            <a:ext cx="9612000" cy="6480000"/>
            <a:chOff x="900175" y="-3137"/>
            <a:chExt cx="7372550" cy="5146637"/>
          </a:xfrm>
        </p:grpSpPr>
        <p:pic>
          <p:nvPicPr>
            <p:cNvPr id="300" name="Google Shape;300;p50"/>
            <p:cNvPicPr preferRelativeResize="0"/>
            <p:nvPr/>
          </p:nvPicPr>
          <p:blipFill rotWithShape="1">
            <a:blip r:embed="rId3">
              <a:alphaModFix/>
            </a:blip>
            <a:srcRect l="5375" r="5034"/>
            <a:stretch/>
          </p:blipFill>
          <p:spPr>
            <a:xfrm>
              <a:off x="900175" y="0"/>
              <a:ext cx="73725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579" y="-3137"/>
              <a:ext cx="2005262" cy="958978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4185" y="0"/>
              <a:ext cx="1734551" cy="708526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5632" y="561474"/>
              <a:ext cx="982226" cy="28274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4896" y="699759"/>
              <a:ext cx="987574" cy="256084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8769" y="847558"/>
              <a:ext cx="328863" cy="282742"/>
            </a:xfrm>
            <a:prstGeom prst="rect">
              <a:avLst/>
            </a:prstGeom>
          </p:spPr>
        </p:pic>
      </p:grpSp>
      <p:sp>
        <p:nvSpPr>
          <p:cNvPr id="15" name="Zaobljeni pravokutni oblačić 6"/>
          <p:cNvSpPr/>
          <p:nvPr/>
        </p:nvSpPr>
        <p:spPr>
          <a:xfrm>
            <a:off x="7240320" y="419789"/>
            <a:ext cx="2564080" cy="1346275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And we COMMIT for things to change!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18" name="Zaobljeni pravokutni oblačić 6"/>
          <p:cNvSpPr/>
          <p:nvPr/>
        </p:nvSpPr>
        <p:spPr>
          <a:xfrm>
            <a:off x="571499" y="444500"/>
            <a:ext cx="2272593" cy="1422400"/>
          </a:xfrm>
          <a:prstGeom prst="wedgeRoundRectCallout">
            <a:avLst>
              <a:gd name="adj1" fmla="val 108845"/>
              <a:gd name="adj2" fmla="val -478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Thank you, my dear friends !!!</a:t>
            </a:r>
          </a:p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Now I know a lot more!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3860801" y="2555512"/>
            <a:ext cx="2159000" cy="1775188"/>
          </a:xfrm>
          <a:prstGeom prst="wedgeRoundRectCallout">
            <a:avLst>
              <a:gd name="adj1" fmla="val -12791"/>
              <a:gd name="adj2" fmla="val -8082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I must go with my friends the bees, now.</a:t>
            </a:r>
          </a:p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I’ll be back when things will be different.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65600" y="216000"/>
            <a:ext cx="9612000" cy="6480000"/>
            <a:chOff x="909250" y="0"/>
            <a:chExt cx="7357426" cy="5143500"/>
          </a:xfrm>
        </p:grpSpPr>
        <p:pic>
          <p:nvPicPr>
            <p:cNvPr id="307" name="Google Shape;307;p51"/>
            <p:cNvPicPr preferRelativeResize="0"/>
            <p:nvPr/>
          </p:nvPicPr>
          <p:blipFill rotWithShape="1">
            <a:blip r:embed="rId3">
              <a:alphaModFix/>
            </a:blip>
            <a:srcRect l="10602"/>
            <a:stretch/>
          </p:blipFill>
          <p:spPr>
            <a:xfrm>
              <a:off x="909250" y="0"/>
              <a:ext cx="735742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553" y="155073"/>
              <a:ext cx="1821448" cy="797341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7600" y="701843"/>
              <a:ext cx="437192" cy="550111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1219201" y="270933"/>
            <a:ext cx="1963562" cy="800352"/>
          </a:xfrm>
          <a:prstGeom prst="wedgeRoundRectCallout">
            <a:avLst>
              <a:gd name="adj1" fmla="val 46419"/>
              <a:gd name="adj2" fmla="val 11477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Bye-Bye,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6543323" y="3476977"/>
            <a:ext cx="1922639" cy="800352"/>
          </a:xfrm>
          <a:prstGeom prst="wedgeRoundRectCallout">
            <a:avLst>
              <a:gd name="adj1" fmla="val -68076"/>
              <a:gd name="adj2" fmla="val -14052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Safe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travels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7084485" y="1546579"/>
            <a:ext cx="1418167" cy="575732"/>
          </a:xfrm>
          <a:prstGeom prst="wedgeRoundRectCallout">
            <a:avLst>
              <a:gd name="adj1" fmla="val -52477"/>
              <a:gd name="adj2" fmla="val -9679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Bye, friends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81420" y="428974"/>
            <a:ext cx="3402180" cy="970108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it-IT" sz="5600" dirty="0">
                <a:solidFill>
                  <a:srgbClr val="FFFF00"/>
                </a:solidFill>
                <a:latin typeface="Comic Sans MS"/>
                <a:cs typeface="Comic Sans M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83340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554576" y="508000"/>
            <a:ext cx="3114514" cy="1181100"/>
          </a:xfrm>
          <a:prstGeom prst="wedgeRoundRectCallout">
            <a:avLst>
              <a:gd name="adj1" fmla="val 43220"/>
              <a:gd name="adj2" fmla="val 10189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is right!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HOW WILL WE  SURVIVE WITH NO BEES ?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4" name="Zaobljeni pravokutni oblačić 6"/>
          <p:cNvSpPr/>
          <p:nvPr/>
        </p:nvSpPr>
        <p:spPr>
          <a:xfrm>
            <a:off x="4637619" y="412367"/>
            <a:ext cx="2906181" cy="1594233"/>
          </a:xfrm>
          <a:prstGeom prst="wedgeRoundRectCallout">
            <a:avLst>
              <a:gd name="adj1" fmla="val -27454"/>
              <a:gd name="adj2" fmla="val 11586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I don’t understand that.. What do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YOU CARE ABOUT MY HIVE?</a:t>
            </a:r>
            <a:endParaRPr lang="en-GB" dirty="0"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What does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BIODIVERSITY 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mean</a:t>
            </a:r>
            <a:r>
              <a:rPr lang="en-GB" dirty="0">
                <a:latin typeface="Comic Sans MS"/>
                <a:cs typeface="Comic Sans MS"/>
              </a:rPr>
              <a:t>?  </a:t>
            </a:r>
          </a:p>
        </p:txBody>
      </p:sp>
      <p:sp>
        <p:nvSpPr>
          <p:cNvPr id="9" name="Zaobljeni pravokutni oblačić 6"/>
          <p:cNvSpPr/>
          <p:nvPr/>
        </p:nvSpPr>
        <p:spPr>
          <a:xfrm>
            <a:off x="50800" y="1905000"/>
            <a:ext cx="3009900" cy="1524000"/>
          </a:xfrm>
          <a:prstGeom prst="wedgeRoundRectCallout">
            <a:avLst>
              <a:gd name="adj1" fmla="val 43277"/>
              <a:gd name="adj2" fmla="val 6706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BIODIVERSITY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depends on you, as the greatest part of our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FOOD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9" name="Zaobljeni pravokutni oblačić 6"/>
          <p:cNvSpPr/>
          <p:nvPr/>
        </p:nvSpPr>
        <p:spPr>
          <a:xfrm>
            <a:off x="6248400" y="228599"/>
            <a:ext cx="3581400" cy="2222501"/>
          </a:xfrm>
          <a:prstGeom prst="wedgeRoundRectCallout">
            <a:avLst>
              <a:gd name="adj1" fmla="val 10639"/>
              <a:gd name="adj2" fmla="val 632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BIODIVERSITY refers to all the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VARIETY OF LIFE </a:t>
            </a:r>
            <a:r>
              <a:rPr lang="en-GB" dirty="0">
                <a:latin typeface="Comic Sans MS"/>
                <a:cs typeface="Comic Sans MS"/>
              </a:rPr>
              <a:t>that can be found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ON EARTH </a:t>
            </a:r>
            <a:r>
              <a:rPr lang="en-GB" dirty="0">
                <a:latin typeface="Comic Sans MS"/>
                <a:cs typeface="Comic Sans MS"/>
              </a:rPr>
              <a:t>(plants, animals, fungi and micro-organisms) as well as to the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COMMUNITIES</a:t>
            </a: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atin typeface="Comic Sans MS"/>
                <a:cs typeface="Comic Sans MS"/>
              </a:rPr>
              <a:t>that they form and the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HABITATS</a:t>
            </a: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atin typeface="Comic Sans MS"/>
                <a:cs typeface="Comic Sans MS"/>
              </a:rPr>
              <a:t>in which they live.</a:t>
            </a:r>
            <a:endParaRPr lang="en-GB" dirty="0"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  <p:sp>
        <p:nvSpPr>
          <p:cNvPr id="12" name="Zaobljeni pravokutni oblačić 6"/>
          <p:cNvSpPr/>
          <p:nvPr/>
        </p:nvSpPr>
        <p:spPr>
          <a:xfrm>
            <a:off x="2971800" y="263770"/>
            <a:ext cx="2895600" cy="2009530"/>
          </a:xfrm>
          <a:prstGeom prst="wedgeRoundRectCallout">
            <a:avLst>
              <a:gd name="adj1" fmla="val 12852"/>
              <a:gd name="adj2" fmla="val 5992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I don’t understand...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I am puzzled….. 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WHAT HAVE I TO DO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with biodiversity?!?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I ONLY FLY FROM FLOWER TO FLOWER 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to drink nectar!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7073900" y="4317999"/>
            <a:ext cx="2705100" cy="1866901"/>
          </a:xfrm>
          <a:prstGeom prst="wedgeRoundRectCallout">
            <a:avLst>
              <a:gd name="adj1" fmla="val -50120"/>
              <a:gd name="adj2" fmla="val -7891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halkboard"/>
                <a:cs typeface="Chalkboard"/>
              </a:rPr>
              <a:t>When all these living beings </a:t>
            </a:r>
            <a:r>
              <a:rPr lang="en-GB" b="1" dirty="0">
                <a:solidFill>
                  <a:srgbClr val="EF8600"/>
                </a:solidFill>
                <a:latin typeface="Chalkboard"/>
                <a:cs typeface="Chalkboard"/>
              </a:rPr>
              <a:t>SHARE</a:t>
            </a:r>
            <a:r>
              <a:rPr lang="en-GB" dirty="0">
                <a:latin typeface="Chalkboard"/>
                <a:cs typeface="Chalkboard"/>
              </a:rPr>
              <a:t> the same ecosystem in </a:t>
            </a:r>
            <a:r>
              <a:rPr lang="en-GB" b="1" dirty="0">
                <a:solidFill>
                  <a:srgbClr val="EF8600"/>
                </a:solidFill>
                <a:latin typeface="Chalkboard"/>
                <a:cs typeface="Chalkboard"/>
              </a:rPr>
              <a:t>HARMONY</a:t>
            </a:r>
            <a:r>
              <a:rPr lang="en-GB" dirty="0">
                <a:latin typeface="Chalkboard"/>
                <a:cs typeface="Chalkboard"/>
              </a:rPr>
              <a:t>, the </a:t>
            </a:r>
            <a:r>
              <a:rPr lang="en-GB" b="1" dirty="0">
                <a:solidFill>
                  <a:srgbClr val="EF8600"/>
                </a:solidFill>
                <a:latin typeface="Chalkboard"/>
                <a:cs typeface="Chalkboard"/>
              </a:rPr>
              <a:t>SYSTEM</a:t>
            </a:r>
            <a:r>
              <a:rPr lang="en-GB" dirty="0">
                <a:solidFill>
                  <a:srgbClr val="EF8600"/>
                </a:solidFill>
                <a:latin typeface="Chalkboard"/>
                <a:cs typeface="Chalkboard"/>
              </a:rPr>
              <a:t> </a:t>
            </a:r>
            <a:r>
              <a:rPr lang="en-GB" dirty="0">
                <a:latin typeface="Chalkboard"/>
                <a:cs typeface="Chalkboard"/>
              </a:rPr>
              <a:t>keeps itself </a:t>
            </a:r>
            <a:r>
              <a:rPr lang="en-GB" b="1" dirty="0">
                <a:solidFill>
                  <a:srgbClr val="EF8600"/>
                </a:solidFill>
                <a:latin typeface="Chalkboard"/>
                <a:cs typeface="Chalkboard"/>
              </a:rPr>
              <a:t>IN A BALANCE.</a:t>
            </a:r>
            <a:endParaRPr lang="en-GB" dirty="0">
              <a:latin typeface="Chalkboard"/>
              <a:cs typeface="Chalkboard"/>
            </a:endParaRPr>
          </a:p>
        </p:txBody>
      </p:sp>
      <p:sp>
        <p:nvSpPr>
          <p:cNvPr id="14" name="Zaobljeni pravokutni oblačić 6"/>
          <p:cNvSpPr/>
          <p:nvPr/>
        </p:nvSpPr>
        <p:spPr>
          <a:xfrm>
            <a:off x="2717800" y="4914900"/>
            <a:ext cx="2692399" cy="1333500"/>
          </a:xfrm>
          <a:prstGeom prst="wedgeRoundRectCallout">
            <a:avLst>
              <a:gd name="adj1" fmla="val 18854"/>
              <a:gd name="adj2" fmla="val -11358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And what does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BALANCE 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mean??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And whom should I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SHARE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atin typeface="Comic Sans MS"/>
                <a:cs typeface="Comic Sans MS"/>
              </a:rPr>
              <a:t>my hive with?</a:t>
            </a:r>
            <a:endParaRPr lang="en-GB" dirty="0"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1575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7061200" y="800100"/>
            <a:ext cx="2717800" cy="1422400"/>
          </a:xfrm>
          <a:prstGeom prst="wedgeRoundRectCallout">
            <a:avLst>
              <a:gd name="adj1" fmla="val -56009"/>
              <a:gd name="adj2" fmla="val 6651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 many questions,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We will answer them all, won’t we, 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Max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??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7264400" y="3657600"/>
            <a:ext cx="2565400" cy="1727200"/>
          </a:xfrm>
          <a:prstGeom prst="wedgeRoundRectCallout">
            <a:avLst>
              <a:gd name="adj1" fmla="val -59339"/>
              <a:gd name="adj2" fmla="val -6567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0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So,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WITHOUT INSECTS LIKE YOU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 there will be almost</a:t>
            </a:r>
          </a:p>
          <a:p>
            <a:pPr algn="ctr">
              <a:lnSpc>
                <a:spcPts val="2000"/>
              </a:lnSpc>
            </a:pP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NO FOOD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for humans and animals.</a:t>
            </a:r>
            <a:endParaRPr lang="en-GB" b="1" dirty="0">
              <a:ln w="0"/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165101" y="165213"/>
            <a:ext cx="4152900" cy="2095387"/>
          </a:xfrm>
          <a:prstGeom prst="wedgeRoundRectCallout">
            <a:avLst>
              <a:gd name="adj1" fmla="val -5672"/>
              <a:gd name="adj2" fmla="val 6635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Ok,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listen!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Insects and other animals like you, when they fly from flower to flower to drink nectar, they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POLLINATE FLOWERS.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Pollinated flowers became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FRUITS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and animals and humans eat those fruits.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4584700" y="355600"/>
            <a:ext cx="2374901" cy="673100"/>
          </a:xfrm>
          <a:prstGeom prst="wedgeRoundRectCallout">
            <a:avLst>
              <a:gd name="adj1" fmla="val -34081"/>
              <a:gd name="adj2" fmla="val 14613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00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Yes,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sure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5446</TotalTime>
  <Words>2710</Words>
  <Application>Microsoft Macintosh PowerPoint</Application>
  <PresentationFormat>A4 (21x29,7 cm)</PresentationFormat>
  <Paragraphs>291</Paragraphs>
  <Slides>64</Slides>
  <Notes>62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5" baseType="lpstr">
      <vt:lpstr>Simple Light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Giorgio Nicoletti</cp:lastModifiedBy>
  <cp:revision>304</cp:revision>
  <dcterms:modified xsi:type="dcterms:W3CDTF">2021-05-14T10:01:09Z</dcterms:modified>
</cp:coreProperties>
</file>